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801600" cy="9601200" type="A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 autoAdjust="0"/>
    <p:restoredTop sz="95025" autoAdjust="0"/>
  </p:normalViewPr>
  <p:slideViewPr>
    <p:cSldViewPr snapToGrid="0">
      <p:cViewPr>
        <p:scale>
          <a:sx n="100" d="100"/>
          <a:sy n="100" d="100"/>
        </p:scale>
        <p:origin x="1194" y="7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3143" y="6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6E632737-06F2-40D7-9AEF-207FCBAB08DA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62" y="4747760"/>
            <a:ext cx="5389240" cy="3884673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BF998741-9BA1-40E7-B57E-4447710223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605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998741-9BA1-40E7-B57E-4447710223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888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608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204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12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847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06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626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611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60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14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57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27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34DD1-35B9-4933-9406-3B6EC56338C2}" type="datetimeFigureOut">
              <a:rPr kumimoji="1" lang="ja-JP" altLang="en-US" smtClean="0"/>
              <a:t>2026/3/20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1770E-1061-4FAC-BDFD-1D7D41CDA9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43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/>
          <p:cNvSpPr/>
          <p:nvPr/>
        </p:nvSpPr>
        <p:spPr>
          <a:xfrm>
            <a:off x="2519387" y="250709"/>
            <a:ext cx="9638486" cy="9200720"/>
          </a:xfrm>
          <a:prstGeom prst="rect">
            <a:avLst/>
          </a:prstGeom>
          <a:noFill/>
          <a:ln w="254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856C76F-02DE-4B01-9D21-F012405C3A2B}"/>
              </a:ext>
            </a:extLst>
          </p:cNvPr>
          <p:cNvSpPr txBox="1"/>
          <p:nvPr/>
        </p:nvSpPr>
        <p:spPr>
          <a:xfrm>
            <a:off x="1" y="78846"/>
            <a:ext cx="2653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令和８年度　学校教育</a:t>
            </a:r>
            <a:r>
              <a:rPr kumimoji="1"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全体像</a:t>
            </a:r>
            <a:r>
              <a:rPr kumimoji="1" lang="en-US" altLang="ja-JP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1616922-B2BE-4870-A500-C4F3E2B6790C}"/>
              </a:ext>
            </a:extLst>
          </p:cNvPr>
          <p:cNvSpPr txBox="1"/>
          <p:nvPr/>
        </p:nvSpPr>
        <p:spPr>
          <a:xfrm>
            <a:off x="74138" y="436770"/>
            <a:ext cx="231815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岩手県小中学校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学校教育の重点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38F5F85-17A2-45A8-8B63-E8D5298AAA42}"/>
              </a:ext>
            </a:extLst>
          </p:cNvPr>
          <p:cNvSpPr txBox="1"/>
          <p:nvPr/>
        </p:nvSpPr>
        <p:spPr>
          <a:xfrm>
            <a:off x="74138" y="1007615"/>
            <a:ext cx="2318158" cy="838691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○共通事項として取り組む内容　　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１．岩手で、世界で活躍する人材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の育成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・「いわての復興教育」の推進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・キャリア教育の充実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２．確かな学力の育成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・児童生徒一人ひとりの資質・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能力の育成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・教育の情報化の推進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・幼児期の教育との円滑な接続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３．豊かな心の育成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・道徳教育及び人権教育の充実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・体験活動の充実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４．健やかな体の育成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・運動習慣・食習慣・生活習慣　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形成の一体的な取組推進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５．特別支援教育の推進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・「共に学び、共に育つ教育」　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の推進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６．いじめ問題・不登校対策等へ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の確かな対応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・いじめ問題への対応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・不登校対策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・情報モラルに関する指導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７．学びの基盤づくり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・家庭・地域との協働による学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校経営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○各学校の方針により重点化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して取り組む内容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□消費者教育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□主権者教育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□環境教育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□伝統や文化の教育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□学校図書館教育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□国際理解教育・帰国外国人児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童生徒等教育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□小規模・複式教育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96D4664-B5E4-4F74-8EF5-A72AB907CB78}"/>
              </a:ext>
            </a:extLst>
          </p:cNvPr>
          <p:cNvSpPr txBox="1"/>
          <p:nvPr/>
        </p:nvSpPr>
        <p:spPr>
          <a:xfrm>
            <a:off x="3834670" y="41974"/>
            <a:ext cx="122872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主要項目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EBDE475-B783-4BBA-8DF3-5E3348F7BB4C}"/>
              </a:ext>
            </a:extLst>
          </p:cNvPr>
          <p:cNvSpPr txBox="1"/>
          <p:nvPr/>
        </p:nvSpPr>
        <p:spPr>
          <a:xfrm>
            <a:off x="6557444" y="1049365"/>
            <a:ext cx="2370087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①「いわての復興教育」推進のための支援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・復興教育研修会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②キャリア教育の充実のための支援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・基本研修におけるキャリア教育の理解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・実践的キャリア教育研修会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③「社会に開かれた教育課程」の実現の</a:t>
            </a:r>
            <a:r>
              <a:rPr kumimoji="1" lang="ja-JP" altLang="en-US" sz="9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た</a:t>
            </a: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9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めの</a:t>
            </a: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支援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・教務主任研修会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・地域とともにある学校づくり推進　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フォーラム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083B5B2-D8BD-413F-BADC-3D8AEDEBB90F}"/>
              </a:ext>
            </a:extLst>
          </p:cNvPr>
          <p:cNvSpPr txBox="1"/>
          <p:nvPr/>
        </p:nvSpPr>
        <p:spPr>
          <a:xfrm>
            <a:off x="12284962" y="352424"/>
            <a:ext cx="430887" cy="9036693"/>
          </a:xfrm>
          <a:prstGeom prst="rect">
            <a:avLst/>
          </a:prstGeom>
          <a:noFill/>
          <a:ln w="38100" cmpd="dbl">
            <a:solidFill>
              <a:schemeClr val="tx1"/>
            </a:solidFill>
          </a:ln>
        </p:spPr>
        <p:txBody>
          <a:bodyPr vert="eaVert" wrap="square" rtlCol="0" anchor="ctr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地域に貢献する人材・確かな学力・豊かな心の育成・体力の向上と心身の健康の保持増進</a:t>
            </a:r>
          </a:p>
        </p:txBody>
      </p:sp>
      <p:sp>
        <p:nvSpPr>
          <p:cNvPr id="15" name="矢印: 右 14">
            <a:extLst>
              <a:ext uri="{FF2B5EF4-FFF2-40B4-BE49-F238E27FC236}">
                <a16:creationId xmlns:a16="http://schemas.microsoft.com/office/drawing/2014/main" id="{7DB86707-A9D2-4887-9466-95281EEA82A1}"/>
              </a:ext>
            </a:extLst>
          </p:cNvPr>
          <p:cNvSpPr/>
          <p:nvPr/>
        </p:nvSpPr>
        <p:spPr>
          <a:xfrm>
            <a:off x="12102972" y="4374048"/>
            <a:ext cx="196882" cy="9934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矢印: 右 15">
            <a:extLst>
              <a:ext uri="{FF2B5EF4-FFF2-40B4-BE49-F238E27FC236}">
                <a16:creationId xmlns:a16="http://schemas.microsoft.com/office/drawing/2014/main" id="{0EA27D78-70CC-497C-8E76-BBA9A19A528C}"/>
              </a:ext>
            </a:extLst>
          </p:cNvPr>
          <p:cNvSpPr/>
          <p:nvPr/>
        </p:nvSpPr>
        <p:spPr>
          <a:xfrm>
            <a:off x="2404528" y="1306008"/>
            <a:ext cx="123092" cy="3223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5C390B6F-E6F1-47B2-9D3D-A2DB97BF5A5E}"/>
              </a:ext>
            </a:extLst>
          </p:cNvPr>
          <p:cNvSpPr/>
          <p:nvPr/>
        </p:nvSpPr>
        <p:spPr>
          <a:xfrm>
            <a:off x="2401941" y="3558600"/>
            <a:ext cx="125377" cy="3223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141F54B6-627B-4523-BC58-7D9DA86BE13D}"/>
              </a:ext>
            </a:extLst>
          </p:cNvPr>
          <p:cNvSpPr/>
          <p:nvPr/>
        </p:nvSpPr>
        <p:spPr>
          <a:xfrm>
            <a:off x="2404528" y="6060930"/>
            <a:ext cx="122790" cy="3223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861E808-CC96-4DE7-8AFE-3C5CC284D637}"/>
              </a:ext>
            </a:extLst>
          </p:cNvPr>
          <p:cNvSpPr txBox="1"/>
          <p:nvPr/>
        </p:nvSpPr>
        <p:spPr>
          <a:xfrm>
            <a:off x="2579415" y="690633"/>
            <a:ext cx="3661965" cy="17594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①「いわての復興教育」の推進のための支援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各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学校の「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いきる・かかわる・そな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え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る」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の３つの教育的価値　　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に関わる活動を通した「ひとづくり」の支援　　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・「いわての復興教育」副読本の活用の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推進</a:t>
            </a:r>
            <a:endParaRPr lang="ja-JP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②キャリア教育の充実のための支援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・各学校の実状に応じた「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キャリア教育で育成すべき能力」を育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むための</a:t>
            </a:r>
            <a:r>
              <a:rPr lang="ja-JP" altLang="ja-JP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計画的・組織的な取組</a:t>
            </a:r>
            <a:r>
              <a:rPr lang="ja-JP" altLang="en-US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へ</a:t>
            </a:r>
            <a:r>
              <a:rPr lang="ja-JP" altLang="ja-JP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の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支援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・自己実現や将来につながる「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キャリア・パスポート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」の作成、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活用の促進</a:t>
            </a:r>
            <a:endParaRPr lang="ja-JP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③「社会に開かれた教育課程」の実現のための支援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88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88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学校として育成を目指す資質・能力を育むための、</a:t>
            </a:r>
            <a:r>
              <a:rPr lang="ja-JP" altLang="ja-JP" sz="88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カリキュ</a:t>
            </a:r>
            <a:r>
              <a:rPr lang="ja-JP" altLang="en-US" sz="88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ラ</a:t>
            </a:r>
            <a:r>
              <a:rPr lang="ja-JP" altLang="ja-JP" sz="88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ム</a:t>
            </a:r>
            <a:endParaRPr lang="en-US" altLang="ja-JP" sz="88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・マネジメントの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推進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ja-JP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コミュニティ・スクールの理解と</a:t>
            </a:r>
            <a:r>
              <a:rPr lang="ja-JP" altLang="en-US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取り組みの促進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F97BBB1-6F27-4AD9-8AD7-0B3779BB51FB}"/>
              </a:ext>
            </a:extLst>
          </p:cNvPr>
          <p:cNvSpPr txBox="1"/>
          <p:nvPr/>
        </p:nvSpPr>
        <p:spPr>
          <a:xfrm>
            <a:off x="2591721" y="2982372"/>
            <a:ext cx="3661965" cy="20159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①児童生徒の確かな学力を育むための支援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・目標や指導事項を等を明確にした「深い学び」の視点からの授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業改善とともに、児童生徒の「つまずき」を生かした「指導と　　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評価の一体化」を重視した資質・能力の育成の推進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・学校の組織的な取組を土台とした全県共通取組の推進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ja-JP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ＩＣＴの効果的活用による分かりやすく深まる授業</a:t>
            </a:r>
            <a:r>
              <a:rPr lang="ja-JP" altLang="en-US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、児童生徒</a:t>
            </a:r>
            <a:endParaRPr lang="en-US" altLang="ja-JP" sz="900" dirty="0"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　　が目的に応じて活用する授業の支援　</a:t>
            </a:r>
            <a:endParaRPr lang="en-US" altLang="ja-JP" sz="900" dirty="0"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②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幼児期の教育との円滑な接続のための支援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「架け橋カリキュラム」に基づいた小学校低学年教育の充実の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ための支援</a:t>
            </a:r>
            <a:endParaRPr lang="ja-JP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③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「共に学び、共に育つ教育」の推進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ための支援</a:t>
            </a: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ja-JP" sz="9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「個別の指導計画」</a:t>
            </a:r>
            <a:r>
              <a:rPr lang="ja-JP" altLang="ja-JP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の活用</a:t>
            </a:r>
            <a:r>
              <a:rPr lang="ja-JP" altLang="ja-JP" sz="9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と</a:t>
            </a:r>
            <a:r>
              <a:rPr lang="ja-JP" altLang="ja-JP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「引継ぎシート」による教育的</a:t>
            </a:r>
            <a:endParaRPr lang="en-US" altLang="ja-JP" sz="900" dirty="0"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r>
              <a:rPr lang="ja-JP" altLang="ja-JP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ニーズや目標に基づいた教育支援体制の充実</a:t>
            </a:r>
            <a:endParaRPr lang="en-US" altLang="ja-JP" sz="900" dirty="0"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・特別支援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教育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中核コーディネーターの活用の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推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進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・特別支援教育に対する県民の理解の推進</a:t>
            </a:r>
            <a:endParaRPr lang="ja-JP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9DF73B7-C6A4-4C98-A73A-3EC3BA240702}"/>
              </a:ext>
            </a:extLst>
          </p:cNvPr>
          <p:cNvSpPr txBox="1"/>
          <p:nvPr/>
        </p:nvSpPr>
        <p:spPr>
          <a:xfrm>
            <a:off x="2577442" y="5336104"/>
            <a:ext cx="3661965" cy="20159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①人権教育及び道徳教育の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充実のための支援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88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・人権の尊重、多様性の包摂を目指す人権教育及び道徳教育の充実</a:t>
            </a:r>
          </a:p>
          <a:p>
            <a:pPr>
              <a:lnSpc>
                <a:spcPts val="1000"/>
              </a:lnSpc>
            </a:pPr>
            <a:r>
              <a:rPr lang="ja-JP" altLang="en-US" sz="88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・道徳科における授業改善及び評価の在り方についての理解の推進</a:t>
            </a:r>
          </a:p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②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いじめ問題への対応と不登校対策のための支援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学校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いじめ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対策組織を中核とした各校の未然防止と早期発見・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適切な対処の徹底の支援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発達支持的生徒指導を基盤とする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魅力ある学校づくり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と、</a:t>
            </a:r>
            <a:r>
              <a:rPr lang="ja-JP" altLang="ja-JP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誰一</a:t>
            </a:r>
            <a:endParaRPr lang="en-US" altLang="ja-JP" sz="900" dirty="0"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r>
              <a:rPr lang="ja-JP" altLang="ja-JP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人</a:t>
            </a:r>
            <a:r>
              <a:rPr lang="ja-JP" altLang="en-US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取</a:t>
            </a:r>
            <a:r>
              <a:rPr lang="ja-JP" altLang="ja-JP" sz="900" dirty="0">
                <a:ea typeface="ＭＳ 明朝" panose="02020609040205080304" pitchFamily="17" charset="-128"/>
                <a:cs typeface="Times New Roman" panose="02020603050405020304" pitchFamily="18" charset="0"/>
              </a:rPr>
              <a:t>り残されない学習保障に向けた不登校対策への支援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・情報モラルに関する指導の促進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③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児童生徒の心のサポートの充実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・ＳＯＳの出し方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、受け止め方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に関する教育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と環境（人・もの・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場所）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推進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・不適応児童生徒の未然防止および早期発見、適切な対応のため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のスクールカウンセラー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及びスクールソーシャルワーカー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によ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る支援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8F07221-0D81-40BE-BFE2-ABCB203E1B08}"/>
              </a:ext>
            </a:extLst>
          </p:cNvPr>
          <p:cNvSpPr txBox="1"/>
          <p:nvPr/>
        </p:nvSpPr>
        <p:spPr>
          <a:xfrm>
            <a:off x="6559065" y="2683718"/>
            <a:ext cx="2366843" cy="21698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①児童生徒の確かな学力を育むための支援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・研究主任研修会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・指導教諭による授業づくり講座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・校内研究会等への指導主事等の派遣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・授業づくり相談訪問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・授業力ブラッシュアップ事業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・地区別小・中学校教育課程協議会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②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幼児期の教育との円滑な接続のための支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・小学校低学年教育研修会　　　　　　　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③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「共に学び、共に育つ教育」の推進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</a:t>
            </a:r>
            <a:r>
              <a:rPr lang="ja-JP" altLang="ja-JP" sz="9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た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めの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支援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・特別支援教育担当ステップアップ研修　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講座</a:t>
            </a:r>
            <a:r>
              <a: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Ⅰ</a:t>
            </a: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（前期）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・中核コーディネーター研修会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8119E82-E441-4DC2-B5C4-8ADD8990AB2E}"/>
              </a:ext>
            </a:extLst>
          </p:cNvPr>
          <p:cNvSpPr txBox="1"/>
          <p:nvPr/>
        </p:nvSpPr>
        <p:spPr>
          <a:xfrm>
            <a:off x="6568796" y="5104021"/>
            <a:ext cx="2362087" cy="18928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①人権教育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及び道徳教育</a:t>
            </a: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充実のための支援</a:t>
            </a:r>
            <a:endParaRPr kumimoji="1" lang="en-US" altLang="ja-JP" sz="900" strike="sngStrike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・基本研修における人権教育</a:t>
            </a: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及び道徳教　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育</a:t>
            </a: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の理解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②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いじめ問題への対応と不登校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対策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のため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の支援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・いじめ問題等総合対策研修会（情報モ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ラル含む）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③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児童生徒の心のサポートの充実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・ＳＣ、ＳＳＷによるカウンセリング及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ja-JP" altLang="en-US" sz="9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び</a:t>
            </a: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相談支援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・こころのサポート授業の支援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・「</a:t>
            </a:r>
            <a:r>
              <a: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24</a:t>
            </a: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時間子供ＳＯＳダイヤルカード」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の配布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3" name="表 23">
            <a:extLst>
              <a:ext uri="{FF2B5EF4-FFF2-40B4-BE49-F238E27FC236}">
                <a16:creationId xmlns:a16="http://schemas.microsoft.com/office/drawing/2014/main" id="{3398D0D9-0DDF-47BD-AAC2-A717C6D377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010483"/>
              </p:ext>
            </p:extLst>
          </p:nvPr>
        </p:nvGraphicFramePr>
        <p:xfrm>
          <a:off x="9001410" y="1560187"/>
          <a:ext cx="3085935" cy="7122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3218">
                  <a:extLst>
                    <a:ext uri="{9D8B030D-6E8A-4147-A177-3AD203B41FA5}">
                      <a16:colId xmlns:a16="http://schemas.microsoft.com/office/drawing/2014/main" val="2285174455"/>
                    </a:ext>
                  </a:extLst>
                </a:gridCol>
                <a:gridCol w="212929">
                  <a:extLst>
                    <a:ext uri="{9D8B030D-6E8A-4147-A177-3AD203B41FA5}">
                      <a16:colId xmlns:a16="http://schemas.microsoft.com/office/drawing/2014/main" val="1874431052"/>
                    </a:ext>
                  </a:extLst>
                </a:gridCol>
                <a:gridCol w="522260">
                  <a:extLst>
                    <a:ext uri="{9D8B030D-6E8A-4147-A177-3AD203B41FA5}">
                      <a16:colId xmlns:a16="http://schemas.microsoft.com/office/drawing/2014/main" val="3351489846"/>
                    </a:ext>
                  </a:extLst>
                </a:gridCol>
                <a:gridCol w="595683">
                  <a:extLst>
                    <a:ext uri="{9D8B030D-6E8A-4147-A177-3AD203B41FA5}">
                      <a16:colId xmlns:a16="http://schemas.microsoft.com/office/drawing/2014/main" val="4001193377"/>
                    </a:ext>
                  </a:extLst>
                </a:gridCol>
                <a:gridCol w="511845">
                  <a:extLst>
                    <a:ext uri="{9D8B030D-6E8A-4147-A177-3AD203B41FA5}">
                      <a16:colId xmlns:a16="http://schemas.microsoft.com/office/drawing/2014/main" val="1738350627"/>
                    </a:ext>
                  </a:extLst>
                </a:gridCol>
              </a:tblGrid>
              <a:tr h="211017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指　標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ctr"/>
                      <a:endParaRPr kumimoji="1" lang="en-US" altLang="ja-JP" sz="7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根拠資料　単位（％）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校種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県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R8</a:t>
                      </a:r>
                    </a:p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目標値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事務所目標値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430152"/>
                  </a:ext>
                </a:extLst>
              </a:tr>
              <a:tr h="211017"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R7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実績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R8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目標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414851"/>
                  </a:ext>
                </a:extLst>
              </a:tr>
              <a:tr h="211017">
                <a:tc row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◆将来の夢や目標を持っ　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ja-JP" altLang="en-US" sz="700" dirty="0" err="1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て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いる児童生徒の割合</a:t>
                      </a: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全国学調　肯定回答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84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84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84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10427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76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73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76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80875"/>
                  </a:ext>
                </a:extLst>
              </a:tr>
              <a:tr h="259080">
                <a:tc rowSpan="2">
                  <a:txBody>
                    <a:bodyPr/>
                    <a:lstStyle/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○自分の住む地域が好き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だと思っている児童生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徒の割合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県学調　</a:t>
                      </a:r>
                      <a:r>
                        <a:rPr kumimoji="1" lang="ja-JP" altLang="en-US" sz="600" u="sng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積極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肯定回答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74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62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74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540676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60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51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60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844771"/>
                  </a:ext>
                </a:extLst>
              </a:tr>
              <a:tr h="211017">
                <a:tc row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◆意欲を持って自ら学</a:t>
                      </a:r>
                      <a:r>
                        <a:rPr kumimoji="1" lang="ja-JP" altLang="en-US" sz="700" b="0" dirty="0" err="1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ぼ</a:t>
                      </a:r>
                      <a:endParaRPr kumimoji="1" lang="en-US" altLang="ja-JP" sz="7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ja-JP" altLang="en-US" sz="700" b="0" dirty="0" err="1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う</a:t>
                      </a: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とする児童生徒の割</a:t>
                      </a:r>
                      <a:endParaRPr kumimoji="1" lang="en-US" altLang="ja-JP" sz="7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合　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全国学調　肯定回答</a:t>
                      </a:r>
                      <a:endParaRPr kumimoji="1" lang="en-US" altLang="ja-JP" sz="6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82.5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86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83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162517"/>
                  </a:ext>
                </a:extLst>
              </a:tr>
              <a:tr h="211017"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85.4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83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86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518217"/>
                  </a:ext>
                </a:extLst>
              </a:tr>
              <a:tr h="265752">
                <a:tc rowSpan="2">
                  <a:txBody>
                    <a:bodyPr/>
                    <a:lstStyle/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◆授業で、自分の考えを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深めたり広げたりして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いる児童生徒の割合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全国学調　肯定回答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83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89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83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332351"/>
                  </a:ext>
                </a:extLst>
              </a:tr>
              <a:tr h="265752"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83.5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90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84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810361"/>
                  </a:ext>
                </a:extLst>
              </a:tr>
              <a:tr h="449117">
                <a:tc>
                  <a:txBody>
                    <a:bodyPr/>
                    <a:lstStyle/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○「引継ぎシート」を活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用し進学時に円滑な引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継ぎを行っている学校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の割合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学校教育室調べ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600" b="1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98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100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697944"/>
                  </a:ext>
                </a:extLst>
              </a:tr>
              <a:tr h="259080">
                <a:tc row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◆人が困っているときは、</a:t>
                      </a:r>
                      <a:endParaRPr kumimoji="1" lang="en-US" altLang="ja-JP" sz="7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</a:t>
                      </a: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進んで助けようと思う</a:t>
                      </a:r>
                      <a:endParaRPr kumimoji="1" lang="en-US" altLang="ja-JP" sz="7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</a:t>
                      </a: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児童生徒の割合</a:t>
                      </a:r>
                    </a:p>
                    <a:p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県学調　</a:t>
                      </a:r>
                      <a:r>
                        <a:rPr kumimoji="1" lang="ja-JP" altLang="en-US" sz="600" b="0" u="sng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積極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的肯定回答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70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59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70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371403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68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</a:rPr>
                        <a:t>51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</a:rPr>
                        <a:t>68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051848"/>
                  </a:ext>
                </a:extLst>
              </a:tr>
              <a:tr h="211017">
                <a:tc rowSpan="2">
                  <a:txBody>
                    <a:bodyPr/>
                    <a:lstStyle/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◆自己肯定感をもつ児童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生徒の割合　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全国学調　肯定回答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80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85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80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019793"/>
                  </a:ext>
                </a:extLst>
              </a:tr>
              <a:tr h="211017"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79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87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776495"/>
                  </a:ext>
                </a:extLst>
              </a:tr>
              <a:tr h="224866">
                <a:tc rowSpan="2">
                  <a:txBody>
                    <a:bodyPr/>
                    <a:lstStyle/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○いじめはいけないと思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う児童生徒の割合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全国学調　肯定回答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100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97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100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667570"/>
                  </a:ext>
                </a:extLst>
              </a:tr>
              <a:tr h="211017"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100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98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100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003376"/>
                  </a:ext>
                </a:extLst>
              </a:tr>
              <a:tr h="415214">
                <a:tc rowSpan="2">
                  <a:txBody>
                    <a:bodyPr/>
                    <a:lstStyle/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○スマートフォンやイン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ターネットを使うとき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は、危険に巻き込まれ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ja-JP" altLang="en-US" sz="700" dirty="0" err="1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る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可能性等があること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を理解している児童生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徒の割合　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県学調　肯定回答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100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85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100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911998"/>
                  </a:ext>
                </a:extLst>
              </a:tr>
              <a:tr h="327592"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100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99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100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356925"/>
                  </a:ext>
                </a:extLst>
              </a:tr>
              <a:tr h="331598">
                <a:tc row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◆体力・運動能力が標準</a:t>
                      </a:r>
                      <a:endParaRPr kumimoji="1" lang="en-US" altLang="ja-JP" sz="7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以上の児童生徒の割合</a:t>
                      </a:r>
                    </a:p>
                    <a:p>
                      <a:r>
                        <a:rPr kumimoji="1" lang="ja-JP" altLang="en-US" sz="7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全国調査　肯定回答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70</a:t>
                      </a:r>
                    </a:p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女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80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66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76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70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41595"/>
                  </a:ext>
                </a:extLst>
              </a:tr>
              <a:tr h="129463"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75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女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90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89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75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90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483370"/>
                  </a:ext>
                </a:extLst>
              </a:tr>
              <a:tr h="512470">
                <a:tc>
                  <a:txBody>
                    <a:bodyPr/>
                    <a:lstStyle/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○運動やスポーツをする　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ことが好きな児童生徒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の割合　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全国調査　肯定回答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1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89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92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89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730532"/>
                  </a:ext>
                </a:extLst>
              </a:tr>
              <a:tr h="211017">
                <a:tc rowSpan="2">
                  <a:txBody>
                    <a:bodyPr/>
                    <a:lstStyle/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○朝食を毎日食べる児童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生徒の割合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健康国保調べ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97</a:t>
                      </a:r>
                    </a:p>
                  </a:txBody>
                  <a:tcPr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96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97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041757"/>
                  </a:ext>
                </a:extLst>
              </a:tr>
              <a:tr h="211017"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rgbClr val="FF0000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93</a:t>
                      </a:r>
                    </a:p>
                  </a:txBody>
                  <a:tcPr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89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93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351038"/>
                  </a:ext>
                </a:extLst>
              </a:tr>
              <a:tr h="211017">
                <a:tc rowSpan="2">
                  <a:txBody>
                    <a:bodyPr/>
                    <a:lstStyle/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○毎日一定の時刻に就寝　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　する児童生徒の割合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  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※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全国学調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小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85</a:t>
                      </a:r>
                    </a:p>
                  </a:txBody>
                  <a:tcPr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83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85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848138"/>
                  </a:ext>
                </a:extLst>
              </a:tr>
              <a:tr h="224687">
                <a:tc vMerge="1">
                  <a:txBody>
                    <a:bodyPr/>
                    <a:lstStyle/>
                    <a:p>
                      <a:endParaRPr kumimoji="1" lang="ja-JP" altLang="en-US" sz="7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中</a:t>
                      </a: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85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85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1" dirty="0">
                          <a:solidFill>
                            <a:schemeClr val="tx1"/>
                          </a:solidFill>
                          <a:latin typeface="+mn-lt"/>
                          <a:ea typeface="ＭＳ 明朝" panose="02020609040205080304" pitchFamily="17" charset="-128"/>
                        </a:rPr>
                        <a:t>85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+mn-lt"/>
                        <a:ea typeface="ＭＳ 明朝" panose="02020609040205080304" pitchFamily="17" charset="-128"/>
                      </a:endParaRPr>
                    </a:p>
                  </a:txBody>
                  <a:tcPr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476197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03DF6CD-9A5F-4512-8363-6EA0F46230CD}"/>
              </a:ext>
            </a:extLst>
          </p:cNvPr>
          <p:cNvSpPr txBox="1"/>
          <p:nvPr/>
        </p:nvSpPr>
        <p:spPr>
          <a:xfrm>
            <a:off x="2567385" y="397475"/>
            <a:ext cx="3661965" cy="26161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社会や地域とともにある学校づくりの推進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0867235" y="1221633"/>
            <a:ext cx="1290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◆いわて幸福関連指標　　　〇具体的推進方策指標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04E71FA-1B51-43E4-898E-0D680B715968}"/>
              </a:ext>
            </a:extLst>
          </p:cNvPr>
          <p:cNvSpPr txBox="1"/>
          <p:nvPr/>
        </p:nvSpPr>
        <p:spPr>
          <a:xfrm rot="10800000" flipH="1" flipV="1">
            <a:off x="2578464" y="5042444"/>
            <a:ext cx="3650886" cy="25545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060" spc="-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3.</a:t>
            </a:r>
            <a:r>
              <a:rPr kumimoji="1" lang="ja-JP" altLang="en-US" sz="1060" spc="-5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豊かな心を育む教育の推進といじめ・不登校対策への支援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9DF73B7-C6A4-4C98-A73A-3EC3BA240702}"/>
              </a:ext>
            </a:extLst>
          </p:cNvPr>
          <p:cNvSpPr txBox="1"/>
          <p:nvPr/>
        </p:nvSpPr>
        <p:spPr>
          <a:xfrm>
            <a:off x="2571947" y="7682339"/>
            <a:ext cx="3681739" cy="16312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①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児童生徒の健康の保持・増進に向けた対策の充実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運動習慣、食習慣、生活習慣を一体化させた「</a:t>
            </a:r>
            <a:r>
              <a:rPr lang="en-US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60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（ロクマル）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プラスプロジェクト」におけるデジタル版チャレンジカードを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活用した取り組みの支援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・運動やスポーツの多様な楽しみ方を共有できるよう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、指導者の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資質向上及び授業改善に向けた支援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・薬物乱用防止教育やがん教育等、健康課題への取り組みの支援</a:t>
            </a:r>
            <a:endParaRPr lang="ja-JP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②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適切な部活動体制の推進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・適切な運営のための体制整備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合理的でかつ効果的な活動及び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適切な休養日の設定等による効率的・効果的な活動の推進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・生徒の多様なニーズを踏まえた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自主的・自発的な部活動に向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>
              <a:lnSpc>
                <a:spcPts val="1000"/>
              </a:lnSpc>
            </a:pPr>
            <a:r>
              <a:rPr lang="ja-JP" altLang="en-US" sz="90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ja-JP" sz="900">
                <a:latin typeface="ＭＳ 明朝" panose="02020609040205080304" pitchFamily="17" charset="-128"/>
                <a:ea typeface="ＭＳ 明朝" panose="02020609040205080304" pitchFamily="17" charset="-128"/>
              </a:rPr>
              <a:t>けた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仕組み・環境づくりの支援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04E71FA-1B51-43E4-898E-0D680B715968}"/>
              </a:ext>
            </a:extLst>
          </p:cNvPr>
          <p:cNvSpPr txBox="1"/>
          <p:nvPr/>
        </p:nvSpPr>
        <p:spPr>
          <a:xfrm rot="10800000" flipH="1" flipV="1">
            <a:off x="2571100" y="7386384"/>
            <a:ext cx="3668307" cy="26161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4.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健やかな体を育む教育の推進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9DF73B7-C6A4-4C98-A73A-3EC3BA240702}"/>
              </a:ext>
            </a:extLst>
          </p:cNvPr>
          <p:cNvSpPr txBox="1"/>
          <p:nvPr/>
        </p:nvSpPr>
        <p:spPr>
          <a:xfrm>
            <a:off x="6557444" y="7180666"/>
            <a:ext cx="2370482" cy="21698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①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児童生徒の健康の保持・増進に向けた対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90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ja-JP" sz="900">
                <a:latin typeface="ＭＳ 明朝" panose="02020609040205080304" pitchFamily="17" charset="-128"/>
                <a:ea typeface="ＭＳ 明朝" panose="02020609040205080304" pitchFamily="17" charset="-128"/>
              </a:rPr>
              <a:t>策</a:t>
            </a:r>
            <a:r>
              <a:rPr lang="ja-JP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の充実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・６０（ロクマル）プラスプロジェクト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体育、保健体育授業サポート事業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・地区別体力向上担当研修会</a:t>
            </a:r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（中学校）</a:t>
            </a:r>
            <a:endParaRPr lang="en-US" altLang="ja-JP" sz="9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・地区別体育授業改善研修会</a:t>
            </a:r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（小学校）</a:t>
            </a:r>
            <a:endParaRPr lang="en-US" altLang="ja-JP" sz="9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養護教諭フォローアップ研修会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・定期健康診断、保健体育関係行政調査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による実態把握及び情報提供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②</a:t>
            </a:r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適切な部活動体制の推進</a:t>
            </a:r>
            <a:endParaRPr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・</a:t>
            </a: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中学生スポーツ・文化芸術活動指導者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研修会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中学校運動部活動連絡会支援事業</a:t>
            </a:r>
            <a:endParaRPr lang="ja-JP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保健体育関係行政調査による実態把握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及び情報提供</a:t>
            </a:r>
            <a:endParaRPr lang="ja-JP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9003878" y="815859"/>
            <a:ext cx="309788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岩手県総合計画　第２期アクションプランにおける</a:t>
            </a:r>
            <a:endParaRPr kumimoji="1" lang="en-US" altLang="ja-JP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　　　 県北教育事務所の主な指標</a:t>
            </a:r>
            <a:r>
              <a:rPr kumimoji="1" lang="en-US" altLang="ja-JP" sz="9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endParaRPr kumimoji="1" lang="ja-JP" altLang="en-US" sz="9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5" name="矢印: 右 17">
            <a:extLst>
              <a:ext uri="{FF2B5EF4-FFF2-40B4-BE49-F238E27FC236}">
                <a16:creationId xmlns:a16="http://schemas.microsoft.com/office/drawing/2014/main" id="{141F54B6-627B-4523-BC58-7D9DA86BE13D}"/>
              </a:ext>
            </a:extLst>
          </p:cNvPr>
          <p:cNvSpPr/>
          <p:nvPr/>
        </p:nvSpPr>
        <p:spPr>
          <a:xfrm>
            <a:off x="2405962" y="8063784"/>
            <a:ext cx="121356" cy="3223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コネクタ 23"/>
          <p:cNvCxnSpPr/>
          <p:nvPr/>
        </p:nvCxnSpPr>
        <p:spPr>
          <a:xfrm>
            <a:off x="9009223" y="2936006"/>
            <a:ext cx="3085935" cy="92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>
            <a:off x="8985783" y="6626603"/>
            <a:ext cx="3095426" cy="46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/>
          <p:cNvSpPr/>
          <p:nvPr/>
        </p:nvSpPr>
        <p:spPr>
          <a:xfrm>
            <a:off x="3244957" y="9451429"/>
            <a:ext cx="243840" cy="1746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endParaRPr kumimoji="1" lang="ja-JP" altLang="en-US" sz="1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9601714" y="9452261"/>
            <a:ext cx="243840" cy="1746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</a:t>
            </a:r>
            <a:endParaRPr kumimoji="1" lang="ja-JP" altLang="en-US" sz="10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8995159" y="4409793"/>
            <a:ext cx="3085935" cy="92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C5C2713-4D20-8401-E8B3-19B26AAF81F0}"/>
              </a:ext>
            </a:extLst>
          </p:cNvPr>
          <p:cNvSpPr txBox="1"/>
          <p:nvPr/>
        </p:nvSpPr>
        <p:spPr>
          <a:xfrm rot="10800000" flipH="1" flipV="1">
            <a:off x="2577442" y="2500787"/>
            <a:ext cx="3661965" cy="4308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次期学習指導要領を見据えた授業改善と学習の質の</a:t>
            </a:r>
            <a:endParaRPr kumimoji="1"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向上の支援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8123BF1-314F-4312-9734-590032823B38}"/>
              </a:ext>
            </a:extLst>
          </p:cNvPr>
          <p:cNvSpPr txBox="1"/>
          <p:nvPr/>
        </p:nvSpPr>
        <p:spPr>
          <a:xfrm>
            <a:off x="6967534" y="48396"/>
            <a:ext cx="155335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主な具体的取組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76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2104</TotalTime>
  <Words>1897</Words>
  <Application>Microsoft Office PowerPoint</Application>
  <PresentationFormat>A3 297x420 mm</PresentationFormat>
  <Paragraphs>329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ゴシック</vt:lpstr>
      <vt:lpstr>ＭＳ 明朝</vt:lpstr>
      <vt:lpstr>游ゴシック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八ツ役真司</dc:creator>
  <cp:lastModifiedBy>川村 淳平</cp:lastModifiedBy>
  <cp:revision>204</cp:revision>
  <cp:lastPrinted>2026-03-20T10:10:04Z</cp:lastPrinted>
  <dcterms:created xsi:type="dcterms:W3CDTF">2020-02-22T04:26:38Z</dcterms:created>
  <dcterms:modified xsi:type="dcterms:W3CDTF">2026-03-20T10:13:11Z</dcterms:modified>
</cp:coreProperties>
</file>