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6805613" cy="9939338"/>
  <p:defaultTextStyle>
    <a:defPPr>
      <a:defRPr lang="ja-JP"/>
    </a:defPPr>
    <a:lvl1pPr marL="0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2pPr>
    <a:lvl3pPr marL="914289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4pPr>
    <a:lvl5pPr marL="1828579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5pPr>
    <a:lvl6pPr marL="2285724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6pPr>
    <a:lvl7pPr marL="2742868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7pPr>
    <a:lvl8pPr marL="3200013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8pPr>
    <a:lvl9pPr marL="3657158" algn="l" defTabSz="914289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036DB8"/>
    <a:srgbClr val="FFFFCC"/>
    <a:srgbClr val="CCFFFF"/>
    <a:srgbClr val="F3F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>
      <p:cViewPr>
        <p:scale>
          <a:sx n="112" d="100"/>
          <a:sy n="112" d="100"/>
        </p:scale>
        <p:origin x="828" y="-37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8" y="5988304"/>
            <a:ext cx="529399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bg1"/>
                </a:solidFill>
                <a:latin typeface="Kozuka Gothic Pr6N"/>
                <a:cs typeface="Kozuka Gothic Pr6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bg1"/>
                </a:solidFill>
                <a:latin typeface="Kozuka Gothic Pr6N"/>
                <a:cs typeface="Kozuka Gothic Pr6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8" y="2459482"/>
            <a:ext cx="32898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bg1"/>
                </a:solidFill>
                <a:latin typeface="Kozuka Gothic Pr6N"/>
                <a:cs typeface="Kozuka Gothic Pr6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048185" y="7808027"/>
            <a:ext cx="1222742" cy="16537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17" name="bk object 17"/>
          <p:cNvSpPr/>
          <p:nvPr/>
        </p:nvSpPr>
        <p:spPr>
          <a:xfrm>
            <a:off x="4692408" y="8300519"/>
            <a:ext cx="1554466" cy="22469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18" name="bk object 18"/>
          <p:cNvSpPr/>
          <p:nvPr/>
        </p:nvSpPr>
        <p:spPr>
          <a:xfrm>
            <a:off x="243254" y="426593"/>
            <a:ext cx="5784850" cy="1910080"/>
          </a:xfrm>
          <a:custGeom>
            <a:avLst/>
            <a:gdLst/>
            <a:ahLst/>
            <a:cxnLst/>
            <a:rect l="l" t="t" r="r" b="b"/>
            <a:pathLst>
              <a:path w="5784850" h="1910080">
                <a:moveTo>
                  <a:pt x="5419115" y="0"/>
                </a:moveTo>
                <a:lnTo>
                  <a:pt x="365544" y="0"/>
                </a:lnTo>
                <a:lnTo>
                  <a:pt x="322912" y="3137"/>
                </a:lnTo>
                <a:lnTo>
                  <a:pt x="281725" y="12314"/>
                </a:lnTo>
                <a:lnTo>
                  <a:pt x="242258" y="27183"/>
                </a:lnTo>
                <a:lnTo>
                  <a:pt x="204783" y="47393"/>
                </a:lnTo>
                <a:lnTo>
                  <a:pt x="169576" y="72594"/>
                </a:lnTo>
                <a:lnTo>
                  <a:pt x="136911" y="102437"/>
                </a:lnTo>
                <a:lnTo>
                  <a:pt x="107062" y="136571"/>
                </a:lnTo>
                <a:lnTo>
                  <a:pt x="80303" y="174646"/>
                </a:lnTo>
                <a:lnTo>
                  <a:pt x="56908" y="216313"/>
                </a:lnTo>
                <a:lnTo>
                  <a:pt x="37153" y="261222"/>
                </a:lnTo>
                <a:lnTo>
                  <a:pt x="21309" y="309023"/>
                </a:lnTo>
                <a:lnTo>
                  <a:pt x="9653" y="359367"/>
                </a:lnTo>
                <a:lnTo>
                  <a:pt x="2459" y="411902"/>
                </a:lnTo>
                <a:lnTo>
                  <a:pt x="0" y="466280"/>
                </a:lnTo>
                <a:lnTo>
                  <a:pt x="0" y="1443228"/>
                </a:lnTo>
                <a:lnTo>
                  <a:pt x="2459" y="1497608"/>
                </a:lnTo>
                <a:lnTo>
                  <a:pt x="9653" y="1550145"/>
                </a:lnTo>
                <a:lnTo>
                  <a:pt x="21309" y="1600489"/>
                </a:lnTo>
                <a:lnTo>
                  <a:pt x="37153" y="1648291"/>
                </a:lnTo>
                <a:lnTo>
                  <a:pt x="56908" y="1693200"/>
                </a:lnTo>
                <a:lnTo>
                  <a:pt x="80303" y="1734867"/>
                </a:lnTo>
                <a:lnTo>
                  <a:pt x="107062" y="1772942"/>
                </a:lnTo>
                <a:lnTo>
                  <a:pt x="136911" y="1807075"/>
                </a:lnTo>
                <a:lnTo>
                  <a:pt x="169576" y="1836916"/>
                </a:lnTo>
                <a:lnTo>
                  <a:pt x="204783" y="1862117"/>
                </a:lnTo>
                <a:lnTo>
                  <a:pt x="242258" y="1882326"/>
                </a:lnTo>
                <a:lnTo>
                  <a:pt x="281725" y="1897194"/>
                </a:lnTo>
                <a:lnTo>
                  <a:pt x="322912" y="1906371"/>
                </a:lnTo>
                <a:lnTo>
                  <a:pt x="365544" y="1909508"/>
                </a:lnTo>
                <a:lnTo>
                  <a:pt x="5419115" y="1909508"/>
                </a:lnTo>
                <a:lnTo>
                  <a:pt x="5461744" y="1906371"/>
                </a:lnTo>
                <a:lnTo>
                  <a:pt x="5502928" y="1897194"/>
                </a:lnTo>
                <a:lnTo>
                  <a:pt x="5542394" y="1882326"/>
                </a:lnTo>
                <a:lnTo>
                  <a:pt x="5579867" y="1862117"/>
                </a:lnTo>
                <a:lnTo>
                  <a:pt x="5615073" y="1836916"/>
                </a:lnTo>
                <a:lnTo>
                  <a:pt x="5647737" y="1807075"/>
                </a:lnTo>
                <a:lnTo>
                  <a:pt x="5677585" y="1772942"/>
                </a:lnTo>
                <a:lnTo>
                  <a:pt x="5704344" y="1734867"/>
                </a:lnTo>
                <a:lnTo>
                  <a:pt x="5727738" y="1693200"/>
                </a:lnTo>
                <a:lnTo>
                  <a:pt x="5747494" y="1648291"/>
                </a:lnTo>
                <a:lnTo>
                  <a:pt x="5763337" y="1600489"/>
                </a:lnTo>
                <a:lnTo>
                  <a:pt x="5774992" y="1550145"/>
                </a:lnTo>
                <a:lnTo>
                  <a:pt x="5782187" y="1497608"/>
                </a:lnTo>
                <a:lnTo>
                  <a:pt x="5784646" y="1443228"/>
                </a:lnTo>
                <a:lnTo>
                  <a:pt x="5784646" y="466280"/>
                </a:lnTo>
                <a:lnTo>
                  <a:pt x="5782187" y="411902"/>
                </a:lnTo>
                <a:lnTo>
                  <a:pt x="5774992" y="359367"/>
                </a:lnTo>
                <a:lnTo>
                  <a:pt x="5763337" y="309023"/>
                </a:lnTo>
                <a:lnTo>
                  <a:pt x="5747494" y="261222"/>
                </a:lnTo>
                <a:lnTo>
                  <a:pt x="5727738" y="216313"/>
                </a:lnTo>
                <a:lnTo>
                  <a:pt x="5704344" y="174646"/>
                </a:lnTo>
                <a:lnTo>
                  <a:pt x="5677585" y="136571"/>
                </a:lnTo>
                <a:lnTo>
                  <a:pt x="5647737" y="102437"/>
                </a:lnTo>
                <a:lnTo>
                  <a:pt x="5615073" y="72594"/>
                </a:lnTo>
                <a:lnTo>
                  <a:pt x="5579867" y="47393"/>
                </a:lnTo>
                <a:lnTo>
                  <a:pt x="5542394" y="27183"/>
                </a:lnTo>
                <a:lnTo>
                  <a:pt x="5502928" y="12314"/>
                </a:lnTo>
                <a:lnTo>
                  <a:pt x="5461744" y="3137"/>
                </a:lnTo>
                <a:lnTo>
                  <a:pt x="5419115" y="0"/>
                </a:lnTo>
                <a:close/>
              </a:path>
            </a:pathLst>
          </a:custGeom>
          <a:solidFill>
            <a:srgbClr val="036DB8"/>
          </a:solid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19" name="bk object 19"/>
          <p:cNvSpPr/>
          <p:nvPr/>
        </p:nvSpPr>
        <p:spPr>
          <a:xfrm>
            <a:off x="6140270" y="651764"/>
            <a:ext cx="1087693" cy="15278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0" name="bk object 20"/>
          <p:cNvSpPr/>
          <p:nvPr/>
        </p:nvSpPr>
        <p:spPr>
          <a:xfrm>
            <a:off x="2732201" y="5174506"/>
            <a:ext cx="4483098" cy="21081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1" name="bk object 21"/>
          <p:cNvSpPr/>
          <p:nvPr/>
        </p:nvSpPr>
        <p:spPr>
          <a:xfrm>
            <a:off x="2849423" y="5290084"/>
            <a:ext cx="4245610" cy="1869439"/>
          </a:xfrm>
          <a:custGeom>
            <a:avLst/>
            <a:gdLst/>
            <a:ahLst/>
            <a:cxnLst/>
            <a:rect l="l" t="t" r="r" b="b"/>
            <a:pathLst>
              <a:path w="4245609" h="1869440">
                <a:moveTo>
                  <a:pt x="0" y="0"/>
                </a:moveTo>
                <a:lnTo>
                  <a:pt x="4245267" y="0"/>
                </a:lnTo>
                <a:lnTo>
                  <a:pt x="4245267" y="1869173"/>
                </a:lnTo>
                <a:lnTo>
                  <a:pt x="0" y="1869173"/>
                </a:lnTo>
                <a:lnTo>
                  <a:pt x="0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2" name="bk object 22"/>
          <p:cNvSpPr/>
          <p:nvPr/>
        </p:nvSpPr>
        <p:spPr>
          <a:xfrm>
            <a:off x="2948100" y="3891804"/>
            <a:ext cx="4495798" cy="138429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3" name="bk object 23"/>
          <p:cNvSpPr/>
          <p:nvPr/>
        </p:nvSpPr>
        <p:spPr>
          <a:xfrm>
            <a:off x="3056102" y="3999802"/>
            <a:ext cx="4267200" cy="1151889"/>
          </a:xfrm>
          <a:custGeom>
            <a:avLst/>
            <a:gdLst/>
            <a:ahLst/>
            <a:cxnLst/>
            <a:rect l="l" t="t" r="r" b="b"/>
            <a:pathLst>
              <a:path w="4267200" h="1151889">
                <a:moveTo>
                  <a:pt x="0" y="0"/>
                </a:moveTo>
                <a:lnTo>
                  <a:pt x="4267200" y="0"/>
                </a:lnTo>
                <a:lnTo>
                  <a:pt x="4267200" y="1151331"/>
                </a:lnTo>
                <a:lnTo>
                  <a:pt x="0" y="1151331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4" name="bk object 24"/>
          <p:cNvSpPr/>
          <p:nvPr/>
        </p:nvSpPr>
        <p:spPr>
          <a:xfrm>
            <a:off x="5691301" y="2431303"/>
            <a:ext cx="1498598" cy="148589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5" name="bk object 25"/>
          <p:cNvSpPr/>
          <p:nvPr/>
        </p:nvSpPr>
        <p:spPr>
          <a:xfrm>
            <a:off x="5801036" y="2547937"/>
            <a:ext cx="1258570" cy="1244600"/>
          </a:xfrm>
          <a:custGeom>
            <a:avLst/>
            <a:gdLst/>
            <a:ahLst/>
            <a:cxnLst/>
            <a:rect l="l" t="t" r="r" b="b"/>
            <a:pathLst>
              <a:path w="1258570" h="1244600">
                <a:moveTo>
                  <a:pt x="629170" y="0"/>
                </a:moveTo>
                <a:lnTo>
                  <a:pt x="580002" y="1871"/>
                </a:lnTo>
                <a:lnTo>
                  <a:pt x="531869" y="7393"/>
                </a:lnTo>
                <a:lnTo>
                  <a:pt x="484910" y="16427"/>
                </a:lnTo>
                <a:lnTo>
                  <a:pt x="439266" y="28836"/>
                </a:lnTo>
                <a:lnTo>
                  <a:pt x="395076" y="44480"/>
                </a:lnTo>
                <a:lnTo>
                  <a:pt x="352481" y="63221"/>
                </a:lnTo>
                <a:lnTo>
                  <a:pt x="311620" y="84922"/>
                </a:lnTo>
                <a:lnTo>
                  <a:pt x="272633" y="109444"/>
                </a:lnTo>
                <a:lnTo>
                  <a:pt x="235660" y="136648"/>
                </a:lnTo>
                <a:lnTo>
                  <a:pt x="200841" y="166396"/>
                </a:lnTo>
                <a:lnTo>
                  <a:pt x="168316" y="198550"/>
                </a:lnTo>
                <a:lnTo>
                  <a:pt x="138224" y="232972"/>
                </a:lnTo>
                <a:lnTo>
                  <a:pt x="110706" y="269523"/>
                </a:lnTo>
                <a:lnTo>
                  <a:pt x="85902" y="308066"/>
                </a:lnTo>
                <a:lnTo>
                  <a:pt x="63951" y="348461"/>
                </a:lnTo>
                <a:lnTo>
                  <a:pt x="44993" y="390570"/>
                </a:lnTo>
                <a:lnTo>
                  <a:pt x="29168" y="434256"/>
                </a:lnTo>
                <a:lnTo>
                  <a:pt x="16617" y="479380"/>
                </a:lnTo>
                <a:lnTo>
                  <a:pt x="7478" y="525803"/>
                </a:lnTo>
                <a:lnTo>
                  <a:pt x="1893" y="573387"/>
                </a:lnTo>
                <a:lnTo>
                  <a:pt x="0" y="621995"/>
                </a:lnTo>
                <a:lnTo>
                  <a:pt x="1893" y="670604"/>
                </a:lnTo>
                <a:lnTo>
                  <a:pt x="7478" y="718190"/>
                </a:lnTo>
                <a:lnTo>
                  <a:pt x="16617" y="764614"/>
                </a:lnTo>
                <a:lnTo>
                  <a:pt x="29168" y="809738"/>
                </a:lnTo>
                <a:lnTo>
                  <a:pt x="44993" y="853424"/>
                </a:lnTo>
                <a:lnTo>
                  <a:pt x="63951" y="895534"/>
                </a:lnTo>
                <a:lnTo>
                  <a:pt x="85902" y="935929"/>
                </a:lnTo>
                <a:lnTo>
                  <a:pt x="110706" y="974472"/>
                </a:lnTo>
                <a:lnTo>
                  <a:pt x="138224" y="1011023"/>
                </a:lnTo>
                <a:lnTo>
                  <a:pt x="168316" y="1045444"/>
                </a:lnTo>
                <a:lnTo>
                  <a:pt x="200841" y="1077598"/>
                </a:lnTo>
                <a:lnTo>
                  <a:pt x="235660" y="1107346"/>
                </a:lnTo>
                <a:lnTo>
                  <a:pt x="272633" y="1134549"/>
                </a:lnTo>
                <a:lnTo>
                  <a:pt x="311620" y="1159070"/>
                </a:lnTo>
                <a:lnTo>
                  <a:pt x="352481" y="1180770"/>
                </a:lnTo>
                <a:lnTo>
                  <a:pt x="395076" y="1199511"/>
                </a:lnTo>
                <a:lnTo>
                  <a:pt x="439266" y="1215155"/>
                </a:lnTo>
                <a:lnTo>
                  <a:pt x="484910" y="1227563"/>
                </a:lnTo>
                <a:lnTo>
                  <a:pt x="531869" y="1236597"/>
                </a:lnTo>
                <a:lnTo>
                  <a:pt x="580002" y="1242119"/>
                </a:lnTo>
                <a:lnTo>
                  <a:pt x="629170" y="1243990"/>
                </a:lnTo>
                <a:lnTo>
                  <a:pt x="678340" y="1242119"/>
                </a:lnTo>
                <a:lnTo>
                  <a:pt x="726475" y="1236597"/>
                </a:lnTo>
                <a:lnTo>
                  <a:pt x="773434" y="1227563"/>
                </a:lnTo>
                <a:lnTo>
                  <a:pt x="819079" y="1215155"/>
                </a:lnTo>
                <a:lnTo>
                  <a:pt x="863269" y="1199511"/>
                </a:lnTo>
                <a:lnTo>
                  <a:pt x="905865" y="1180770"/>
                </a:lnTo>
                <a:lnTo>
                  <a:pt x="946726" y="1159070"/>
                </a:lnTo>
                <a:lnTo>
                  <a:pt x="985713" y="1134549"/>
                </a:lnTo>
                <a:lnTo>
                  <a:pt x="1022686" y="1107346"/>
                </a:lnTo>
                <a:lnTo>
                  <a:pt x="1057504" y="1077598"/>
                </a:lnTo>
                <a:lnTo>
                  <a:pt x="1090029" y="1045444"/>
                </a:lnTo>
                <a:lnTo>
                  <a:pt x="1120120" y="1011023"/>
                </a:lnTo>
                <a:lnTo>
                  <a:pt x="1147638" y="974472"/>
                </a:lnTo>
                <a:lnTo>
                  <a:pt x="1172441" y="935929"/>
                </a:lnTo>
                <a:lnTo>
                  <a:pt x="1194392" y="895534"/>
                </a:lnTo>
                <a:lnTo>
                  <a:pt x="1213349" y="853424"/>
                </a:lnTo>
                <a:lnTo>
                  <a:pt x="1229173" y="809738"/>
                </a:lnTo>
                <a:lnTo>
                  <a:pt x="1241724" y="764614"/>
                </a:lnTo>
                <a:lnTo>
                  <a:pt x="1250862" y="718190"/>
                </a:lnTo>
                <a:lnTo>
                  <a:pt x="1256448" y="670604"/>
                </a:lnTo>
                <a:lnTo>
                  <a:pt x="1258341" y="621995"/>
                </a:lnTo>
                <a:lnTo>
                  <a:pt x="1256448" y="573387"/>
                </a:lnTo>
                <a:lnTo>
                  <a:pt x="1250862" y="525803"/>
                </a:lnTo>
                <a:lnTo>
                  <a:pt x="1241724" y="479380"/>
                </a:lnTo>
                <a:lnTo>
                  <a:pt x="1229173" y="434256"/>
                </a:lnTo>
                <a:lnTo>
                  <a:pt x="1213349" y="390570"/>
                </a:lnTo>
                <a:lnTo>
                  <a:pt x="1194392" y="348461"/>
                </a:lnTo>
                <a:lnTo>
                  <a:pt x="1172441" y="308066"/>
                </a:lnTo>
                <a:lnTo>
                  <a:pt x="1147638" y="269523"/>
                </a:lnTo>
                <a:lnTo>
                  <a:pt x="1120120" y="232972"/>
                </a:lnTo>
                <a:lnTo>
                  <a:pt x="1090029" y="198550"/>
                </a:lnTo>
                <a:lnTo>
                  <a:pt x="1057504" y="166396"/>
                </a:lnTo>
                <a:lnTo>
                  <a:pt x="1022686" y="136648"/>
                </a:lnTo>
                <a:lnTo>
                  <a:pt x="985713" y="109444"/>
                </a:lnTo>
                <a:lnTo>
                  <a:pt x="946726" y="84922"/>
                </a:lnTo>
                <a:lnTo>
                  <a:pt x="905865" y="63221"/>
                </a:lnTo>
                <a:lnTo>
                  <a:pt x="863269" y="44480"/>
                </a:lnTo>
                <a:lnTo>
                  <a:pt x="819079" y="28836"/>
                </a:lnTo>
                <a:lnTo>
                  <a:pt x="773434" y="16427"/>
                </a:lnTo>
                <a:lnTo>
                  <a:pt x="726475" y="7393"/>
                </a:lnTo>
                <a:lnTo>
                  <a:pt x="678340" y="1871"/>
                </a:lnTo>
                <a:lnTo>
                  <a:pt x="629170" y="0"/>
                </a:lnTo>
                <a:close/>
              </a:path>
            </a:pathLst>
          </a:custGeom>
          <a:solidFill>
            <a:srgbClr val="E60012"/>
          </a:solid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6" name="bk object 26"/>
          <p:cNvSpPr/>
          <p:nvPr/>
        </p:nvSpPr>
        <p:spPr>
          <a:xfrm>
            <a:off x="205274" y="9895862"/>
            <a:ext cx="2419399" cy="60445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7" name="bk object 27"/>
          <p:cNvSpPr/>
          <p:nvPr/>
        </p:nvSpPr>
        <p:spPr>
          <a:xfrm>
            <a:off x="97001" y="7098603"/>
            <a:ext cx="4559299" cy="292099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8" name="bk object 28"/>
          <p:cNvSpPr/>
          <p:nvPr/>
        </p:nvSpPr>
        <p:spPr>
          <a:xfrm>
            <a:off x="6333247" y="4173940"/>
            <a:ext cx="913853" cy="91385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653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2745" y="642796"/>
            <a:ext cx="6417358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bg1"/>
                </a:solidFill>
                <a:latin typeface="Kozuka Gothic Pr6N"/>
                <a:cs typeface="Kozuka Gothic Pr6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7818" y="4035362"/>
            <a:ext cx="662721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70" y="9944862"/>
            <a:ext cx="2420112" cy="274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3" y="9944862"/>
            <a:ext cx="1739455" cy="274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10/3/2017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3" y="9944862"/>
            <a:ext cx="1739455" cy="274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/>
          <p:cNvSpPr/>
          <p:nvPr/>
        </p:nvSpPr>
        <p:spPr>
          <a:xfrm flipH="1" flipV="1">
            <a:off x="76201" y="9842500"/>
            <a:ext cx="2787649" cy="7747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2787650" y="5314006"/>
            <a:ext cx="4685612" cy="165103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2996360" y="4038075"/>
            <a:ext cx="3212755" cy="1141676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object 12"/>
          <p:cNvSpPr txBox="1"/>
          <p:nvPr/>
        </p:nvSpPr>
        <p:spPr>
          <a:xfrm>
            <a:off x="2808000" y="5499100"/>
            <a:ext cx="4572000" cy="13567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4138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「ゲノム編集技術」という新しい育種技術が注目されており、農作物の品種改</a:t>
            </a:r>
            <a:r>
              <a:rPr lang="ja-JP" altLang="en-US" sz="1400" spc="-3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良にも利用されています。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  <a:p>
            <a:pPr marL="369888" indent="-285750">
              <a:spcBef>
                <a:spcPts val="114"/>
              </a:spcBef>
              <a:buFont typeface="Wingdings" panose="05000000000000000000" pitchFamily="2" charset="2"/>
              <a:buChar char="l"/>
            </a:pPr>
            <a:r>
              <a:rPr sz="1400" spc="-22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ゲ</a:t>
            </a:r>
            <a:r>
              <a:rPr sz="1400" spc="-8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ノ</a:t>
            </a:r>
            <a:r>
              <a:rPr sz="1400" spc="-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ム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編</a:t>
            </a:r>
            <a:r>
              <a:rPr sz="1400" spc="-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集</a:t>
            </a:r>
            <a:r>
              <a:rPr lang="ja-JP" altLang="en-US" sz="1400" spc="-3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とは</a:t>
            </a:r>
            <a:r>
              <a:rPr sz="1400" spc="-7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そ</a:t>
            </a:r>
            <a:r>
              <a:rPr sz="1400" spc="-1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も</a:t>
            </a:r>
            <a:r>
              <a:rPr sz="1400" spc="-7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そ</a:t>
            </a:r>
            <a:r>
              <a:rPr sz="1400" spc="-18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も</a:t>
            </a:r>
            <a:r>
              <a:rPr sz="1400" spc="-114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ど</a:t>
            </a:r>
            <a:r>
              <a:rPr sz="1400" spc="-1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ん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な技術な</a:t>
            </a:r>
            <a:r>
              <a:rPr sz="1400" spc="-2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の</a:t>
            </a:r>
            <a:r>
              <a:rPr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？  </a:t>
            </a:r>
            <a:endParaRPr 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  <a:p>
            <a:pPr marL="369888" indent="-285750">
              <a:spcBef>
                <a:spcPts val="114"/>
              </a:spcBef>
              <a:buFont typeface="Wingdings" panose="05000000000000000000" pitchFamily="2" charset="2"/>
              <a:buChar char="l"/>
            </a:pPr>
            <a:r>
              <a:rPr sz="1400" spc="-21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ど</a:t>
            </a:r>
            <a:r>
              <a:rPr sz="1400" spc="-1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う</a:t>
            </a:r>
            <a:r>
              <a:rPr sz="1400" spc="-1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い</a:t>
            </a:r>
            <a:r>
              <a:rPr sz="1400" spc="-7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っ</a:t>
            </a:r>
            <a:r>
              <a:rPr sz="1400" spc="-1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た</a:t>
            </a:r>
            <a:r>
              <a:rPr sz="1400" spc="-2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こ</a:t>
            </a:r>
            <a:r>
              <a:rPr sz="1400" spc="-114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と</a:t>
            </a:r>
            <a:r>
              <a:rPr sz="1400" spc="-4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が</a:t>
            </a:r>
            <a:r>
              <a:rPr sz="1400" spc="-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で</a:t>
            </a:r>
            <a:r>
              <a:rPr sz="1400" spc="-15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き</a:t>
            </a:r>
            <a:r>
              <a:rPr sz="1400" spc="-6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る</a:t>
            </a:r>
            <a:r>
              <a:rPr sz="1400" spc="-2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の</a:t>
            </a:r>
            <a:r>
              <a:rPr sz="1400" spc="-24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？</a:t>
            </a:r>
            <a:endParaRPr 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  <a:p>
            <a:pPr marL="369888" indent="-285750">
              <a:spcBef>
                <a:spcPts val="114"/>
              </a:spcBef>
              <a:buFont typeface="Wingdings" panose="05000000000000000000" pitchFamily="2" charset="2"/>
              <a:buChar char="l"/>
            </a:pP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遺伝子組</a:t>
            </a:r>
            <a:r>
              <a:rPr sz="1400" spc="-7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換</a:t>
            </a:r>
            <a:r>
              <a:rPr sz="1400" spc="-15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え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や従来の品種改</a:t>
            </a:r>
            <a:r>
              <a:rPr sz="1400" spc="-114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良と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は何が</a:t>
            </a:r>
            <a:r>
              <a:rPr sz="1400" spc="-1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違う</a:t>
            </a:r>
            <a:r>
              <a:rPr sz="1400" spc="-2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の</a:t>
            </a:r>
            <a:r>
              <a:rPr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？ </a:t>
            </a:r>
            <a:endParaRPr 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  <a:p>
            <a:pPr marL="84138">
              <a:spcBef>
                <a:spcPts val="114"/>
              </a:spcBef>
            </a:pPr>
            <a:r>
              <a:rPr sz="1400" spc="-6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そ</a:t>
            </a:r>
            <a:r>
              <a:rPr sz="1400" spc="-1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ん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な疑問</a:t>
            </a:r>
            <a:r>
              <a:rPr sz="1400" spc="-15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に</a:t>
            </a:r>
            <a:r>
              <a:rPr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お</a:t>
            </a:r>
            <a:r>
              <a:rPr sz="1400" spc="-7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答</a:t>
            </a:r>
            <a:r>
              <a:rPr sz="1400" spc="-24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え</a:t>
            </a:r>
            <a:r>
              <a:rPr sz="1400" spc="-13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し</a:t>
            </a:r>
            <a:r>
              <a:rPr sz="1400" spc="-60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ま</a:t>
            </a:r>
            <a:r>
              <a:rPr sz="1400" spc="-409" dirty="0" err="1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す</a:t>
            </a:r>
            <a:r>
              <a:rPr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！</a:t>
            </a:r>
          </a:p>
        </p:txBody>
      </p:sp>
      <p:sp>
        <p:nvSpPr>
          <p:cNvPr id="13" name="object 13"/>
          <p:cNvSpPr/>
          <p:nvPr/>
        </p:nvSpPr>
        <p:spPr>
          <a:xfrm flipH="1">
            <a:off x="349250" y="4125925"/>
            <a:ext cx="2175546" cy="29638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正方形/長方形 14"/>
          <p:cNvSpPr/>
          <p:nvPr/>
        </p:nvSpPr>
        <p:spPr>
          <a:xfrm>
            <a:off x="6080609" y="469900"/>
            <a:ext cx="1355243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8101" y="10434479"/>
            <a:ext cx="74802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本サイエンスカフェは農林水産省「農林水産先端技術の加速化のためのアウトリーチ活動強化委託事業」により開催いたします。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73050" y="2487164"/>
            <a:ext cx="5416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日時：２０１７年１１月１８日（土）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９：３０～１１：００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73050" y="3290439"/>
            <a:ext cx="5406953" cy="646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場所：農研機構 東北農業研究センター 北辰興農閣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（岩手県盛岡市下厨川字赤平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 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866227" y="4125521"/>
            <a:ext cx="3342888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3" indent="196850">
              <a:spcBef>
                <a:spcPts val="530"/>
              </a:spcBef>
            </a:pPr>
            <a:r>
              <a:rPr lang="ja-JP" altLang="en-US" sz="1400" spc="-3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プ</a:t>
            </a:r>
            <a:r>
              <a:rPr lang="ja-JP" altLang="en-US" sz="1400" spc="-13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ロ</a:t>
            </a:r>
            <a:r>
              <a:rPr lang="ja-JP" altLang="en-US" sz="1400" spc="-7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グ</a:t>
            </a:r>
            <a:r>
              <a:rPr lang="ja-JP" altLang="en-US" sz="1400" spc="-10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ラ</a:t>
            </a:r>
            <a:r>
              <a:rPr lang="ja-JP" altLang="en-US" sz="1400" spc="-70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ム</a:t>
            </a:r>
            <a:r>
              <a:rPr lang="ja-JP" altLang="en-US" sz="1400" spc="-3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（</a:t>
            </a:r>
            <a:r>
              <a:rPr lang="ja-JP" altLang="en-US" sz="140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予</a:t>
            </a:r>
            <a:r>
              <a:rPr lang="ja-JP" altLang="en-US" sz="1400" spc="-30" dirty="0">
                <a:solidFill>
                  <a:srgbClr val="E6001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定）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  <a:p>
            <a:pPr marL="68263" indent="196850">
              <a:spcBef>
                <a:spcPts val="114"/>
              </a:spcBef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9:30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～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9:35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	開会・挨拶</a:t>
            </a:r>
          </a:p>
          <a:p>
            <a:pPr marL="68263" indent="196850">
              <a:spcBef>
                <a:spcPts val="114"/>
              </a:spcBef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9:35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～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10:30	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話題提供</a:t>
            </a:r>
          </a:p>
          <a:p>
            <a:pPr marL="68263" indent="196850">
              <a:spcBef>
                <a:spcPts val="114"/>
              </a:spcBef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10:30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～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11:00	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質問・意見交換</a:t>
            </a:r>
          </a:p>
        </p:txBody>
      </p:sp>
      <p:sp>
        <p:nvSpPr>
          <p:cNvPr id="24" name="四角形: 角を丸くする 23"/>
          <p:cNvSpPr/>
          <p:nvPr/>
        </p:nvSpPr>
        <p:spPr>
          <a:xfrm>
            <a:off x="241914" y="690504"/>
            <a:ext cx="7072672" cy="1662217"/>
          </a:xfrm>
          <a:prstGeom prst="roundRect">
            <a:avLst>
              <a:gd name="adj" fmla="val 6815"/>
            </a:avLst>
          </a:prstGeom>
          <a:solidFill>
            <a:srgbClr val="036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00054" y="1231900"/>
            <a:ext cx="6378596" cy="551432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spcBef>
                <a:spcPts val="459"/>
              </a:spcBef>
            </a:pPr>
            <a:r>
              <a:rPr lang="ja-JP" altLang="en-US" sz="3200" spc="-135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新しい品種改良の時代が来ている</a:t>
            </a:r>
            <a:r>
              <a:rPr lang="ja-JP" altLang="en-US" sz="3200" spc="-1055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8306" y="1825701"/>
            <a:ext cx="60979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2280" indent="-450215"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～</a:t>
            </a:r>
            <a:r>
              <a:rPr lang="ja-JP" altLang="en-US" sz="20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新しい育種技術、「ゲノム編集」って何だろう</a:t>
            </a:r>
            <a:r>
              <a:rPr sz="2000" b="1" spc="-34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？</a:t>
            </a:r>
            <a:r>
              <a:rPr sz="20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Kozuka Gothic Pr6N"/>
              </a:rPr>
              <a:t>～</a:t>
            </a:r>
            <a:endParaRPr sz="2000" dirty="0">
              <a:latin typeface="メイリオ" panose="020B0604030504040204" pitchFamily="50" charset="-128"/>
              <a:ea typeface="メイリオ" panose="020B0604030504040204" pitchFamily="50" charset="-128"/>
              <a:cs typeface="Kozuka Gothic Pr6N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7024" y="862568"/>
            <a:ext cx="2031325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サイエンスカフェ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304787" y="192348"/>
            <a:ext cx="5218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主催：農研機構 生物機能利用研究部門／協力：農研機構 東北農業研究センター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27930"/>
            <a:ext cx="2188695" cy="56030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" name="楕円 1"/>
          <p:cNvSpPr/>
          <p:nvPr/>
        </p:nvSpPr>
        <p:spPr>
          <a:xfrm>
            <a:off x="6040311" y="2451100"/>
            <a:ext cx="1260000" cy="1022653"/>
          </a:xfrm>
          <a:prstGeom prst="ellipse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参加</a:t>
            </a:r>
            <a:endParaRPr kumimoji="1"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無料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7"/>
          <a:stretch/>
        </p:blipFill>
        <p:spPr>
          <a:xfrm>
            <a:off x="5932034" y="7404100"/>
            <a:ext cx="1541228" cy="11916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bject 7"/>
          <p:cNvSpPr txBox="1"/>
          <p:nvPr/>
        </p:nvSpPr>
        <p:spPr>
          <a:xfrm>
            <a:off x="196850" y="7099300"/>
            <a:ext cx="4258330" cy="3299621"/>
          </a:xfrm>
          <a:prstGeom prst="rect">
            <a:avLst/>
          </a:prstGeom>
          <a:solidFill>
            <a:srgbClr val="CCFFCC"/>
          </a:solidFill>
        </p:spPr>
        <p:txBody>
          <a:bodyPr vert="horz" wrap="square" lIns="0" tIns="67310" rIns="0" bIns="0" rtlCol="0">
            <a:spAutoFit/>
          </a:bodyPr>
          <a:lstStyle/>
          <a:p>
            <a:pPr marL="176213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参加お申込み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会場準備の都合上、できるだけ事前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に参加申込をお願いいたします。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en-US" altLang="ja-JP" sz="1400" dirty="0">
                <a:solidFill>
                  <a:srgbClr val="036DB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https://goo.gl/EovZUS</a:t>
            </a:r>
            <a:r>
              <a:rPr lang="ja-JP" altLang="en-US" sz="1400" dirty="0">
                <a:solidFill>
                  <a:srgbClr val="036DB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より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お申込下さい（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日まで）。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（または下記お問い合わせ先へ）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定員　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お問合わせ先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農研機構 生物機能利用研究部門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遺伝子組換え研究推進室（担当：四方、山崎）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6213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305-8602 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茨城県つくば市観音台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2-1-2</a:t>
            </a:r>
          </a:p>
          <a:p>
            <a:pPr marL="176213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TEL: 029-838-7115     FAX: 029-838-8463</a:t>
            </a:r>
          </a:p>
          <a:p>
            <a:pPr marL="176213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E-mail: kenkyu-suishin@naro.affrc.go.jp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3" r="20598" b="16948"/>
          <a:stretch/>
        </p:blipFill>
        <p:spPr>
          <a:xfrm>
            <a:off x="4424230" y="7607771"/>
            <a:ext cx="1518829" cy="1470715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813" y="7337425"/>
            <a:ext cx="1057275" cy="1057275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2F3F5"/>
              </a:clrFrom>
              <a:clrTo>
                <a:srgbClr val="F2F3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5711" r="9920"/>
          <a:stretch/>
        </p:blipFill>
        <p:spPr>
          <a:xfrm>
            <a:off x="5387270" y="8663937"/>
            <a:ext cx="2048580" cy="1711963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4" name="テキスト ボックス 3"/>
          <p:cNvSpPr txBox="1"/>
          <p:nvPr/>
        </p:nvSpPr>
        <p:spPr>
          <a:xfrm>
            <a:off x="5828572" y="3463669"/>
            <a:ext cx="16834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solidFill>
                  <a:srgbClr val="0070C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コーヒーなどの飲み物を</a:t>
            </a:r>
            <a:endParaRPr lang="en-US" altLang="ja-JP" sz="1050" dirty="0">
              <a:solidFill>
                <a:srgbClr val="0070C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/>
            <a:r>
              <a:rPr lang="ja-JP" altLang="en-US" sz="1050" dirty="0">
                <a:solidFill>
                  <a:srgbClr val="0070C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用意しています。</a:t>
            </a:r>
            <a:endParaRPr lang="en-US" altLang="ja-JP" sz="1050" dirty="0">
              <a:solidFill>
                <a:srgbClr val="0070C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/>
            <a:r>
              <a:rPr lang="ja-JP" altLang="en-US" sz="1050" dirty="0">
                <a:solidFill>
                  <a:srgbClr val="0070C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お気軽にご参加下さい。</a:t>
            </a:r>
            <a:endParaRPr kumimoji="1" lang="ja-JP" altLang="en-US" sz="1050" dirty="0">
              <a:solidFill>
                <a:srgbClr val="0070C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188</Words>
  <Application>Microsoft Office PowerPoint</Application>
  <PresentationFormat>ユーザー設定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HG丸ｺﾞｼｯｸM-PRO</vt:lpstr>
      <vt:lpstr>Kozuka Gothic Pr6N</vt:lpstr>
      <vt:lpstr>ＭＳ Ｐゴシック</vt:lpstr>
      <vt:lpstr>メイリオ</vt:lpstr>
      <vt:lpstr>游ゴシック Medium</vt:lpstr>
      <vt:lpstr>Calibri</vt:lpstr>
      <vt:lpstr>Wingdings</vt:lpstr>
      <vt:lpstr>Office Theme</vt:lpstr>
      <vt:lpstr>新しい品種改良の時代が来ている！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カフェちらし東北表3</dc:title>
  <dc:creator>鈴木 健策</dc:creator>
  <cp:lastModifiedBy>四方雅仁</cp:lastModifiedBy>
  <cp:revision>45</cp:revision>
  <cp:lastPrinted>2017-09-19T05:38:22Z</cp:lastPrinted>
  <dcterms:created xsi:type="dcterms:W3CDTF">2017-09-16T14:19:47Z</dcterms:created>
  <dcterms:modified xsi:type="dcterms:W3CDTF">2017-10-03T04:03:58Z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2017-09-16T00:00:00Z</vt:filetime>
  </property>
  <property fmtid="{D5CDD505-2E9C-101B-9397-08002B2CF9AE}" pid="3" name="Creator">
    <vt:lpwstr>Adobe Illustrator CC 2017 (Macintosh)</vt:lpwstr>
  </property>
  <property fmtid="{D5CDD505-2E9C-101B-9397-08002B2CF9AE}" pid="4" name="LastSaved">
    <vt:filetime>2017-09-16T00:00:00Z</vt:filetime>
  </property>
</Properties>
</file>