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"/>
  </p:notesMasterIdLst>
  <p:sldIdLst>
    <p:sldId id="261" r:id="rId2"/>
    <p:sldId id="265" r:id="rId3"/>
  </p:sldIdLst>
  <p:sldSz cx="7561263" cy="10693400"/>
  <p:notesSz cx="6797675" cy="9926638"/>
  <p:defaultTextStyle>
    <a:defPPr>
      <a:defRPr lang="ja-JP"/>
    </a:defPPr>
    <a:lvl1pPr marL="0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B1C8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92" autoAdjust="0"/>
    <p:restoredTop sz="94660"/>
  </p:normalViewPr>
  <p:slideViewPr>
    <p:cSldViewPr>
      <p:cViewPr>
        <p:scale>
          <a:sx n="130" d="100"/>
          <a:sy n="130" d="100"/>
        </p:scale>
        <p:origin x="-66" y="1890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862" cy="495793"/>
          </a:xfrm>
          <a:prstGeom prst="rect">
            <a:avLst/>
          </a:prstGeom>
        </p:spPr>
        <p:txBody>
          <a:bodyPr vert="horz" lIns="88210" tIns="44105" rIns="88210" bIns="441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296" y="4"/>
            <a:ext cx="2945862" cy="495793"/>
          </a:xfrm>
          <a:prstGeom prst="rect">
            <a:avLst/>
          </a:prstGeom>
        </p:spPr>
        <p:txBody>
          <a:bodyPr vert="horz" lIns="88210" tIns="44105" rIns="88210" bIns="44105" rtlCol="0"/>
          <a:lstStyle>
            <a:lvl1pPr algn="r">
              <a:defRPr sz="1200"/>
            </a:lvl1pPr>
          </a:lstStyle>
          <a:p>
            <a:fld id="{34572224-E0E6-4D2C-8B92-DD3819BABD2D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10" tIns="44105" rIns="88210" bIns="441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67" y="4714654"/>
            <a:ext cx="5438748" cy="4466756"/>
          </a:xfrm>
          <a:prstGeom prst="rect">
            <a:avLst/>
          </a:prstGeom>
        </p:spPr>
        <p:txBody>
          <a:bodyPr vert="horz" lIns="88210" tIns="44105" rIns="88210" bIns="441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309"/>
            <a:ext cx="2945862" cy="495793"/>
          </a:xfrm>
          <a:prstGeom prst="rect">
            <a:avLst/>
          </a:prstGeom>
        </p:spPr>
        <p:txBody>
          <a:bodyPr vert="horz" lIns="88210" tIns="44105" rIns="88210" bIns="441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296" y="9429309"/>
            <a:ext cx="2945862" cy="495793"/>
          </a:xfrm>
          <a:prstGeom prst="rect">
            <a:avLst/>
          </a:prstGeom>
        </p:spPr>
        <p:txBody>
          <a:bodyPr vert="horz" lIns="88210" tIns="44105" rIns="88210" bIns="44105" rtlCol="0" anchor="b"/>
          <a:lstStyle>
            <a:lvl1pPr algn="r">
              <a:defRPr sz="1200"/>
            </a:lvl1pPr>
          </a:lstStyle>
          <a:p>
            <a:fld id="{0B6E4B10-B6A7-4E21-8AD0-1A2591E7D9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22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082800" y="744538"/>
            <a:ext cx="2632075" cy="3721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6E4B10-B6A7-4E21-8AD0-1A2591E7D94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277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6029531"/>
            <a:ext cx="7561263" cy="4663869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7561263" cy="602953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4135640"/>
            <a:ext cx="7561263" cy="356446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495127"/>
            <a:ext cx="7561263" cy="796064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8695" y="7878228"/>
            <a:ext cx="4661299" cy="1375452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9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6066" y="4884053"/>
            <a:ext cx="5933368" cy="2796012"/>
          </a:xfrm>
          <a:effectLst/>
        </p:spPr>
        <p:txBody>
          <a:bodyPr>
            <a:noAutofit/>
          </a:bodyPr>
          <a:lstStyle>
            <a:lvl1pPr marL="696983" indent="-497845" algn="l">
              <a:defRPr sz="59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5263" y="1140628"/>
            <a:ext cx="5292884" cy="54179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4054" y="587088"/>
            <a:ext cx="1701284" cy="816792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8743" y="1140628"/>
            <a:ext cx="3993384" cy="76321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945158" y="1140630"/>
            <a:ext cx="5292884" cy="54179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029531"/>
            <a:ext cx="7561263" cy="4663869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7561263" cy="602953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4135640"/>
            <a:ext cx="7561263" cy="356446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495127"/>
            <a:ext cx="7561263" cy="796064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1269" y="3387722"/>
            <a:ext cx="4933895" cy="3778625"/>
          </a:xfrm>
          <a:effectLst/>
        </p:spPr>
        <p:txBody>
          <a:bodyPr anchor="b"/>
          <a:lstStyle>
            <a:lvl1pPr algn="r">
              <a:defRPr sz="5000" b="1" cap="none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2374" y="7184304"/>
            <a:ext cx="4937060" cy="1302699"/>
          </a:xfrm>
        </p:spPr>
        <p:txBody>
          <a:bodyPr anchor="t"/>
          <a:lstStyle>
            <a:lvl1pPr marL="0" indent="0" algn="r">
              <a:buNone/>
              <a:defRPr sz="2200">
                <a:solidFill>
                  <a:schemeClr val="tx2"/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45157" y="1140628"/>
            <a:ext cx="2767422" cy="54179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841122" y="1140630"/>
            <a:ext cx="2767422" cy="54179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158" y="1140630"/>
            <a:ext cx="2767422" cy="997555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6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6277" y="2183473"/>
            <a:ext cx="2767422" cy="4277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2900" y="1140630"/>
            <a:ext cx="2767422" cy="997555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6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marL="0" lvl="0" indent="0" algn="ctr" defTabSz="995690" rtl="0" eaLnBrk="1" latinLnBrk="0" hangingPunct="1">
              <a:spcBef>
                <a:spcPct val="20000"/>
              </a:spcBef>
              <a:spcAft>
                <a:spcPts val="327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017" y="2181454"/>
            <a:ext cx="2767422" cy="4277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56" y="3445652"/>
            <a:ext cx="3006715" cy="1962317"/>
          </a:xfrm>
          <a:effectLst/>
        </p:spPr>
        <p:txBody>
          <a:bodyPr anchor="b">
            <a:noAutofit/>
          </a:bodyPr>
          <a:lstStyle>
            <a:lvl1pPr marL="248923" indent="-248923" algn="l">
              <a:defRPr sz="3000" b="1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8423" y="1140629"/>
            <a:ext cx="3321767" cy="7632154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5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9561" y="5453981"/>
            <a:ext cx="2802116" cy="3336063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029531"/>
            <a:ext cx="7561263" cy="4663869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7561263" cy="602953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4135640"/>
            <a:ext cx="7561263" cy="356446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495127"/>
            <a:ext cx="7561263" cy="796064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00566" y="1782234"/>
            <a:ext cx="3402568" cy="4877060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2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933" y="1575610"/>
            <a:ext cx="3054700" cy="3372709"/>
          </a:xfrm>
        </p:spPr>
        <p:txBody>
          <a:bodyPr anchor="b"/>
          <a:lstStyle>
            <a:lvl1pPr marL="199138" indent="-199138">
              <a:buFont typeface="Georgia" pitchFamily="18" charset="0"/>
              <a:buChar char="*"/>
              <a:defRPr sz="17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385" y="6961190"/>
            <a:ext cx="5278611" cy="1782233"/>
          </a:xfrm>
        </p:spPr>
        <p:txBody>
          <a:bodyPr anchor="b">
            <a:noAutofit/>
          </a:bodyPr>
          <a:lstStyle>
            <a:lvl1pPr algn="l">
              <a:defRPr sz="50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960643"/>
            <a:ext cx="7561263" cy="273275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7561263" cy="796064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875763"/>
            <a:ext cx="7561263" cy="356446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495127"/>
            <a:ext cx="7561263" cy="796064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2889" y="6817344"/>
            <a:ext cx="5385259" cy="1782233"/>
          </a:xfrm>
          <a:prstGeom prst="rect">
            <a:avLst/>
          </a:prstGeom>
          <a:effectLst/>
        </p:spPr>
        <p:txBody>
          <a:bodyPr vert="horz" lIns="99569" tIns="49785" rIns="99569" bIns="49785" rtlCol="0" anchor="t" anchorCtr="0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158" y="1141783"/>
            <a:ext cx="5292884" cy="5417989"/>
          </a:xfrm>
          <a:prstGeom prst="rect">
            <a:avLst/>
          </a:prstGeom>
        </p:spPr>
        <p:txBody>
          <a:bodyPr vert="horz" lIns="99569" tIns="49785" rIns="99569" bIns="49785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03853" y="9624062"/>
            <a:ext cx="2079347" cy="569325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26DF16-7525-422B-87F4-094CDA04A3FC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064" y="9624062"/>
            <a:ext cx="2772464" cy="569325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50526" y="9624062"/>
            <a:ext cx="1512253" cy="569325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>
              <a:defRPr sz="13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73FA57C-AB59-4833-AF31-95C44D524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348492" indent="-348492" algn="r" defTabSz="99569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kumimoji="1" sz="50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48923" indent="-199138" algn="l" defTabSz="995690" rtl="0" eaLnBrk="1" latinLnBrk="0" hangingPunct="1">
        <a:spcBef>
          <a:spcPct val="20000"/>
        </a:spcBef>
        <a:spcAft>
          <a:spcPts val="327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97414" indent="-199138" algn="l" defTabSz="995690" rtl="0" eaLnBrk="1" latinLnBrk="0" hangingPunct="1">
        <a:spcBef>
          <a:spcPct val="20000"/>
        </a:spcBef>
        <a:spcAft>
          <a:spcPts val="327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96121" indent="-199138" algn="l" defTabSz="995690" rtl="0" eaLnBrk="1" latinLnBrk="0" hangingPunct="1">
        <a:spcBef>
          <a:spcPct val="20000"/>
        </a:spcBef>
        <a:spcAft>
          <a:spcPts val="327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94828" indent="-199138" algn="l" defTabSz="995690" rtl="0" eaLnBrk="1" latinLnBrk="0" hangingPunct="1">
        <a:spcBef>
          <a:spcPct val="20000"/>
        </a:spcBef>
        <a:spcAft>
          <a:spcPts val="327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13449" indent="-199138" algn="l" defTabSz="995690" rtl="0" eaLnBrk="1" latinLnBrk="0" hangingPunct="1">
        <a:spcBef>
          <a:spcPct val="20000"/>
        </a:spcBef>
        <a:spcAft>
          <a:spcPts val="327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2156" indent="-199138" algn="l" defTabSz="995690" rtl="0" eaLnBrk="1" latinLnBrk="0" hangingPunct="1">
        <a:spcBef>
          <a:spcPct val="20000"/>
        </a:spcBef>
        <a:spcAft>
          <a:spcPts val="327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140734" indent="-199138" algn="l" defTabSz="995690" rtl="0" eaLnBrk="1" latinLnBrk="0" hangingPunct="1">
        <a:spcBef>
          <a:spcPct val="20000"/>
        </a:spcBef>
        <a:spcAft>
          <a:spcPts val="327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89225" indent="-199138" algn="l" defTabSz="995690" rtl="0" eaLnBrk="1" latinLnBrk="0" hangingPunct="1">
        <a:spcBef>
          <a:spcPct val="20000"/>
        </a:spcBef>
        <a:spcAft>
          <a:spcPts val="327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817803" indent="-199138" algn="l" defTabSz="995690" rtl="0" eaLnBrk="1" latinLnBrk="0" hangingPunct="1">
        <a:spcBef>
          <a:spcPct val="20000"/>
        </a:spcBef>
        <a:spcAft>
          <a:spcPts val="327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569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o-tanabe\Desktop\購入版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56" y="0"/>
            <a:ext cx="7576019" cy="1136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サブタイトル 2"/>
          <p:cNvSpPr txBox="1">
            <a:spLocks/>
          </p:cNvSpPr>
          <p:nvPr/>
        </p:nvSpPr>
        <p:spPr>
          <a:xfrm>
            <a:off x="331448" y="229281"/>
            <a:ext cx="4241271" cy="1517019"/>
          </a:xfrm>
          <a:prstGeom prst="rect">
            <a:avLst/>
          </a:prstGeom>
        </p:spPr>
        <p:txBody>
          <a:bodyPr vert="horz" lIns="99569" tIns="49785" rIns="99569" bIns="49785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進学したい</a:t>
            </a:r>
            <a:r>
              <a:rPr lang="en-US" altLang="ja-JP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…</a:t>
            </a:r>
          </a:p>
          <a:p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みなさんのその気持ちを叶えるため，</a:t>
            </a:r>
            <a:endParaRPr lang="en-US" altLang="ja-JP" sz="18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国が授業料を支援する制度があります</a:t>
            </a:r>
          </a:p>
        </p:txBody>
      </p:sp>
      <p:sp>
        <p:nvSpPr>
          <p:cNvPr id="12" name="サブタイトル 2"/>
          <p:cNvSpPr txBox="1">
            <a:spLocks/>
          </p:cNvSpPr>
          <p:nvPr/>
        </p:nvSpPr>
        <p:spPr>
          <a:xfrm>
            <a:off x="175022" y="10264792"/>
            <a:ext cx="2052000" cy="271088"/>
          </a:xfrm>
          <a:prstGeom prst="rect">
            <a:avLst/>
          </a:prstGeom>
          <a:noFill/>
        </p:spPr>
        <p:txBody>
          <a:bodyPr vert="horz" lIns="99569" tIns="49785" rIns="99569" bIns="49785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裏面も必ずご確認ください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31448" y="1746300"/>
            <a:ext cx="5259990" cy="4001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進学をあきらめる前に必ず確認してください</a:t>
            </a:r>
            <a:endParaRPr lang="en-US" altLang="ja-JP" sz="18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27911" y="2204934"/>
            <a:ext cx="5215337" cy="5847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高等学校等就学支援金制度</a:t>
            </a:r>
          </a:p>
        </p:txBody>
      </p:sp>
      <p:sp>
        <p:nvSpPr>
          <p:cNvPr id="11" name="サブタイトル 2"/>
          <p:cNvSpPr txBox="1">
            <a:spLocks/>
          </p:cNvSpPr>
          <p:nvPr/>
        </p:nvSpPr>
        <p:spPr>
          <a:xfrm>
            <a:off x="327911" y="3144168"/>
            <a:ext cx="3452720" cy="2529224"/>
          </a:xfrm>
          <a:prstGeom prst="rect">
            <a:avLst/>
          </a:prstGeom>
          <a:noFill/>
        </p:spPr>
        <p:txBody>
          <a:bodyPr vert="horz" wrap="square" lIns="99569" tIns="49785" rIns="99569" bIns="49785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家庭の収入状況によりますが，</a:t>
            </a:r>
            <a:r>
              <a:rPr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/>
            </a:r>
            <a:br>
              <a:rPr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</a:br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基本</a:t>
            </a:r>
            <a:r>
              <a:rPr lang="ja-JP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</a:t>
            </a:r>
            <a:r>
              <a:rPr lang="en-US" altLang="ja-JP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※</a:t>
            </a:r>
            <a:r>
              <a:rPr lang="ja-JP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</a:t>
            </a:r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公立高校授業料相当の</a:t>
            </a:r>
            <a:r>
              <a:rPr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/>
            </a:r>
            <a:br>
              <a:rPr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</a:br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年額約</a:t>
            </a:r>
            <a:r>
              <a:rPr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12</a:t>
            </a:r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万円が支給されます</a:t>
            </a:r>
            <a:endParaRPr lang="en-US" altLang="ja-JP" sz="18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en-US" altLang="ja-JP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※</a:t>
            </a:r>
            <a:r>
              <a:rPr lang="ja-JP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全日制の場合</a:t>
            </a:r>
            <a:endParaRPr lang="en-US" altLang="ja-JP" sz="11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en-US" altLang="ja-JP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※</a:t>
            </a:r>
            <a:r>
              <a:rPr lang="ja-JP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一定の収入を超える高所得世帯は支給されません。私立学校に通う場合には加算される場合があります。詳細は裏面を確認ください。</a:t>
            </a:r>
            <a:endParaRPr lang="en-US" altLang="ja-JP" sz="11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endParaRPr lang="en-US" altLang="ja-JP" sz="8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返済の必要はありません</a:t>
            </a:r>
            <a:endParaRPr lang="en-US" altLang="ja-JP" sz="12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入学後に申請が必要です</a:t>
            </a:r>
            <a:endParaRPr lang="en-US" altLang="ja-JP" sz="18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22" name="Picture 2" descr="和英ヨコ小①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287" y="9843673"/>
            <a:ext cx="39528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正方形/長方形 23"/>
          <p:cNvSpPr/>
          <p:nvPr/>
        </p:nvSpPr>
        <p:spPr>
          <a:xfrm>
            <a:off x="472213" y="2103826"/>
            <a:ext cx="1879407" cy="4001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dist"/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こうとうが</a:t>
            </a:r>
            <a:r>
              <a:rPr lang="ja-JP" altLang="en-US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っ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こうとう</a:t>
            </a:r>
            <a:endParaRPr lang="en-US" altLang="ja-JP" sz="105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513963" y="2103878"/>
            <a:ext cx="2592288" cy="4001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dist"/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しゅうがくしえんきんせいど</a:t>
            </a:r>
            <a:endParaRPr lang="en-US" altLang="ja-JP" sz="105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859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角丸四角形 19"/>
          <p:cNvSpPr/>
          <p:nvPr/>
        </p:nvSpPr>
        <p:spPr>
          <a:xfrm>
            <a:off x="305441" y="702372"/>
            <a:ext cx="7003713" cy="1692000"/>
          </a:xfrm>
          <a:prstGeom prst="round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305441" y="2970876"/>
            <a:ext cx="7003713" cy="3960000"/>
          </a:xfrm>
          <a:prstGeom prst="roundRect">
            <a:avLst>
              <a:gd name="adj" fmla="val 7202"/>
            </a:avLst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305441" y="7471196"/>
            <a:ext cx="7003713" cy="2484000"/>
          </a:xfrm>
          <a:prstGeom prst="round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108895"/>
              </p:ext>
            </p:extLst>
          </p:nvPr>
        </p:nvGraphicFramePr>
        <p:xfrm>
          <a:off x="1084251" y="3078000"/>
          <a:ext cx="5297640" cy="2146042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2841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134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7975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市町村民税所得割額（保護者の合算）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支給額（全日制・年額）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9494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　　　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4,200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円未満</a:t>
                      </a:r>
                      <a:endParaRPr kumimoji="1" lang="en-US" altLang="ja-JP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（年収：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590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万～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910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万円未満程度）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　　    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11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8,800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9122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　　　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15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4,500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円未満</a:t>
                      </a:r>
                      <a:endParaRPr kumimoji="1" lang="en-US" altLang="ja-JP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（年収：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350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万～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590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万円未満程度）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　  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17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8,200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円</a:t>
                      </a:r>
                      <a:r>
                        <a:rPr kumimoji="1" lang="ja-JP" altLang="en-US" sz="12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 </a:t>
                      </a:r>
                      <a:r>
                        <a:rPr kumimoji="1" lang="en-US" altLang="ja-JP" sz="11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【</a:t>
                      </a:r>
                      <a:r>
                        <a:rPr kumimoji="1" lang="ja-JP" altLang="en-US" sz="11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私立</a:t>
                      </a:r>
                      <a:r>
                        <a:rPr kumimoji="1" lang="en-US" altLang="ja-JP" sz="11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】</a:t>
                      </a:r>
                      <a:endParaRPr kumimoji="1" lang="ja-JP" altLang="en-US" sz="11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0758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　　　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5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1,300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円未満</a:t>
                      </a:r>
                      <a:endParaRPr kumimoji="1" lang="en-US" altLang="ja-JP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（年収：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250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万～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350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万円未満程度）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     23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7,600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円 </a:t>
                      </a:r>
                      <a:r>
                        <a:rPr kumimoji="1" lang="en-US" altLang="ja-JP" sz="11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【</a:t>
                      </a:r>
                      <a:r>
                        <a:rPr kumimoji="1" lang="ja-JP" altLang="en-US" sz="11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私立</a:t>
                      </a:r>
                      <a:r>
                        <a:rPr kumimoji="1" lang="en-US" altLang="ja-JP" sz="11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2394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　　　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円（非課税）</a:t>
                      </a:r>
                      <a:endParaRPr kumimoji="1" lang="en-US" altLang="ja-JP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（年収：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250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万円未満程度）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     29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万</a:t>
                      </a:r>
                      <a:r>
                        <a:rPr kumimoji="1" lang="en-US" altLang="ja-JP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7,000</a:t>
                      </a:r>
                      <a:r>
                        <a:rPr kumimoji="1" lang="ja-JP" altLang="en-US" sz="12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円 </a:t>
                      </a:r>
                      <a:r>
                        <a:rPr kumimoji="1" lang="en-US" altLang="ja-JP" sz="11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【</a:t>
                      </a:r>
                      <a:r>
                        <a:rPr kumimoji="1" lang="ja-JP" altLang="en-US" sz="11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私立</a:t>
                      </a:r>
                      <a:r>
                        <a:rPr kumimoji="1" lang="en-US" altLang="ja-JP" sz="11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</a:rPr>
                        <a:t>】</a:t>
                      </a:r>
                      <a:endParaRPr kumimoji="1" lang="ja-JP" altLang="en-US" sz="11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サブタイトル 2"/>
          <p:cNvSpPr txBox="1">
            <a:spLocks/>
          </p:cNvSpPr>
          <p:nvPr/>
        </p:nvSpPr>
        <p:spPr>
          <a:xfrm>
            <a:off x="949211" y="7002884"/>
            <a:ext cx="4055556" cy="360000"/>
          </a:xfrm>
          <a:prstGeom prst="rect">
            <a:avLst/>
          </a:prstGeom>
          <a:noFill/>
        </p:spPr>
        <p:txBody>
          <a:bodyPr vert="horz" lIns="99569" tIns="49785" rIns="99569" bIns="49785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800" dirty="0">
                <a:solidFill>
                  <a:srgbClr val="3EB1C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受給するためには申請が必要です</a:t>
            </a:r>
          </a:p>
        </p:txBody>
      </p:sp>
      <p:sp>
        <p:nvSpPr>
          <p:cNvPr id="8" name="サブタイトル 2"/>
          <p:cNvSpPr txBox="1">
            <a:spLocks/>
          </p:cNvSpPr>
          <p:nvPr/>
        </p:nvSpPr>
        <p:spPr>
          <a:xfrm>
            <a:off x="951054" y="2466380"/>
            <a:ext cx="3574108" cy="360000"/>
          </a:xfrm>
          <a:prstGeom prst="rect">
            <a:avLst/>
          </a:prstGeom>
          <a:noFill/>
        </p:spPr>
        <p:txBody>
          <a:bodyPr vert="horz" lIns="99569" tIns="49785" rIns="99569" bIns="49785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800" dirty="0">
                <a:solidFill>
                  <a:srgbClr val="3EB1C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支給額を確認してください</a:t>
            </a:r>
          </a:p>
        </p:txBody>
      </p:sp>
      <p:sp>
        <p:nvSpPr>
          <p:cNvPr id="9" name="サブタイトル 2"/>
          <p:cNvSpPr txBox="1">
            <a:spLocks/>
          </p:cNvSpPr>
          <p:nvPr/>
        </p:nvSpPr>
        <p:spPr>
          <a:xfrm>
            <a:off x="949210" y="270180"/>
            <a:ext cx="4055557" cy="396000"/>
          </a:xfrm>
          <a:prstGeom prst="rect">
            <a:avLst/>
          </a:prstGeom>
          <a:noFill/>
        </p:spPr>
        <p:txBody>
          <a:bodyPr vert="horz" lIns="99569" tIns="49785" rIns="99569" bIns="49785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800" dirty="0">
                <a:solidFill>
                  <a:srgbClr val="3EB1C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対象となる学校を確認してください</a:t>
            </a:r>
          </a:p>
        </p:txBody>
      </p:sp>
      <p:sp>
        <p:nvSpPr>
          <p:cNvPr id="15" name="サブタイトル 2"/>
          <p:cNvSpPr txBox="1">
            <a:spLocks/>
          </p:cNvSpPr>
          <p:nvPr/>
        </p:nvSpPr>
        <p:spPr>
          <a:xfrm>
            <a:off x="314782" y="738188"/>
            <a:ext cx="6850225" cy="1944216"/>
          </a:xfrm>
          <a:prstGeom prst="rect">
            <a:avLst/>
          </a:prstGeom>
        </p:spPr>
        <p:txBody>
          <a:bodyPr vert="horz" lIns="99569" tIns="49785" rIns="99569" bIns="49785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【</a:t>
            </a:r>
            <a:r>
              <a:rPr lang="ja-JP" altLang="en-US" sz="1200" dirty="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対象校（以下の学校であれば，定時制や通信制も対象となります）</a:t>
            </a:r>
            <a:r>
              <a:rPr lang="en-US" altLang="ja-JP" sz="1200" dirty="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】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・高等学校　・中等教育学校後期課程　・特別支援学校高等部</a:t>
            </a:r>
            <a:endParaRPr lang="en-US" altLang="ja-JP" sz="1200" dirty="0">
              <a:solidFill>
                <a:schemeClr val="tx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・高等専門学校（１学年～３学年）　　・専修学校高等課程</a:t>
            </a:r>
            <a:endParaRPr lang="en-US" altLang="ja-JP" sz="1200" dirty="0">
              <a:solidFill>
                <a:schemeClr val="tx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・専修学校一般課程や各種学校のうち，以下の国家資格者養成課程の指定を受けたもの</a:t>
            </a:r>
            <a:endParaRPr lang="en-US" altLang="ja-JP" sz="1200" dirty="0">
              <a:solidFill>
                <a:schemeClr val="tx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　①准看護師　②調理師　③製菓衛生師　④理容師　⑤美容師</a:t>
            </a:r>
            <a:endParaRPr lang="en-US" altLang="ja-JP" sz="1200" dirty="0">
              <a:solidFill>
                <a:schemeClr val="tx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・文部科学大臣に指定された外国人学校　　・海上技術学校　</a:t>
            </a:r>
          </a:p>
        </p:txBody>
      </p:sp>
      <p:sp>
        <p:nvSpPr>
          <p:cNvPr id="18" name="サブタイトル 2"/>
          <p:cNvSpPr txBox="1">
            <a:spLocks/>
          </p:cNvSpPr>
          <p:nvPr/>
        </p:nvSpPr>
        <p:spPr>
          <a:xfrm>
            <a:off x="324247" y="5278973"/>
            <a:ext cx="7138256" cy="1795919"/>
          </a:xfrm>
          <a:prstGeom prst="rect">
            <a:avLst/>
          </a:prstGeom>
          <a:noFill/>
          <a:ln w="444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>
                <a:solidFill>
                  <a:prstClr val="black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※</a:t>
            </a:r>
            <a:r>
              <a:rPr lang="ja-JP" altLang="en-US" sz="1200" u="sng" dirty="0">
                <a:solidFill>
                  <a:prstClr val="black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上記年収はモデル世帯の目安です</a:t>
            </a:r>
            <a:r>
              <a:rPr lang="ja-JP" altLang="en-US" sz="1200" dirty="0">
                <a:solidFill>
                  <a:prstClr val="black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（両親の一方がサラリーマンとして勤務，高校生</a:t>
            </a:r>
            <a:r>
              <a:rPr lang="en-US" altLang="ja-JP" sz="1200" dirty="0">
                <a:solidFill>
                  <a:prstClr val="black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</a:t>
            </a:r>
            <a:r>
              <a:rPr lang="ja-JP" altLang="en-US" sz="1200" dirty="0">
                <a:solidFill>
                  <a:prstClr val="black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人，中学生</a:t>
            </a:r>
            <a:r>
              <a:rPr lang="en-US" altLang="ja-JP" sz="1200" dirty="0">
                <a:solidFill>
                  <a:prstClr val="black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</a:t>
            </a:r>
            <a:r>
              <a:rPr lang="ja-JP" altLang="en-US" sz="1200" dirty="0">
                <a:solidFill>
                  <a:prstClr val="black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人 </a:t>
            </a:r>
            <a:endParaRPr lang="en-US" altLang="ja-JP" sz="1200" dirty="0">
              <a:solidFill>
                <a:prstClr val="black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en-US" altLang="ja-JP" sz="1200" dirty="0">
                <a:solidFill>
                  <a:prstClr val="black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</a:t>
            </a:r>
            <a:r>
              <a:rPr lang="ja-JP" altLang="en-US" sz="1200" dirty="0">
                <a:solidFill>
                  <a:prstClr val="black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の家庭の場合）。</a:t>
            </a:r>
            <a:endParaRPr lang="en-US" altLang="ja-JP" sz="12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※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受給資格の確認は，年収ではなく，</a:t>
            </a:r>
            <a:r>
              <a:rPr lang="ja-JP" altLang="en-US" sz="1200" u="sng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市町村民税所得割額</a:t>
            </a:r>
            <a:r>
              <a:rPr lang="ja-JP" altLang="en-US" sz="1200" dirty="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で行いま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す。</a:t>
            </a:r>
            <a:endParaRPr lang="en-US" altLang="ja-JP" sz="12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所得割額は，課税証明書等に記載されています。課税証明書は市町村役場にて発行が可能です。</a:t>
            </a:r>
            <a:endParaRPr lang="en-US" altLang="ja-JP" sz="12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※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授業料と就学支援金との差額は御負担いただくことになります。</a:t>
            </a:r>
            <a:endParaRPr lang="en-US" altLang="ja-JP" sz="12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marL="85725" lvl="0" indent="-85725">
              <a:lnSpc>
                <a:spcPts val="1600"/>
              </a:lnSpc>
            </a:pPr>
            <a:r>
              <a:rPr lang="en-US" altLang="ja-JP" sz="1200" dirty="0">
                <a:solidFill>
                  <a:prstClr val="black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※</a:t>
            </a:r>
            <a:r>
              <a:rPr lang="ja-JP" altLang="en-US" sz="1200" dirty="0">
                <a:solidFill>
                  <a:prstClr val="black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定時制・通信制の場合，支給額が異なります。</a:t>
            </a:r>
            <a:endParaRPr lang="ja-JP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96255" y="7578948"/>
            <a:ext cx="6832964" cy="191354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申請書は入学後に各学校から配布されます。その他，御不明な点は以下まで御相談ください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。</a:t>
            </a:r>
            <a:endParaRPr lang="en-US" altLang="ja-JP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・文部科学省（平日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9:30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～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18:15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</a:t>
            </a:r>
            <a:endParaRPr lang="en-US" altLang="ja-JP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　初等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中等教育局財務課高校修学支援室　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　　　　　　　直通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：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03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－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6734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－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3579</a:t>
            </a:r>
          </a:p>
          <a:p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・岩手県（平日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8:30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～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17:15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</a:t>
            </a:r>
            <a:endParaRPr lang="en-US" altLang="ja-JP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　公立高校➤教育委員会事務局教育企画室予算財務担当　　直通：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019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－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629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－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6112</a:t>
            </a:r>
            <a:endParaRPr lang="en-US" altLang="ja-JP" sz="12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　</a:t>
            </a:r>
            <a:r>
              <a:rPr lang="ja-JP" altLang="en-US" sz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私立高校➤総務部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法務学事課私学振興担当　　　　　　　直通：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019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－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629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－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5041</a:t>
            </a:r>
            <a:endParaRPr lang="en-US" altLang="ja-JP" sz="12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endParaRPr lang="en-US" altLang="ja-JP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また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，文部科学省ウェブサイトでも情報提供しています。</a:t>
            </a:r>
            <a:endParaRPr lang="en-US" altLang="ja-JP" sz="12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</a:t>
            </a:r>
            <a:r>
              <a:rPr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http://www.mext.go.jp/a_menu/shotou/mushouka/index.htm</a:t>
            </a:r>
          </a:p>
          <a:p>
            <a:endParaRPr lang="en-US" altLang="ja-JP" sz="12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この制度のほか，都道府県等では，低所得世帯の授業料以外の教育費を支援する</a:t>
            </a:r>
            <a:r>
              <a:rPr lang="en-US" altLang="ja-JP" sz="1200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『</a:t>
            </a:r>
            <a:r>
              <a:rPr lang="ja-JP" altLang="en-US" sz="1200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高校生等奨学</a:t>
            </a:r>
            <a:endParaRPr lang="en-US" altLang="ja-JP" sz="1200" dirty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1200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給付金</a:t>
            </a:r>
            <a:r>
              <a:rPr lang="en-US" altLang="ja-JP" sz="1200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』</a:t>
            </a:r>
            <a:r>
              <a:rPr lang="ja-JP" altLang="en-US" sz="1200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（返済不要）や，独自の経済的支援を行っております。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（詳細は各都道府県まで）</a:t>
            </a:r>
            <a:endParaRPr lang="en-US" altLang="ja-JP" sz="12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2052" name="Picture 4" descr="和英ヨコ小②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503" y="10008000"/>
            <a:ext cx="4377073" cy="48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koshi\Desktop\icon_109300_25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95" y="258842"/>
            <a:ext cx="407338" cy="40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oshi\Desktop\icon_103080_25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95" y="2491090"/>
            <a:ext cx="407338" cy="40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oshi\Desktop\icon_120320_25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90" y="7002884"/>
            <a:ext cx="407338" cy="40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>
          <a:xfrm>
            <a:off x="-395833" y="-125908"/>
            <a:ext cx="0" cy="7957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95" y="10047911"/>
            <a:ext cx="1368152" cy="48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1549641"/>
      </p:ext>
    </p:extLst>
  </p:cSld>
  <p:clrMapOvr>
    <a:masterClrMapping/>
  </p:clrMapOvr>
</p:sld>
</file>

<file path=ppt/theme/theme1.xml><?xml version="1.0" encoding="utf-8"?>
<a:theme xmlns:a="http://schemas.openxmlformats.org/drawingml/2006/main" name="スリップストリーム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スリップストリーム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スリップストリーム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>
    <a:spDef>
      <a:spPr>
        <a:solidFill>
          <a:srgbClr val="ECECEC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3083</TotalTime>
  <Words>208</Words>
  <Application>Microsoft Office PowerPoint</Application>
  <PresentationFormat>ユーザー設定</PresentationFormat>
  <Paragraphs>56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スリップストリーム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文部科学省</dc:creator>
  <cp:lastModifiedBy>法務学事　5041</cp:lastModifiedBy>
  <cp:revision>100</cp:revision>
  <cp:lastPrinted>2017-10-04T11:54:34Z</cp:lastPrinted>
  <dcterms:created xsi:type="dcterms:W3CDTF">2015-08-14T06:13:29Z</dcterms:created>
  <dcterms:modified xsi:type="dcterms:W3CDTF">2017-10-12T02:29:42Z</dcterms:modified>
</cp:coreProperties>
</file>