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70" r:id="rId2"/>
    <p:sldId id="272" r:id="rId3"/>
  </p:sldIdLst>
  <p:sldSz cx="10440988" cy="7380288"/>
  <p:notesSz cx="6805613" cy="9939338"/>
  <p:defaultTextStyle>
    <a:defPPr>
      <a:defRPr lang="ja-JP"/>
    </a:defPPr>
    <a:lvl1pPr marL="0" algn="l" defTabSz="1018231" rtl="0" eaLnBrk="1" latinLnBrk="0" hangingPunct="1">
      <a:defRPr kumimoji="1" sz="2100" kern="1200">
        <a:solidFill>
          <a:schemeClr val="tx1"/>
        </a:solidFill>
        <a:latin typeface="+mn-lt"/>
        <a:ea typeface="+mn-ea"/>
        <a:cs typeface="+mn-cs"/>
      </a:defRPr>
    </a:lvl1pPr>
    <a:lvl2pPr marL="509116" algn="l" defTabSz="1018231" rtl="0" eaLnBrk="1" latinLnBrk="0" hangingPunct="1">
      <a:defRPr kumimoji="1" sz="2100" kern="1200">
        <a:solidFill>
          <a:schemeClr val="tx1"/>
        </a:solidFill>
        <a:latin typeface="+mn-lt"/>
        <a:ea typeface="+mn-ea"/>
        <a:cs typeface="+mn-cs"/>
      </a:defRPr>
    </a:lvl2pPr>
    <a:lvl3pPr marL="1018231" algn="l" defTabSz="1018231" rtl="0" eaLnBrk="1" latinLnBrk="0" hangingPunct="1">
      <a:defRPr kumimoji="1" sz="2100" kern="1200">
        <a:solidFill>
          <a:schemeClr val="tx1"/>
        </a:solidFill>
        <a:latin typeface="+mn-lt"/>
        <a:ea typeface="+mn-ea"/>
        <a:cs typeface="+mn-cs"/>
      </a:defRPr>
    </a:lvl3pPr>
    <a:lvl4pPr marL="1527347" algn="l" defTabSz="1018231" rtl="0" eaLnBrk="1" latinLnBrk="0" hangingPunct="1">
      <a:defRPr kumimoji="1" sz="2100" kern="1200">
        <a:solidFill>
          <a:schemeClr val="tx1"/>
        </a:solidFill>
        <a:latin typeface="+mn-lt"/>
        <a:ea typeface="+mn-ea"/>
        <a:cs typeface="+mn-cs"/>
      </a:defRPr>
    </a:lvl4pPr>
    <a:lvl5pPr marL="2036463" algn="l" defTabSz="1018231" rtl="0" eaLnBrk="1" latinLnBrk="0" hangingPunct="1">
      <a:defRPr kumimoji="1" sz="2100" kern="1200">
        <a:solidFill>
          <a:schemeClr val="tx1"/>
        </a:solidFill>
        <a:latin typeface="+mn-lt"/>
        <a:ea typeface="+mn-ea"/>
        <a:cs typeface="+mn-cs"/>
      </a:defRPr>
    </a:lvl5pPr>
    <a:lvl6pPr marL="2545578" algn="l" defTabSz="1018231" rtl="0" eaLnBrk="1" latinLnBrk="0" hangingPunct="1">
      <a:defRPr kumimoji="1" sz="2100" kern="1200">
        <a:solidFill>
          <a:schemeClr val="tx1"/>
        </a:solidFill>
        <a:latin typeface="+mn-lt"/>
        <a:ea typeface="+mn-ea"/>
        <a:cs typeface="+mn-cs"/>
      </a:defRPr>
    </a:lvl6pPr>
    <a:lvl7pPr marL="3054694" algn="l" defTabSz="1018231" rtl="0" eaLnBrk="1" latinLnBrk="0" hangingPunct="1">
      <a:defRPr kumimoji="1" sz="2100" kern="1200">
        <a:solidFill>
          <a:schemeClr val="tx1"/>
        </a:solidFill>
        <a:latin typeface="+mn-lt"/>
        <a:ea typeface="+mn-ea"/>
        <a:cs typeface="+mn-cs"/>
      </a:defRPr>
    </a:lvl7pPr>
    <a:lvl8pPr marL="3563809" algn="l" defTabSz="1018231" rtl="0" eaLnBrk="1" latinLnBrk="0" hangingPunct="1">
      <a:defRPr kumimoji="1" sz="2100" kern="1200">
        <a:solidFill>
          <a:schemeClr val="tx1"/>
        </a:solidFill>
        <a:latin typeface="+mn-lt"/>
        <a:ea typeface="+mn-ea"/>
        <a:cs typeface="+mn-cs"/>
      </a:defRPr>
    </a:lvl8pPr>
    <a:lvl9pPr marL="4072925" algn="l" defTabSz="1018231" rtl="0" eaLnBrk="1" latinLnBrk="0" hangingPunct="1">
      <a:defRPr kumimoji="1" sz="21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324">
          <p15:clr>
            <a:srgbClr val="A4A3A4"/>
          </p15:clr>
        </p15:guide>
        <p15:guide id="2" pos="32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2DA5FF"/>
    <a:srgbClr val="47CFFF"/>
    <a:srgbClr val="69BFFF"/>
    <a:srgbClr val="37CBFF"/>
    <a:srgbClr val="4F81BD"/>
    <a:srgbClr val="CCFFCC"/>
    <a:srgbClr val="99FF99"/>
    <a:srgbClr val="79DCFF"/>
    <a:srgbClr val="72AF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99798" autoAdjust="0"/>
  </p:normalViewPr>
  <p:slideViewPr>
    <p:cSldViewPr>
      <p:cViewPr>
        <p:scale>
          <a:sx n="95" d="100"/>
          <a:sy n="95" d="100"/>
        </p:scale>
        <p:origin x="-114" y="-228"/>
      </p:cViewPr>
      <p:guideLst>
        <p:guide orient="horz" pos="2324"/>
        <p:guide pos="328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8887"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140" y="0"/>
            <a:ext cx="2948887" cy="496888"/>
          </a:xfrm>
          <a:prstGeom prst="rect">
            <a:avLst/>
          </a:prstGeom>
        </p:spPr>
        <p:txBody>
          <a:bodyPr vert="horz" lIns="91440" tIns="45720" rIns="91440" bIns="45720" rtlCol="0"/>
          <a:lstStyle>
            <a:lvl1pPr algn="r">
              <a:defRPr sz="1200"/>
            </a:lvl1pPr>
          </a:lstStyle>
          <a:p>
            <a:fld id="{BAEC349F-73E7-431D-8B67-556665974879}" type="datetimeFigureOut">
              <a:rPr kumimoji="1" lang="ja-JP" altLang="en-US" smtClean="0"/>
              <a:t>2017/10/11</a:t>
            </a:fld>
            <a:endParaRPr kumimoji="1" lang="ja-JP" altLang="en-US"/>
          </a:p>
        </p:txBody>
      </p:sp>
      <p:sp>
        <p:nvSpPr>
          <p:cNvPr id="4" name="スライド イメージ プレースホルダー 3"/>
          <p:cNvSpPr>
            <a:spLocks noGrp="1" noRot="1" noChangeAspect="1"/>
          </p:cNvSpPr>
          <p:nvPr>
            <p:ph type="sldImg" idx="2"/>
          </p:nvPr>
        </p:nvSpPr>
        <p:spPr>
          <a:xfrm>
            <a:off x="768350" y="746125"/>
            <a:ext cx="5268913"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879" y="4721225"/>
            <a:ext cx="5443856" cy="4471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864"/>
            <a:ext cx="2948887"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140" y="9440864"/>
            <a:ext cx="2948887" cy="496887"/>
          </a:xfrm>
          <a:prstGeom prst="rect">
            <a:avLst/>
          </a:prstGeom>
        </p:spPr>
        <p:txBody>
          <a:bodyPr vert="horz" lIns="91440" tIns="45720" rIns="91440" bIns="45720" rtlCol="0" anchor="b"/>
          <a:lstStyle>
            <a:lvl1pPr algn="r">
              <a:defRPr sz="1200"/>
            </a:lvl1pPr>
          </a:lstStyle>
          <a:p>
            <a:fld id="{36D07DF0-F5C4-4679-962F-9ED72635CDA5}" type="slidenum">
              <a:rPr kumimoji="1" lang="ja-JP" altLang="en-US" smtClean="0"/>
              <a:t>‹#›</a:t>
            </a:fld>
            <a:endParaRPr kumimoji="1" lang="ja-JP" altLang="en-US"/>
          </a:p>
        </p:txBody>
      </p:sp>
    </p:spTree>
    <p:extLst>
      <p:ext uri="{BB962C8B-B14F-4D97-AF65-F5344CB8AC3E}">
        <p14:creationId xmlns:p14="http://schemas.microsoft.com/office/powerpoint/2010/main" val="35535064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6D07DF0-F5C4-4679-962F-9ED72635CDA5}" type="slidenum">
              <a:rPr kumimoji="1" lang="ja-JP" altLang="en-US" smtClean="0"/>
              <a:t>2</a:t>
            </a:fld>
            <a:endParaRPr kumimoji="1" lang="ja-JP" altLang="en-US"/>
          </a:p>
        </p:txBody>
      </p:sp>
    </p:spTree>
    <p:extLst>
      <p:ext uri="{BB962C8B-B14F-4D97-AF65-F5344CB8AC3E}">
        <p14:creationId xmlns:p14="http://schemas.microsoft.com/office/powerpoint/2010/main" val="3406246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83075" y="2292675"/>
            <a:ext cx="8874840" cy="1581979"/>
          </a:xfrm>
        </p:spPr>
        <p:txBody>
          <a:bodyPr/>
          <a:lstStyle/>
          <a:p>
            <a:r>
              <a:rPr kumimoji="1" lang="ja-JP" altLang="en-US" dirty="0"/>
              <a:t>マスター タイトルの書式設定</a:t>
            </a:r>
          </a:p>
        </p:txBody>
      </p:sp>
      <p:sp>
        <p:nvSpPr>
          <p:cNvPr id="3" name="サブタイトル 2"/>
          <p:cNvSpPr>
            <a:spLocks noGrp="1"/>
          </p:cNvSpPr>
          <p:nvPr>
            <p:ph type="subTitle" idx="1"/>
          </p:nvPr>
        </p:nvSpPr>
        <p:spPr>
          <a:xfrm>
            <a:off x="1566148" y="4182164"/>
            <a:ext cx="7308692" cy="1886074"/>
          </a:xfrm>
        </p:spPr>
        <p:txBody>
          <a:bodyPr/>
          <a:lstStyle>
            <a:lvl1pPr marL="0" indent="0" algn="ctr">
              <a:buNone/>
              <a:defRPr>
                <a:solidFill>
                  <a:schemeClr val="tx1">
                    <a:tint val="75000"/>
                  </a:schemeClr>
                </a:solidFill>
              </a:defRPr>
            </a:lvl1pPr>
            <a:lvl2pPr marL="509116" indent="0" algn="ctr">
              <a:buNone/>
              <a:defRPr>
                <a:solidFill>
                  <a:schemeClr val="tx1">
                    <a:tint val="75000"/>
                  </a:schemeClr>
                </a:solidFill>
              </a:defRPr>
            </a:lvl2pPr>
            <a:lvl3pPr marL="1018231" indent="0" algn="ctr">
              <a:buNone/>
              <a:defRPr>
                <a:solidFill>
                  <a:schemeClr val="tx1">
                    <a:tint val="75000"/>
                  </a:schemeClr>
                </a:solidFill>
              </a:defRPr>
            </a:lvl3pPr>
            <a:lvl4pPr marL="1527347" indent="0" algn="ctr">
              <a:buNone/>
              <a:defRPr>
                <a:solidFill>
                  <a:schemeClr val="tx1">
                    <a:tint val="75000"/>
                  </a:schemeClr>
                </a:solidFill>
              </a:defRPr>
            </a:lvl4pPr>
            <a:lvl5pPr marL="2036463" indent="0" algn="ctr">
              <a:buNone/>
              <a:defRPr>
                <a:solidFill>
                  <a:schemeClr val="tx1">
                    <a:tint val="75000"/>
                  </a:schemeClr>
                </a:solidFill>
              </a:defRPr>
            </a:lvl5pPr>
            <a:lvl6pPr marL="2545578" indent="0" algn="ctr">
              <a:buNone/>
              <a:defRPr>
                <a:solidFill>
                  <a:schemeClr val="tx1">
                    <a:tint val="75000"/>
                  </a:schemeClr>
                </a:solidFill>
              </a:defRPr>
            </a:lvl6pPr>
            <a:lvl7pPr marL="3054694" indent="0" algn="ctr">
              <a:buNone/>
              <a:defRPr>
                <a:solidFill>
                  <a:schemeClr val="tx1">
                    <a:tint val="75000"/>
                  </a:schemeClr>
                </a:solidFill>
              </a:defRPr>
            </a:lvl7pPr>
            <a:lvl8pPr marL="3563809" indent="0" algn="ctr">
              <a:buNone/>
              <a:defRPr>
                <a:solidFill>
                  <a:schemeClr val="tx1">
                    <a:tint val="75000"/>
                  </a:schemeClr>
                </a:solidFill>
              </a:defRPr>
            </a:lvl8pPr>
            <a:lvl9pPr marL="4072925"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3098139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82425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569717" y="295555"/>
            <a:ext cx="2349223" cy="6297163"/>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522049" y="295555"/>
            <a:ext cx="6873651" cy="6297163"/>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365964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962165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24767" y="4742519"/>
            <a:ext cx="8874840" cy="1465807"/>
          </a:xfrm>
        </p:spPr>
        <p:txBody>
          <a:bodyPr anchor="t"/>
          <a:lstStyle>
            <a:lvl1pPr algn="l">
              <a:defRPr sz="45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24767" y="3128081"/>
            <a:ext cx="8874840" cy="1614438"/>
          </a:xfrm>
        </p:spPr>
        <p:txBody>
          <a:bodyPr anchor="b"/>
          <a:lstStyle>
            <a:lvl1pPr marL="0" indent="0">
              <a:buNone/>
              <a:defRPr sz="2200">
                <a:solidFill>
                  <a:schemeClr val="tx1">
                    <a:tint val="75000"/>
                  </a:schemeClr>
                </a:solidFill>
              </a:defRPr>
            </a:lvl1pPr>
            <a:lvl2pPr marL="509116" indent="0">
              <a:buNone/>
              <a:defRPr sz="2100">
                <a:solidFill>
                  <a:schemeClr val="tx1">
                    <a:tint val="75000"/>
                  </a:schemeClr>
                </a:solidFill>
              </a:defRPr>
            </a:lvl2pPr>
            <a:lvl3pPr marL="1018231" indent="0">
              <a:buNone/>
              <a:defRPr sz="1800">
                <a:solidFill>
                  <a:schemeClr val="tx1">
                    <a:tint val="75000"/>
                  </a:schemeClr>
                </a:solidFill>
              </a:defRPr>
            </a:lvl3pPr>
            <a:lvl4pPr marL="1527347" indent="0">
              <a:buNone/>
              <a:defRPr sz="1600">
                <a:solidFill>
                  <a:schemeClr val="tx1">
                    <a:tint val="75000"/>
                  </a:schemeClr>
                </a:solidFill>
              </a:defRPr>
            </a:lvl4pPr>
            <a:lvl5pPr marL="2036463" indent="0">
              <a:buNone/>
              <a:defRPr sz="1600">
                <a:solidFill>
                  <a:schemeClr val="tx1">
                    <a:tint val="75000"/>
                  </a:schemeClr>
                </a:solidFill>
              </a:defRPr>
            </a:lvl5pPr>
            <a:lvl6pPr marL="2545578" indent="0">
              <a:buNone/>
              <a:defRPr sz="1600">
                <a:solidFill>
                  <a:schemeClr val="tx1">
                    <a:tint val="75000"/>
                  </a:schemeClr>
                </a:solidFill>
              </a:defRPr>
            </a:lvl6pPr>
            <a:lvl7pPr marL="3054694" indent="0">
              <a:buNone/>
              <a:defRPr sz="1600">
                <a:solidFill>
                  <a:schemeClr val="tx1">
                    <a:tint val="75000"/>
                  </a:schemeClr>
                </a:solidFill>
              </a:defRPr>
            </a:lvl7pPr>
            <a:lvl8pPr marL="3563809" indent="0">
              <a:buNone/>
              <a:defRPr sz="1600">
                <a:solidFill>
                  <a:schemeClr val="tx1">
                    <a:tint val="75000"/>
                  </a:schemeClr>
                </a:solidFill>
              </a:defRPr>
            </a:lvl8pPr>
            <a:lvl9pPr marL="4072925"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404893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522050" y="1722068"/>
            <a:ext cx="4611436" cy="4870649"/>
          </a:xfrm>
        </p:spPr>
        <p:txBody>
          <a:bodyPr/>
          <a:lstStyle>
            <a:lvl1pPr>
              <a:defRPr sz="3100"/>
            </a:lvl1pPr>
            <a:lvl2pPr>
              <a:defRPr sz="2600"/>
            </a:lvl2pPr>
            <a:lvl3pPr>
              <a:defRPr sz="2200"/>
            </a:lvl3pPr>
            <a:lvl4pPr>
              <a:defRPr sz="2100"/>
            </a:lvl4pPr>
            <a:lvl5pPr>
              <a:defRPr sz="2100"/>
            </a:lvl5pPr>
            <a:lvl6pPr>
              <a:defRPr sz="2100"/>
            </a:lvl6pPr>
            <a:lvl7pPr>
              <a:defRPr sz="2100"/>
            </a:lvl7pPr>
            <a:lvl8pPr>
              <a:defRPr sz="2100"/>
            </a:lvl8pPr>
            <a:lvl9pPr>
              <a:defRPr sz="21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307504" y="1722068"/>
            <a:ext cx="4611436" cy="4870649"/>
          </a:xfrm>
        </p:spPr>
        <p:txBody>
          <a:bodyPr/>
          <a:lstStyle>
            <a:lvl1pPr>
              <a:defRPr sz="3100"/>
            </a:lvl1pPr>
            <a:lvl2pPr>
              <a:defRPr sz="2600"/>
            </a:lvl2pPr>
            <a:lvl3pPr>
              <a:defRPr sz="2200"/>
            </a:lvl3pPr>
            <a:lvl4pPr>
              <a:defRPr sz="2100"/>
            </a:lvl4pPr>
            <a:lvl5pPr>
              <a:defRPr sz="2100"/>
            </a:lvl5pPr>
            <a:lvl6pPr>
              <a:defRPr sz="2100"/>
            </a:lvl6pPr>
            <a:lvl7pPr>
              <a:defRPr sz="2100"/>
            </a:lvl7pPr>
            <a:lvl8pPr>
              <a:defRPr sz="2100"/>
            </a:lvl8pPr>
            <a:lvl9pPr>
              <a:defRPr sz="21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625169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22050" y="1652025"/>
            <a:ext cx="4613248" cy="688484"/>
          </a:xfrm>
        </p:spPr>
        <p:txBody>
          <a:bodyPr anchor="b"/>
          <a:lstStyle>
            <a:lvl1pPr marL="0" indent="0">
              <a:buNone/>
              <a:defRPr sz="2600" b="1"/>
            </a:lvl1pPr>
            <a:lvl2pPr marL="509116" indent="0">
              <a:buNone/>
              <a:defRPr sz="2200" b="1"/>
            </a:lvl2pPr>
            <a:lvl3pPr marL="1018231" indent="0">
              <a:buNone/>
              <a:defRPr sz="2100" b="1"/>
            </a:lvl3pPr>
            <a:lvl4pPr marL="1527347" indent="0">
              <a:buNone/>
              <a:defRPr sz="1800" b="1"/>
            </a:lvl4pPr>
            <a:lvl5pPr marL="2036463" indent="0">
              <a:buNone/>
              <a:defRPr sz="1800" b="1"/>
            </a:lvl5pPr>
            <a:lvl6pPr marL="2545578" indent="0">
              <a:buNone/>
              <a:defRPr sz="1800" b="1"/>
            </a:lvl6pPr>
            <a:lvl7pPr marL="3054694" indent="0">
              <a:buNone/>
              <a:defRPr sz="1800" b="1"/>
            </a:lvl7pPr>
            <a:lvl8pPr marL="3563809" indent="0">
              <a:buNone/>
              <a:defRPr sz="1800" b="1"/>
            </a:lvl8pPr>
            <a:lvl9pPr marL="4072925" indent="0">
              <a:buNone/>
              <a:defRPr sz="18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522050" y="2340509"/>
            <a:ext cx="4613248" cy="4252208"/>
          </a:xfrm>
        </p:spPr>
        <p:txBody>
          <a:bodyPr/>
          <a:lstStyle>
            <a:lvl1pPr>
              <a:defRPr sz="2600"/>
            </a:lvl1pPr>
            <a:lvl2pPr>
              <a:defRPr sz="2200"/>
            </a:lvl2pPr>
            <a:lvl3pPr>
              <a:defRPr sz="21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303879" y="1652025"/>
            <a:ext cx="4615061" cy="688484"/>
          </a:xfrm>
        </p:spPr>
        <p:txBody>
          <a:bodyPr anchor="b"/>
          <a:lstStyle>
            <a:lvl1pPr marL="0" indent="0">
              <a:buNone/>
              <a:defRPr sz="2600" b="1"/>
            </a:lvl1pPr>
            <a:lvl2pPr marL="509116" indent="0">
              <a:buNone/>
              <a:defRPr sz="2200" b="1"/>
            </a:lvl2pPr>
            <a:lvl3pPr marL="1018231" indent="0">
              <a:buNone/>
              <a:defRPr sz="2100" b="1"/>
            </a:lvl3pPr>
            <a:lvl4pPr marL="1527347" indent="0">
              <a:buNone/>
              <a:defRPr sz="1800" b="1"/>
            </a:lvl4pPr>
            <a:lvl5pPr marL="2036463" indent="0">
              <a:buNone/>
              <a:defRPr sz="1800" b="1"/>
            </a:lvl5pPr>
            <a:lvl6pPr marL="2545578" indent="0">
              <a:buNone/>
              <a:defRPr sz="1800" b="1"/>
            </a:lvl6pPr>
            <a:lvl7pPr marL="3054694" indent="0">
              <a:buNone/>
              <a:defRPr sz="1800" b="1"/>
            </a:lvl7pPr>
            <a:lvl8pPr marL="3563809" indent="0">
              <a:buNone/>
              <a:defRPr sz="1800" b="1"/>
            </a:lvl8pPr>
            <a:lvl9pPr marL="4072925" indent="0">
              <a:buNone/>
              <a:defRPr sz="18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303879" y="2340509"/>
            <a:ext cx="4615061" cy="4252208"/>
          </a:xfrm>
        </p:spPr>
        <p:txBody>
          <a:bodyPr/>
          <a:lstStyle>
            <a:lvl1pPr>
              <a:defRPr sz="2600"/>
            </a:lvl1pPr>
            <a:lvl2pPr>
              <a:defRPr sz="2200"/>
            </a:lvl2pPr>
            <a:lvl3pPr>
              <a:defRPr sz="21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658370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532767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2790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22052" y="293844"/>
            <a:ext cx="3435013" cy="1250549"/>
          </a:xfrm>
        </p:spPr>
        <p:txBody>
          <a:bodyPr anchor="b"/>
          <a:lstStyle>
            <a:lvl1pPr algn="l">
              <a:defRPr sz="22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4082137" y="293846"/>
            <a:ext cx="5836802" cy="6298871"/>
          </a:xfrm>
        </p:spPr>
        <p:txBody>
          <a:bodyPr/>
          <a:lstStyle>
            <a:lvl1pPr>
              <a:defRPr sz="36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522052" y="1544394"/>
            <a:ext cx="3435013" cy="5048322"/>
          </a:xfrm>
        </p:spPr>
        <p:txBody>
          <a:bodyPr/>
          <a:lstStyle>
            <a:lvl1pPr marL="0" indent="0">
              <a:buNone/>
              <a:defRPr sz="1600"/>
            </a:lvl1pPr>
            <a:lvl2pPr marL="509116" indent="0">
              <a:buNone/>
              <a:defRPr sz="1400"/>
            </a:lvl2pPr>
            <a:lvl3pPr marL="1018231" indent="0">
              <a:buNone/>
              <a:defRPr sz="1100"/>
            </a:lvl3pPr>
            <a:lvl4pPr marL="1527347" indent="0">
              <a:buNone/>
              <a:defRPr sz="1000"/>
            </a:lvl4pPr>
            <a:lvl5pPr marL="2036463" indent="0">
              <a:buNone/>
              <a:defRPr sz="1000"/>
            </a:lvl5pPr>
            <a:lvl6pPr marL="2545578" indent="0">
              <a:buNone/>
              <a:defRPr sz="1000"/>
            </a:lvl6pPr>
            <a:lvl7pPr marL="3054694" indent="0">
              <a:buNone/>
              <a:defRPr sz="1000"/>
            </a:lvl7pPr>
            <a:lvl8pPr marL="3563809" indent="0">
              <a:buNone/>
              <a:defRPr sz="1000"/>
            </a:lvl8pPr>
            <a:lvl9pPr marL="4072925"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943736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46507" y="5166203"/>
            <a:ext cx="6264593" cy="609899"/>
          </a:xfrm>
        </p:spPr>
        <p:txBody>
          <a:bodyPr anchor="b"/>
          <a:lstStyle>
            <a:lvl1pPr algn="l">
              <a:defRPr sz="2200" b="1"/>
            </a:lvl1pPr>
          </a:lstStyle>
          <a:p>
            <a:r>
              <a:rPr kumimoji="1" lang="ja-JP" altLang="en-US"/>
              <a:t>マスター タイトルの書式設定</a:t>
            </a:r>
          </a:p>
        </p:txBody>
      </p:sp>
      <p:sp>
        <p:nvSpPr>
          <p:cNvPr id="3" name="図プレースホルダー 2"/>
          <p:cNvSpPr>
            <a:spLocks noGrp="1"/>
          </p:cNvSpPr>
          <p:nvPr>
            <p:ph type="pic" idx="1"/>
          </p:nvPr>
        </p:nvSpPr>
        <p:spPr>
          <a:xfrm>
            <a:off x="2046507" y="659444"/>
            <a:ext cx="6264593" cy="4428173"/>
          </a:xfrm>
        </p:spPr>
        <p:txBody>
          <a:bodyPr/>
          <a:lstStyle>
            <a:lvl1pPr marL="0" indent="0">
              <a:buNone/>
              <a:defRPr sz="3600"/>
            </a:lvl1pPr>
            <a:lvl2pPr marL="509116" indent="0">
              <a:buNone/>
              <a:defRPr sz="3100"/>
            </a:lvl2pPr>
            <a:lvl3pPr marL="1018231" indent="0">
              <a:buNone/>
              <a:defRPr sz="2600"/>
            </a:lvl3pPr>
            <a:lvl4pPr marL="1527347" indent="0">
              <a:buNone/>
              <a:defRPr sz="2200"/>
            </a:lvl4pPr>
            <a:lvl5pPr marL="2036463" indent="0">
              <a:buNone/>
              <a:defRPr sz="2200"/>
            </a:lvl5pPr>
            <a:lvl6pPr marL="2545578" indent="0">
              <a:buNone/>
              <a:defRPr sz="2200"/>
            </a:lvl6pPr>
            <a:lvl7pPr marL="3054694" indent="0">
              <a:buNone/>
              <a:defRPr sz="2200"/>
            </a:lvl7pPr>
            <a:lvl8pPr marL="3563809" indent="0">
              <a:buNone/>
              <a:defRPr sz="2200"/>
            </a:lvl8pPr>
            <a:lvl9pPr marL="4072925" indent="0">
              <a:buNone/>
              <a:defRPr sz="22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2046507" y="5776102"/>
            <a:ext cx="6264593" cy="866159"/>
          </a:xfrm>
        </p:spPr>
        <p:txBody>
          <a:bodyPr/>
          <a:lstStyle>
            <a:lvl1pPr marL="0" indent="0">
              <a:buNone/>
              <a:defRPr sz="1600"/>
            </a:lvl1pPr>
            <a:lvl2pPr marL="509116" indent="0">
              <a:buNone/>
              <a:defRPr sz="1400"/>
            </a:lvl2pPr>
            <a:lvl3pPr marL="1018231" indent="0">
              <a:buNone/>
              <a:defRPr sz="1100"/>
            </a:lvl3pPr>
            <a:lvl4pPr marL="1527347" indent="0">
              <a:buNone/>
              <a:defRPr sz="1000"/>
            </a:lvl4pPr>
            <a:lvl5pPr marL="2036463" indent="0">
              <a:buNone/>
              <a:defRPr sz="1000"/>
            </a:lvl5pPr>
            <a:lvl6pPr marL="2545578" indent="0">
              <a:buNone/>
              <a:defRPr sz="1000"/>
            </a:lvl6pPr>
            <a:lvl7pPr marL="3054694" indent="0">
              <a:buNone/>
              <a:defRPr sz="1000"/>
            </a:lvl7pPr>
            <a:lvl8pPr marL="3563809" indent="0">
              <a:buNone/>
              <a:defRPr sz="1000"/>
            </a:lvl8pPr>
            <a:lvl9pPr marL="4072925"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A26DF16-7525-422B-87F4-094CDA04A3FC}" type="datetimeFigureOut">
              <a:rPr kumimoji="1" lang="ja-JP" altLang="en-US" smtClean="0"/>
              <a:t>2017/10/11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046932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22051" y="295554"/>
            <a:ext cx="9396889" cy="1230048"/>
          </a:xfrm>
          <a:prstGeom prst="rect">
            <a:avLst/>
          </a:prstGeom>
        </p:spPr>
        <p:txBody>
          <a:bodyPr vert="horz" lIns="101824" tIns="50912" rIns="101824" bIns="50912"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522051" y="1722068"/>
            <a:ext cx="9396889" cy="4870649"/>
          </a:xfrm>
          <a:prstGeom prst="rect">
            <a:avLst/>
          </a:prstGeom>
        </p:spPr>
        <p:txBody>
          <a:bodyPr vert="horz" lIns="101824" tIns="50912" rIns="101824" bIns="50912"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522050" y="6840434"/>
            <a:ext cx="2436232" cy="392932"/>
          </a:xfrm>
          <a:prstGeom prst="rect">
            <a:avLst/>
          </a:prstGeom>
        </p:spPr>
        <p:txBody>
          <a:bodyPr vert="horz" lIns="101824" tIns="50912" rIns="101824" bIns="50912" rtlCol="0" anchor="ctr"/>
          <a:lstStyle>
            <a:lvl1pPr algn="l">
              <a:defRPr sz="1400">
                <a:solidFill>
                  <a:schemeClr val="tx1">
                    <a:tint val="75000"/>
                  </a:schemeClr>
                </a:solidFill>
              </a:defRPr>
            </a:lvl1pPr>
          </a:lstStyle>
          <a:p>
            <a:fld id="{CA26DF16-7525-422B-87F4-094CDA04A3FC}" type="datetimeFigureOut">
              <a:rPr kumimoji="1" lang="ja-JP" altLang="en-US" smtClean="0"/>
              <a:t>2017/10/11</a:t>
            </a:fld>
            <a:endParaRPr kumimoji="1" lang="ja-JP" altLang="en-US"/>
          </a:p>
        </p:txBody>
      </p:sp>
      <p:sp>
        <p:nvSpPr>
          <p:cNvPr id="5" name="フッター プレースホルダー 4"/>
          <p:cNvSpPr>
            <a:spLocks noGrp="1"/>
          </p:cNvSpPr>
          <p:nvPr>
            <p:ph type="ftr" sz="quarter" idx="3"/>
          </p:nvPr>
        </p:nvSpPr>
        <p:spPr>
          <a:xfrm>
            <a:off x="3567339" y="6840434"/>
            <a:ext cx="3306313" cy="392932"/>
          </a:xfrm>
          <a:prstGeom prst="rect">
            <a:avLst/>
          </a:prstGeom>
        </p:spPr>
        <p:txBody>
          <a:bodyPr vert="horz" lIns="101824" tIns="50912" rIns="101824" bIns="50912" rtlCol="0" anchor="ctr"/>
          <a:lstStyle>
            <a:lvl1pPr algn="ctr">
              <a:defRPr sz="14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482707" y="6840434"/>
            <a:ext cx="2436232" cy="392932"/>
          </a:xfrm>
          <a:prstGeom prst="rect">
            <a:avLst/>
          </a:prstGeom>
        </p:spPr>
        <p:txBody>
          <a:bodyPr vert="horz" lIns="101824" tIns="50912" rIns="101824" bIns="50912" rtlCol="0" anchor="ctr"/>
          <a:lstStyle>
            <a:lvl1pPr algn="r">
              <a:defRPr sz="1400">
                <a:solidFill>
                  <a:schemeClr val="tx1">
                    <a:tint val="75000"/>
                  </a:schemeClr>
                </a:solidFill>
              </a:defRPr>
            </a:lvl1p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04905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18231" rtl="0" eaLnBrk="1" latinLnBrk="0" hangingPunct="1">
        <a:spcBef>
          <a:spcPct val="0"/>
        </a:spcBef>
        <a:buNone/>
        <a:defRPr kumimoji="1" sz="4900" kern="1200">
          <a:solidFill>
            <a:schemeClr val="tx1"/>
          </a:solidFill>
          <a:latin typeface="+mj-lt"/>
          <a:ea typeface="+mj-ea"/>
          <a:cs typeface="+mj-cs"/>
        </a:defRPr>
      </a:lvl1pPr>
    </p:titleStyle>
    <p:bodyStyle>
      <a:lvl1pPr marL="381837" indent="-381837" algn="l" defTabSz="1018231" rtl="0" eaLnBrk="1" latinLnBrk="0" hangingPunct="1">
        <a:spcBef>
          <a:spcPct val="20000"/>
        </a:spcBef>
        <a:buFont typeface="Arial" pitchFamily="34" charset="0"/>
        <a:buChar char="•"/>
        <a:defRPr kumimoji="1" sz="3600" kern="1200">
          <a:solidFill>
            <a:schemeClr val="tx1"/>
          </a:solidFill>
          <a:latin typeface="+mn-lt"/>
          <a:ea typeface="+mn-ea"/>
          <a:cs typeface="+mn-cs"/>
        </a:defRPr>
      </a:lvl1pPr>
      <a:lvl2pPr marL="827313" indent="-318197" algn="l" defTabSz="1018231" rtl="0" eaLnBrk="1" latinLnBrk="0" hangingPunct="1">
        <a:spcBef>
          <a:spcPct val="20000"/>
        </a:spcBef>
        <a:buFont typeface="Arial" pitchFamily="34" charset="0"/>
        <a:buChar char="–"/>
        <a:defRPr kumimoji="1" sz="3100" kern="1200">
          <a:solidFill>
            <a:schemeClr val="tx1"/>
          </a:solidFill>
          <a:latin typeface="+mn-lt"/>
          <a:ea typeface="+mn-ea"/>
          <a:cs typeface="+mn-cs"/>
        </a:defRPr>
      </a:lvl2pPr>
      <a:lvl3pPr marL="1272789" indent="-254558" algn="l" defTabSz="1018231" rtl="0" eaLnBrk="1" latinLnBrk="0" hangingPunct="1">
        <a:spcBef>
          <a:spcPct val="20000"/>
        </a:spcBef>
        <a:buFont typeface="Arial" pitchFamily="34" charset="0"/>
        <a:buChar char="•"/>
        <a:defRPr kumimoji="1" sz="2600" kern="1200">
          <a:solidFill>
            <a:schemeClr val="tx1"/>
          </a:solidFill>
          <a:latin typeface="+mn-lt"/>
          <a:ea typeface="+mn-ea"/>
          <a:cs typeface="+mn-cs"/>
        </a:defRPr>
      </a:lvl3pPr>
      <a:lvl4pPr marL="1781905"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4pPr>
      <a:lvl5pPr marL="2291020"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5pPr>
      <a:lvl6pPr marL="2800136"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6pPr>
      <a:lvl7pPr marL="3309252"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7pPr>
      <a:lvl8pPr marL="3818367"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8pPr>
      <a:lvl9pPr marL="4327483"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9pPr>
    </p:bodyStyle>
    <p:otherStyle>
      <a:defPPr>
        <a:defRPr lang="ja-JP"/>
      </a:defPPr>
      <a:lvl1pPr marL="0" algn="l" defTabSz="1018231" rtl="0" eaLnBrk="1" latinLnBrk="0" hangingPunct="1">
        <a:defRPr kumimoji="1" sz="2100" kern="1200">
          <a:solidFill>
            <a:schemeClr val="tx1"/>
          </a:solidFill>
          <a:latin typeface="+mn-lt"/>
          <a:ea typeface="+mn-ea"/>
          <a:cs typeface="+mn-cs"/>
        </a:defRPr>
      </a:lvl1pPr>
      <a:lvl2pPr marL="509116" algn="l" defTabSz="1018231" rtl="0" eaLnBrk="1" latinLnBrk="0" hangingPunct="1">
        <a:defRPr kumimoji="1" sz="2100" kern="1200">
          <a:solidFill>
            <a:schemeClr val="tx1"/>
          </a:solidFill>
          <a:latin typeface="+mn-lt"/>
          <a:ea typeface="+mn-ea"/>
          <a:cs typeface="+mn-cs"/>
        </a:defRPr>
      </a:lvl2pPr>
      <a:lvl3pPr marL="1018231" algn="l" defTabSz="1018231" rtl="0" eaLnBrk="1" latinLnBrk="0" hangingPunct="1">
        <a:defRPr kumimoji="1" sz="2100" kern="1200">
          <a:solidFill>
            <a:schemeClr val="tx1"/>
          </a:solidFill>
          <a:latin typeface="+mn-lt"/>
          <a:ea typeface="+mn-ea"/>
          <a:cs typeface="+mn-cs"/>
        </a:defRPr>
      </a:lvl3pPr>
      <a:lvl4pPr marL="1527347" algn="l" defTabSz="1018231" rtl="0" eaLnBrk="1" latinLnBrk="0" hangingPunct="1">
        <a:defRPr kumimoji="1" sz="2100" kern="1200">
          <a:solidFill>
            <a:schemeClr val="tx1"/>
          </a:solidFill>
          <a:latin typeface="+mn-lt"/>
          <a:ea typeface="+mn-ea"/>
          <a:cs typeface="+mn-cs"/>
        </a:defRPr>
      </a:lvl4pPr>
      <a:lvl5pPr marL="2036463" algn="l" defTabSz="1018231" rtl="0" eaLnBrk="1" latinLnBrk="0" hangingPunct="1">
        <a:defRPr kumimoji="1" sz="2100" kern="1200">
          <a:solidFill>
            <a:schemeClr val="tx1"/>
          </a:solidFill>
          <a:latin typeface="+mn-lt"/>
          <a:ea typeface="+mn-ea"/>
          <a:cs typeface="+mn-cs"/>
        </a:defRPr>
      </a:lvl5pPr>
      <a:lvl6pPr marL="2545578" algn="l" defTabSz="1018231" rtl="0" eaLnBrk="1" latinLnBrk="0" hangingPunct="1">
        <a:defRPr kumimoji="1" sz="2100" kern="1200">
          <a:solidFill>
            <a:schemeClr val="tx1"/>
          </a:solidFill>
          <a:latin typeface="+mn-lt"/>
          <a:ea typeface="+mn-ea"/>
          <a:cs typeface="+mn-cs"/>
        </a:defRPr>
      </a:lvl6pPr>
      <a:lvl7pPr marL="3054694" algn="l" defTabSz="1018231" rtl="0" eaLnBrk="1" latinLnBrk="0" hangingPunct="1">
        <a:defRPr kumimoji="1" sz="2100" kern="1200">
          <a:solidFill>
            <a:schemeClr val="tx1"/>
          </a:solidFill>
          <a:latin typeface="+mn-lt"/>
          <a:ea typeface="+mn-ea"/>
          <a:cs typeface="+mn-cs"/>
        </a:defRPr>
      </a:lvl7pPr>
      <a:lvl8pPr marL="3563809" algn="l" defTabSz="1018231" rtl="0" eaLnBrk="1" latinLnBrk="0" hangingPunct="1">
        <a:defRPr kumimoji="1" sz="2100" kern="1200">
          <a:solidFill>
            <a:schemeClr val="tx1"/>
          </a:solidFill>
          <a:latin typeface="+mn-lt"/>
          <a:ea typeface="+mn-ea"/>
          <a:cs typeface="+mn-cs"/>
        </a:defRPr>
      </a:lvl8pPr>
      <a:lvl9pPr marL="4072925" algn="l" defTabSz="1018231" rtl="0" eaLnBrk="1" latinLnBrk="0" hangingPunct="1">
        <a:defRPr kumimoji="1"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hyperlink" Target="http://www.mext.go.jp/a_menu/shotou/mushouka/index.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テキスト ボックス 70"/>
          <p:cNvSpPr txBox="1"/>
          <p:nvPr/>
        </p:nvSpPr>
        <p:spPr>
          <a:xfrm>
            <a:off x="50748" y="2610024"/>
            <a:ext cx="5070278" cy="1580146"/>
          </a:xfrm>
          <a:prstGeom prst="rect">
            <a:avLst/>
          </a:prstGeom>
          <a:noFill/>
          <a:ln w="28575" cap="rnd">
            <a:solidFill>
              <a:srgbClr val="92D050"/>
            </a:solidFill>
            <a:prstDash val="solid"/>
            <a:bevel/>
          </a:ln>
        </p:spPr>
        <p:txBody>
          <a:bodyPr wrap="square" lIns="101824" tIns="50912" rIns="101824" bIns="50912" rtlCol="0">
            <a:spAutoFit/>
          </a:bodyPr>
          <a:lstStyle/>
          <a:p>
            <a:endParaRPr lang="en-US" altLang="ja-JP" sz="1200" dirty="0"/>
          </a:p>
          <a:p>
            <a:r>
              <a:rPr lang="ja-JP" altLang="en-US" sz="1200" dirty="0"/>
              <a:t>・月の始めに高等学校や専修学校高等課程等に在籍している者</a:t>
            </a:r>
            <a:endParaRPr lang="en-US" altLang="ja-JP" sz="1200" dirty="0"/>
          </a:p>
          <a:p>
            <a:endParaRPr lang="en-US" altLang="ja-JP" sz="1200" dirty="0"/>
          </a:p>
          <a:p>
            <a:r>
              <a:rPr lang="en-US" altLang="ja-JP" sz="1200" dirty="0"/>
              <a:t>※</a:t>
            </a:r>
            <a:r>
              <a:rPr lang="ja-JP" altLang="en-US" sz="1200" dirty="0"/>
              <a:t>次のいずれかに該当する者は、</a:t>
            </a:r>
            <a:r>
              <a:rPr lang="ja-JP" altLang="en-US" sz="1200" u="sng" dirty="0"/>
              <a:t>支給が受けられません</a:t>
            </a:r>
            <a:r>
              <a:rPr lang="ja-JP" altLang="en-US" sz="1200" dirty="0"/>
              <a:t>。</a:t>
            </a:r>
          </a:p>
          <a:p>
            <a:pPr marL="182563" indent="-93663"/>
            <a:r>
              <a:rPr lang="ja-JP" altLang="en-US" sz="1200" dirty="0"/>
              <a:t>・保護者等の市町村民税得割額</a:t>
            </a:r>
            <a:r>
              <a:rPr lang="ja-JP" altLang="en-US" sz="1200" dirty="0">
                <a:latin typeface="+mj-ea"/>
                <a:ea typeface="+mj-ea"/>
              </a:rPr>
              <a:t>が</a:t>
            </a:r>
            <a:r>
              <a:rPr lang="en-US" altLang="ja-JP" sz="1200" b="1" u="sng" dirty="0">
                <a:latin typeface="+mj-ea"/>
                <a:ea typeface="+mj-ea"/>
              </a:rPr>
              <a:t>30</a:t>
            </a:r>
            <a:r>
              <a:rPr lang="ja-JP" altLang="en-US" sz="1200" b="1" u="sng" dirty="0">
                <a:latin typeface="+mj-ea"/>
                <a:ea typeface="+mj-ea"/>
              </a:rPr>
              <a:t>万</a:t>
            </a:r>
            <a:r>
              <a:rPr lang="en-US" altLang="ja-JP" sz="1200" b="1" u="sng" dirty="0">
                <a:latin typeface="+mj-ea"/>
                <a:ea typeface="+mj-ea"/>
              </a:rPr>
              <a:t>4,200</a:t>
            </a:r>
            <a:r>
              <a:rPr lang="ja-JP" altLang="en-US" sz="1200" b="1" u="sng" dirty="0"/>
              <a:t>円以上</a:t>
            </a:r>
            <a:r>
              <a:rPr lang="ja-JP" altLang="en-US" sz="1200" dirty="0"/>
              <a:t>の者（次ページ５参照）</a:t>
            </a:r>
            <a:endParaRPr lang="en-US" altLang="ja-JP" sz="1200" dirty="0"/>
          </a:p>
          <a:p>
            <a:pPr marL="182563" indent="-93663"/>
            <a:r>
              <a:rPr lang="ja-JP" altLang="en-US" sz="1200" dirty="0"/>
              <a:t>・高等学校等（修業年限が３年未満のものを除く）　を卒業又は修了した者</a:t>
            </a:r>
            <a:endParaRPr lang="en-US" altLang="ja-JP" sz="1200" dirty="0"/>
          </a:p>
          <a:p>
            <a:pPr marL="182563" indent="-93663"/>
            <a:r>
              <a:rPr lang="ja-JP" altLang="en-US" sz="1200" dirty="0"/>
              <a:t>・高等学校等に在学した期間が通算して３６月（定時制・通信制等の場合は別途算定）を超えた者</a:t>
            </a:r>
            <a:endParaRPr lang="en-US" altLang="ja-JP" sz="1200" dirty="0"/>
          </a:p>
        </p:txBody>
      </p:sp>
      <p:sp>
        <p:nvSpPr>
          <p:cNvPr id="78" name="正方形/長方形 77"/>
          <p:cNvSpPr/>
          <p:nvPr/>
        </p:nvSpPr>
        <p:spPr>
          <a:xfrm>
            <a:off x="5258562" y="1068786"/>
            <a:ext cx="5091392" cy="6293765"/>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8619" y="4266208"/>
            <a:ext cx="5072406" cy="3096344"/>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6078" y="6262686"/>
            <a:ext cx="936104" cy="559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1" name="Picture 22" descr="C:\Users\hina-d\Desktop\法案島でのお仕事\リーフレット\勉強中.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95012" y="17736"/>
            <a:ext cx="1450018" cy="916412"/>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p:cNvSpPr txBox="1"/>
          <p:nvPr/>
        </p:nvSpPr>
        <p:spPr>
          <a:xfrm>
            <a:off x="35918" y="1068787"/>
            <a:ext cx="5085107" cy="1331360"/>
          </a:xfrm>
          <a:prstGeom prst="rect">
            <a:avLst/>
          </a:prstGeom>
          <a:noFill/>
          <a:ln w="28575" cap="rnd" cmpd="sng">
            <a:solidFill>
              <a:srgbClr val="92D050"/>
            </a:solidFill>
            <a:prstDash val="solid"/>
            <a:bevel/>
          </a:ln>
        </p:spPr>
        <p:txBody>
          <a:bodyPr wrap="square" lIns="101824" tIns="50912" rIns="101824" bIns="50912" rtlCol="0">
            <a:spAutoFit/>
          </a:bodyPr>
          <a:lstStyle/>
          <a:p>
            <a:endParaRPr lang="en-US" altLang="ja-JP" sz="900" dirty="0"/>
          </a:p>
          <a:p>
            <a:pPr>
              <a:lnSpc>
                <a:spcPts val="1700"/>
              </a:lnSpc>
            </a:pPr>
            <a:r>
              <a:rPr lang="ja-JP" altLang="en-US" sz="1200" dirty="0"/>
              <a:t>　全ての意志ある高校生が安心して勉学に打ち込める社会をつくるため、</a:t>
            </a:r>
            <a:r>
              <a:rPr lang="ja-JP" altLang="en-US" sz="1200" u="sng" dirty="0"/>
              <a:t>授業料</a:t>
            </a:r>
            <a:r>
              <a:rPr lang="ja-JP" altLang="en-US" sz="1200" dirty="0"/>
              <a:t>に充てる</a:t>
            </a:r>
            <a:r>
              <a:rPr lang="ja-JP" altLang="en-US" sz="1200" u="sng" dirty="0"/>
              <a:t>高等学校等就学支援金</a:t>
            </a:r>
            <a:r>
              <a:rPr lang="ja-JP" altLang="en-US" sz="1200" dirty="0"/>
              <a:t>を生徒に支給し、家庭の教育費負担を国が支援する制度です（</a:t>
            </a:r>
            <a:r>
              <a:rPr lang="ja-JP" altLang="en-US" sz="1200" u="sng" dirty="0"/>
              <a:t>返済不要</a:t>
            </a:r>
            <a:r>
              <a:rPr lang="ja-JP" altLang="en-US" sz="1200" dirty="0"/>
              <a:t>）。</a:t>
            </a:r>
            <a:endParaRPr lang="en-US" altLang="ja-JP" sz="1200" dirty="0"/>
          </a:p>
          <a:p>
            <a:pPr>
              <a:lnSpc>
                <a:spcPts val="1700"/>
              </a:lnSpc>
              <a:tabLst>
                <a:tab pos="2159000" algn="l"/>
              </a:tabLst>
            </a:pPr>
            <a:r>
              <a:rPr lang="ja-JP" altLang="en-US" sz="1200" dirty="0"/>
              <a:t>　社会全体の負担により、学びが支えられていることを自覚し、将来、社会の担い手として広く活躍されることが期待されています。　</a:t>
            </a:r>
            <a:endParaRPr lang="en-US" altLang="ja-JP" sz="1200" dirty="0"/>
          </a:p>
        </p:txBody>
      </p:sp>
      <p:sp>
        <p:nvSpPr>
          <p:cNvPr id="31" name="角丸四角形 30"/>
          <p:cNvSpPr/>
          <p:nvPr/>
        </p:nvSpPr>
        <p:spPr>
          <a:xfrm>
            <a:off x="2175653" y="6838751"/>
            <a:ext cx="1477302" cy="451793"/>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800" dirty="0">
                <a:solidFill>
                  <a:prstClr val="black"/>
                </a:solidFill>
              </a:rPr>
              <a:t>生徒に代わって就学支援金を受領し、授業料に充てる</a:t>
            </a:r>
          </a:p>
        </p:txBody>
      </p:sp>
      <p:sp>
        <p:nvSpPr>
          <p:cNvPr id="32" name="角丸四角形 31"/>
          <p:cNvSpPr/>
          <p:nvPr/>
        </p:nvSpPr>
        <p:spPr>
          <a:xfrm>
            <a:off x="3797347" y="6838750"/>
            <a:ext cx="1207123" cy="451794"/>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800" dirty="0">
                <a:solidFill>
                  <a:prstClr val="black"/>
                </a:solidFill>
              </a:rPr>
              <a:t>就学支援金の費用を</a:t>
            </a:r>
            <a:r>
              <a:rPr lang="en-US" altLang="ja-JP" sz="800" dirty="0">
                <a:solidFill>
                  <a:prstClr val="black"/>
                </a:solidFill>
              </a:rPr>
              <a:t/>
            </a:r>
            <a:br>
              <a:rPr lang="en-US" altLang="ja-JP" sz="800" dirty="0">
                <a:solidFill>
                  <a:prstClr val="black"/>
                </a:solidFill>
              </a:rPr>
            </a:br>
            <a:r>
              <a:rPr lang="ja-JP" altLang="en-US" sz="800" dirty="0">
                <a:solidFill>
                  <a:prstClr val="black"/>
                </a:solidFill>
              </a:rPr>
              <a:t>都道府県に交付</a:t>
            </a:r>
          </a:p>
        </p:txBody>
      </p:sp>
      <p:sp>
        <p:nvSpPr>
          <p:cNvPr id="34" name="テキスト ボックス 33"/>
          <p:cNvSpPr txBox="1"/>
          <p:nvPr/>
        </p:nvSpPr>
        <p:spPr>
          <a:xfrm>
            <a:off x="134288" y="4266208"/>
            <a:ext cx="1566680" cy="324000"/>
          </a:xfrm>
          <a:prstGeom prst="rect">
            <a:avLst/>
          </a:prstGeom>
          <a:solidFill>
            <a:srgbClr val="92D050"/>
          </a:solidFill>
          <a:ln w="12700" cap="rnd" cmpd="sng">
            <a:solidFill>
              <a:srgbClr val="92D050"/>
            </a:solidFill>
          </a:ln>
        </p:spPr>
        <p:txBody>
          <a:bodyPr wrap="square" lIns="101824" tIns="50912" rIns="101824" bIns="50912" rtlCol="0">
            <a:spAutoFit/>
          </a:bodyPr>
          <a:lstStyle/>
          <a:p>
            <a:pPr algn="ctr"/>
            <a:r>
              <a:rPr lang="ja-JP" altLang="en-US" sz="1600" dirty="0">
                <a:solidFill>
                  <a:schemeClr val="bg1"/>
                </a:solidFill>
                <a:latin typeface="+mj-ea"/>
                <a:ea typeface="+mj-ea"/>
              </a:rPr>
              <a:t>３．支給方法</a:t>
            </a:r>
          </a:p>
        </p:txBody>
      </p:sp>
      <p:sp>
        <p:nvSpPr>
          <p:cNvPr id="35" name="テキスト ボックス 34"/>
          <p:cNvSpPr txBox="1"/>
          <p:nvPr/>
        </p:nvSpPr>
        <p:spPr>
          <a:xfrm>
            <a:off x="50748" y="4594017"/>
            <a:ext cx="5097738" cy="1400383"/>
          </a:xfrm>
          <a:prstGeom prst="rect">
            <a:avLst/>
          </a:prstGeom>
          <a:noFill/>
        </p:spPr>
        <p:txBody>
          <a:bodyPr wrap="square" lIns="108000" rtlCol="0">
            <a:spAutoFit/>
          </a:bodyPr>
          <a:lstStyle/>
          <a:p>
            <a:pPr>
              <a:lnSpc>
                <a:spcPts val="1700"/>
              </a:lnSpc>
            </a:pPr>
            <a:r>
              <a:rPr kumimoji="1" lang="ja-JP" altLang="en-US" sz="1100" dirty="0"/>
              <a:t>　</a:t>
            </a:r>
            <a:r>
              <a:rPr lang="ja-JP" altLang="en-US" sz="1200" u="sng" dirty="0">
                <a:latin typeface="HGP創英角ｺﾞｼｯｸUB" panose="020B0900000000000000" pitchFamily="50" charset="-128"/>
                <a:ea typeface="HGP創英角ｺﾞｼｯｸUB" panose="020B0900000000000000" pitchFamily="50" charset="-128"/>
              </a:rPr>
              <a:t>支援を受けるには、必ず申請を行ってください。</a:t>
            </a:r>
            <a:endParaRPr lang="en-US" altLang="ja-JP" sz="1200" u="sng" dirty="0">
              <a:latin typeface="HGP創英角ｺﾞｼｯｸUB" panose="020B0900000000000000" pitchFamily="50" charset="-128"/>
              <a:ea typeface="HGP創英角ｺﾞｼｯｸUB" panose="020B0900000000000000" pitchFamily="50" charset="-128"/>
            </a:endParaRPr>
          </a:p>
          <a:p>
            <a:pPr>
              <a:lnSpc>
                <a:spcPts val="1700"/>
              </a:lnSpc>
            </a:pPr>
            <a:r>
              <a:rPr kumimoji="1" lang="ja-JP" altLang="en-US" sz="1200" dirty="0"/>
              <a:t>就学支援金は、学校設置者（学校法人等）が生徒本人に代わって受け取り、授業料</a:t>
            </a:r>
            <a:r>
              <a:rPr lang="ja-JP" altLang="en-US" sz="1200" dirty="0"/>
              <a:t>と相殺されます。</a:t>
            </a:r>
            <a:r>
              <a:rPr kumimoji="1" lang="ja-JP" altLang="en-US" sz="1200" u="sng" dirty="0">
                <a:latin typeface="HGP創英角ｺﾞｼｯｸUB" panose="020B0900000000000000" pitchFamily="50" charset="-128"/>
                <a:ea typeface="HGP創英角ｺﾞｼｯｸUB" panose="020B0900000000000000" pitchFamily="50" charset="-128"/>
              </a:rPr>
              <a:t>生徒や保護者が直接受け取るものではありません。</a:t>
            </a:r>
            <a:endParaRPr kumimoji="1" lang="en-US" altLang="ja-JP" sz="1200" u="sng" dirty="0">
              <a:latin typeface="HGP創英角ｺﾞｼｯｸUB" panose="020B0900000000000000" pitchFamily="50" charset="-128"/>
              <a:ea typeface="HGP創英角ｺﾞｼｯｸUB" panose="020B0900000000000000" pitchFamily="50" charset="-128"/>
            </a:endParaRPr>
          </a:p>
          <a:p>
            <a:pPr>
              <a:lnSpc>
                <a:spcPts val="1700"/>
              </a:lnSpc>
            </a:pPr>
            <a:r>
              <a:rPr lang="ja-JP" altLang="en-US" sz="1200" dirty="0"/>
              <a:t>　授業料と就学支援金との差額については、負担いただく必要があります。</a:t>
            </a:r>
            <a:endParaRPr lang="en-US" altLang="ja-JP" sz="1200" dirty="0"/>
          </a:p>
          <a:p>
            <a:pPr>
              <a:lnSpc>
                <a:spcPts val="1700"/>
              </a:lnSpc>
            </a:pPr>
            <a:r>
              <a:rPr lang="ja-JP" altLang="en-US" sz="1200" dirty="0"/>
              <a:t>（</a:t>
            </a:r>
            <a:r>
              <a:rPr lang="ja-JP" altLang="en-US" sz="1200" u="sng" dirty="0"/>
              <a:t>学校によっては、一旦授業料を納め、後日、生徒や保護者が就学支援金相当額を受け取る場合もあります</a:t>
            </a:r>
            <a:r>
              <a:rPr lang="ja-JP" altLang="en-US" sz="1200" dirty="0"/>
              <a:t>）。</a:t>
            </a:r>
            <a:endParaRPr lang="en-US" altLang="ja-JP" sz="1200" dirty="0"/>
          </a:p>
        </p:txBody>
      </p:sp>
      <p:sp>
        <p:nvSpPr>
          <p:cNvPr id="37" name="Line 179"/>
          <p:cNvSpPr>
            <a:spLocks noChangeShapeType="1"/>
          </p:cNvSpPr>
          <p:nvPr/>
        </p:nvSpPr>
        <p:spPr bwMode="auto">
          <a:xfrm flipH="1" flipV="1">
            <a:off x="2503352" y="6692405"/>
            <a:ext cx="792000" cy="8290"/>
          </a:xfrm>
          <a:prstGeom prst="line">
            <a:avLst/>
          </a:prstGeom>
          <a:noFill/>
          <a:ln w="44450">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endParaRPr lang="ja-JP" altLang="en-US"/>
          </a:p>
        </p:txBody>
      </p:sp>
      <p:sp>
        <p:nvSpPr>
          <p:cNvPr id="75" name="テキスト ボックス 74"/>
          <p:cNvSpPr txBox="1"/>
          <p:nvPr/>
        </p:nvSpPr>
        <p:spPr>
          <a:xfrm>
            <a:off x="5587159" y="6966683"/>
            <a:ext cx="2577873" cy="395869"/>
          </a:xfrm>
          <a:prstGeom prst="rect">
            <a:avLst/>
          </a:prstGeom>
          <a:noFill/>
        </p:spPr>
        <p:txBody>
          <a:bodyPr wrap="square" lIns="36000" tIns="36000" rIns="36000" bIns="36000" rtlCol="0">
            <a:spAutoFit/>
          </a:bodyPr>
          <a:lstStyle/>
          <a:p>
            <a:r>
              <a:rPr kumimoji="1" lang="en-US" altLang="ja-JP" sz="1050" dirty="0"/>
              <a:t>※</a:t>
            </a:r>
            <a:r>
              <a:rPr kumimoji="1" lang="ja-JP" altLang="en-US" sz="1050" dirty="0"/>
              <a:t>１　提出年度の前年度の課税証明書等　　　　　　　　</a:t>
            </a:r>
            <a:endParaRPr lang="en-US" altLang="ja-JP" sz="1050" dirty="0"/>
          </a:p>
          <a:p>
            <a:r>
              <a:rPr lang="en-US" altLang="ja-JP" sz="1050" dirty="0"/>
              <a:t>※</a:t>
            </a:r>
            <a:r>
              <a:rPr lang="ja-JP" altLang="en-US" sz="1050" dirty="0"/>
              <a:t>２　提出年度の課税証明書等</a:t>
            </a:r>
            <a:endParaRPr kumimoji="1" lang="ja-JP" altLang="en-US" sz="1000" dirty="0"/>
          </a:p>
        </p:txBody>
      </p:sp>
      <p:grpSp>
        <p:nvGrpSpPr>
          <p:cNvPr id="13" name="グループ化 12"/>
          <p:cNvGrpSpPr/>
          <p:nvPr/>
        </p:nvGrpSpPr>
        <p:grpSpPr>
          <a:xfrm>
            <a:off x="35917" y="40644"/>
            <a:ext cx="2602826" cy="752001"/>
            <a:chOff x="683990" y="40644"/>
            <a:chExt cx="2547780" cy="653567"/>
          </a:xfrm>
        </p:grpSpPr>
        <p:sp>
          <p:nvSpPr>
            <p:cNvPr id="98" name="円形吹き出し 97"/>
            <p:cNvSpPr/>
            <p:nvPr/>
          </p:nvSpPr>
          <p:spPr>
            <a:xfrm>
              <a:off x="683990" y="40644"/>
              <a:ext cx="2467434" cy="653567"/>
            </a:xfrm>
            <a:prstGeom prst="wedgeEllipseCallout">
              <a:avLst>
                <a:gd name="adj1" fmla="val 54577"/>
                <a:gd name="adj2" fmla="val 25565"/>
              </a:avLst>
            </a:prstGeom>
            <a:solidFill>
              <a:srgbClr val="CCFFCC"/>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テキスト ボックス 99"/>
            <p:cNvSpPr txBox="1"/>
            <p:nvPr/>
          </p:nvSpPr>
          <p:spPr>
            <a:xfrm>
              <a:off x="754476" y="109436"/>
              <a:ext cx="2477294" cy="508230"/>
            </a:xfrm>
            <a:prstGeom prst="rect">
              <a:avLst/>
            </a:prstGeom>
            <a:noFill/>
          </p:spPr>
          <p:txBody>
            <a:bodyPr wrap="square" rtlCol="0">
              <a:spAutoFit/>
            </a:bodyPr>
            <a:lstStyle/>
            <a:p>
              <a:r>
                <a:rPr lang="ja-JP" altLang="en-US" sz="1600" i="1" dirty="0">
                  <a:latin typeface="HGP創英角ｺﾞｼｯｸUB" panose="020B0900000000000000" pitchFamily="50" charset="-128"/>
                  <a:ea typeface="HGP創英角ｺﾞｼｯｸUB" panose="020B0900000000000000" pitchFamily="50" charset="-128"/>
                </a:rPr>
                <a:t>ご存じですか？</a:t>
              </a:r>
              <a:endParaRPr lang="en-US" altLang="ja-JP" sz="1600" i="1" dirty="0">
                <a:latin typeface="HGP創英角ｺﾞｼｯｸUB" panose="020B0900000000000000" pitchFamily="50" charset="-128"/>
                <a:ea typeface="HGP創英角ｺﾞｼｯｸUB" panose="020B0900000000000000" pitchFamily="50" charset="-128"/>
              </a:endParaRPr>
            </a:p>
            <a:p>
              <a:r>
                <a:rPr lang="ja-JP" altLang="en-US" sz="1600" i="1" dirty="0">
                  <a:latin typeface="HGP創英角ｺﾞｼｯｸUB" panose="020B0900000000000000" pitchFamily="50" charset="-128"/>
                  <a:ea typeface="HGP創英角ｺﾞｼｯｸUB" panose="020B0900000000000000" pitchFamily="50" charset="-128"/>
                </a:rPr>
                <a:t>　　国からの授業料支援</a:t>
              </a:r>
              <a:endParaRPr kumimoji="1" lang="ja-JP" altLang="en-US" sz="1600" i="1" dirty="0">
                <a:latin typeface="HGP創英角ｺﾞｼｯｸUB" panose="020B0900000000000000" pitchFamily="50" charset="-128"/>
                <a:ea typeface="HGP創英角ｺﾞｼｯｸUB" panose="020B0900000000000000" pitchFamily="50" charset="-128"/>
              </a:endParaRPr>
            </a:p>
          </p:txBody>
        </p:sp>
      </p:grpSp>
      <p:sp>
        <p:nvSpPr>
          <p:cNvPr id="107" name="テキスト ボックス 106"/>
          <p:cNvSpPr txBox="1"/>
          <p:nvPr/>
        </p:nvSpPr>
        <p:spPr>
          <a:xfrm>
            <a:off x="5350702" y="894267"/>
            <a:ext cx="4622320" cy="324000"/>
          </a:xfrm>
          <a:prstGeom prst="rect">
            <a:avLst/>
          </a:prstGeom>
          <a:solidFill>
            <a:srgbClr val="92D050"/>
          </a:solidFill>
          <a:ln w="12700" cap="rnd" cmpd="sng">
            <a:solidFill>
              <a:srgbClr val="92D050"/>
            </a:solidFill>
          </a:ln>
        </p:spPr>
        <p:txBody>
          <a:bodyPr wrap="square" lIns="101824" tIns="50912" rIns="101824" bIns="50912" rtlCol="0">
            <a:spAutoFit/>
          </a:bodyPr>
          <a:lstStyle/>
          <a:p>
            <a:pPr algn="ctr"/>
            <a:r>
              <a:rPr lang="ja-JP" altLang="en-US" sz="1600" dirty="0">
                <a:solidFill>
                  <a:schemeClr val="bg1"/>
                </a:solidFill>
                <a:latin typeface="+mj-ea"/>
                <a:ea typeface="+mj-ea"/>
              </a:rPr>
              <a:t>４．受給するために必要な手続・提出する書類</a:t>
            </a:r>
          </a:p>
        </p:txBody>
      </p:sp>
      <p:sp>
        <p:nvSpPr>
          <p:cNvPr id="10" name="テキスト ボックス 9"/>
          <p:cNvSpPr txBox="1"/>
          <p:nvPr/>
        </p:nvSpPr>
        <p:spPr>
          <a:xfrm>
            <a:off x="134288" y="881832"/>
            <a:ext cx="3457320" cy="324000"/>
          </a:xfrm>
          <a:prstGeom prst="rect">
            <a:avLst/>
          </a:prstGeom>
          <a:solidFill>
            <a:srgbClr val="92D050"/>
          </a:solidFill>
          <a:ln w="31750" cap="rnd" cmpd="sng">
            <a:solidFill>
              <a:srgbClr val="92D050"/>
            </a:solidFill>
          </a:ln>
        </p:spPr>
        <p:txBody>
          <a:bodyPr wrap="square" lIns="101824" tIns="50912" rIns="101824" bIns="50912" rtlCol="0">
            <a:spAutoFit/>
          </a:bodyPr>
          <a:lstStyle/>
          <a:p>
            <a:pPr algn="ctr"/>
            <a:r>
              <a:rPr lang="ja-JP" altLang="en-US" sz="1500" dirty="0">
                <a:solidFill>
                  <a:schemeClr val="bg1"/>
                </a:solidFill>
                <a:latin typeface="+mj-ea"/>
                <a:ea typeface="+mj-ea"/>
              </a:rPr>
              <a:t>１．</a:t>
            </a:r>
            <a:r>
              <a:rPr lang="ja-JP" altLang="en-US" sz="1600" dirty="0">
                <a:solidFill>
                  <a:schemeClr val="bg1"/>
                </a:solidFill>
                <a:latin typeface="+mj-ea"/>
                <a:ea typeface="+mj-ea"/>
              </a:rPr>
              <a:t>高等学校等就学支援金制度</a:t>
            </a:r>
            <a:r>
              <a:rPr lang="ja-JP" altLang="en-US" sz="1500" dirty="0">
                <a:solidFill>
                  <a:schemeClr val="bg1"/>
                </a:solidFill>
                <a:latin typeface="+mj-ea"/>
                <a:ea typeface="+mj-ea"/>
              </a:rPr>
              <a:t>とは</a:t>
            </a:r>
          </a:p>
        </p:txBody>
      </p:sp>
      <p:pic>
        <p:nvPicPr>
          <p:cNvPr id="112" name="Picture 27" descr="C:\Users\hina-d\Desktop\法案島でのお仕事\リーフレット\ほおづえ・女の子.bmp"/>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883" y="6166640"/>
            <a:ext cx="623115" cy="712132"/>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163390" y="5974655"/>
            <a:ext cx="562099" cy="307777"/>
          </a:xfrm>
          <a:prstGeom prst="rect">
            <a:avLst/>
          </a:prstGeom>
          <a:noFill/>
        </p:spPr>
        <p:txBody>
          <a:bodyPr wrap="square" rtlCol="0">
            <a:spAutoFit/>
          </a:bodyPr>
          <a:lstStyle/>
          <a:p>
            <a:r>
              <a:rPr kumimoji="1" lang="ja-JP" altLang="en-US" sz="1400" b="1" dirty="0"/>
              <a:t>生徒</a:t>
            </a:r>
          </a:p>
        </p:txBody>
      </p:sp>
      <p:sp>
        <p:nvSpPr>
          <p:cNvPr id="74" name="テキスト ボックス 73"/>
          <p:cNvSpPr txBox="1"/>
          <p:nvPr/>
        </p:nvSpPr>
        <p:spPr>
          <a:xfrm>
            <a:off x="1656098" y="5974655"/>
            <a:ext cx="576064" cy="307777"/>
          </a:xfrm>
          <a:prstGeom prst="rect">
            <a:avLst/>
          </a:prstGeom>
          <a:noFill/>
        </p:spPr>
        <p:txBody>
          <a:bodyPr wrap="square" rtlCol="0">
            <a:spAutoFit/>
          </a:bodyPr>
          <a:lstStyle/>
          <a:p>
            <a:r>
              <a:rPr lang="ja-JP" altLang="en-US" sz="1400" b="1" dirty="0"/>
              <a:t>学校</a:t>
            </a:r>
            <a:endParaRPr kumimoji="1" lang="ja-JP" altLang="en-US" sz="1400" b="1" dirty="0"/>
          </a:p>
        </p:txBody>
      </p:sp>
      <p:sp>
        <p:nvSpPr>
          <p:cNvPr id="76" name="テキスト ボックス 75"/>
          <p:cNvSpPr txBox="1"/>
          <p:nvPr/>
        </p:nvSpPr>
        <p:spPr>
          <a:xfrm>
            <a:off x="3310304" y="6471330"/>
            <a:ext cx="974086" cy="307777"/>
          </a:xfrm>
          <a:prstGeom prst="rect">
            <a:avLst/>
          </a:prstGeom>
          <a:noFill/>
        </p:spPr>
        <p:txBody>
          <a:bodyPr wrap="square" rtlCol="0">
            <a:spAutoFit/>
          </a:bodyPr>
          <a:lstStyle/>
          <a:p>
            <a:r>
              <a:rPr lang="ja-JP" altLang="en-US" sz="1400" b="1" dirty="0"/>
              <a:t>都道府県</a:t>
            </a:r>
            <a:endParaRPr kumimoji="1" lang="ja-JP" altLang="en-US" sz="1400" b="1" dirty="0"/>
          </a:p>
        </p:txBody>
      </p:sp>
      <p:sp>
        <p:nvSpPr>
          <p:cNvPr id="38" name="Line 184"/>
          <p:cNvSpPr>
            <a:spLocks noChangeShapeType="1"/>
          </p:cNvSpPr>
          <p:nvPr/>
        </p:nvSpPr>
        <p:spPr bwMode="auto">
          <a:xfrm flipV="1">
            <a:off x="755998" y="6550718"/>
            <a:ext cx="648000" cy="0"/>
          </a:xfrm>
          <a:prstGeom prst="line">
            <a:avLst/>
          </a:prstGeom>
          <a:noFill/>
          <a:ln w="4445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 name="Line 187"/>
          <p:cNvSpPr>
            <a:spLocks noChangeShapeType="1"/>
          </p:cNvSpPr>
          <p:nvPr/>
        </p:nvSpPr>
        <p:spPr bwMode="auto">
          <a:xfrm flipV="1">
            <a:off x="611982" y="6687354"/>
            <a:ext cx="648000" cy="5051"/>
          </a:xfrm>
          <a:prstGeom prst="line">
            <a:avLst/>
          </a:prstGeom>
          <a:noFill/>
          <a:ln w="44450">
            <a:solidFill>
              <a:srgbClr val="00B0F0"/>
            </a:solidFill>
            <a:prstDash val="sysDot"/>
            <a:round/>
            <a:headEnd/>
            <a:tailEnd type="triangle" w="med" len="med"/>
          </a:ln>
          <a:effectLst/>
          <a:scene3d>
            <a:camera prst="orthographicFront">
              <a:rot lat="0" lon="10800000" rev="0"/>
            </a:camera>
            <a:lightRig rig="threePt" dir="t"/>
          </a:scene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7" name="Line 179"/>
          <p:cNvSpPr>
            <a:spLocks noChangeShapeType="1"/>
          </p:cNvSpPr>
          <p:nvPr/>
        </p:nvSpPr>
        <p:spPr bwMode="auto">
          <a:xfrm flipH="1">
            <a:off x="4212042" y="6615346"/>
            <a:ext cx="432388" cy="0"/>
          </a:xfrm>
          <a:prstGeom prst="line">
            <a:avLst/>
          </a:prstGeom>
          <a:noFill/>
          <a:ln w="44450">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endParaRPr lang="ja-JP" altLang="en-US"/>
          </a:p>
        </p:txBody>
      </p:sp>
      <p:sp>
        <p:nvSpPr>
          <p:cNvPr id="79" name="テキスト ボックス 78"/>
          <p:cNvSpPr txBox="1"/>
          <p:nvPr/>
        </p:nvSpPr>
        <p:spPr>
          <a:xfrm>
            <a:off x="4687417" y="6478711"/>
            <a:ext cx="317053" cy="307777"/>
          </a:xfrm>
          <a:prstGeom prst="rect">
            <a:avLst/>
          </a:prstGeom>
          <a:noFill/>
        </p:spPr>
        <p:txBody>
          <a:bodyPr wrap="square" rtlCol="0">
            <a:spAutoFit/>
          </a:bodyPr>
          <a:lstStyle/>
          <a:p>
            <a:r>
              <a:rPr lang="ja-JP" altLang="en-US" sz="1400" b="1" dirty="0"/>
              <a:t>国</a:t>
            </a:r>
            <a:endParaRPr kumimoji="1" lang="ja-JP" altLang="en-US" sz="1400" b="1" dirty="0"/>
          </a:p>
        </p:txBody>
      </p:sp>
      <p:sp>
        <p:nvSpPr>
          <p:cNvPr id="41" name="角丸四角形 40"/>
          <p:cNvSpPr/>
          <p:nvPr/>
        </p:nvSpPr>
        <p:spPr>
          <a:xfrm>
            <a:off x="740275" y="6838750"/>
            <a:ext cx="735803" cy="451793"/>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800" dirty="0">
                <a:solidFill>
                  <a:prstClr val="black"/>
                </a:solidFill>
              </a:rPr>
              <a:t>就学支援金と</a:t>
            </a:r>
            <a:r>
              <a:rPr lang="en-US" altLang="ja-JP" sz="800" dirty="0">
                <a:solidFill>
                  <a:prstClr val="black"/>
                </a:solidFill>
              </a:rPr>
              <a:t/>
            </a:r>
            <a:br>
              <a:rPr lang="en-US" altLang="ja-JP" sz="800" dirty="0">
                <a:solidFill>
                  <a:prstClr val="black"/>
                </a:solidFill>
              </a:rPr>
            </a:br>
            <a:r>
              <a:rPr lang="ja-JP" altLang="en-US" sz="800" dirty="0">
                <a:solidFill>
                  <a:prstClr val="black"/>
                </a:solidFill>
              </a:rPr>
              <a:t>授業料を相殺</a:t>
            </a:r>
            <a:endParaRPr lang="en-US" altLang="ja-JP" sz="800" dirty="0">
              <a:solidFill>
                <a:prstClr val="black"/>
              </a:solidFill>
            </a:endParaRPr>
          </a:p>
        </p:txBody>
      </p:sp>
      <p:sp>
        <p:nvSpPr>
          <p:cNvPr id="3" name="テキスト ボックス 2"/>
          <p:cNvSpPr txBox="1"/>
          <p:nvPr/>
        </p:nvSpPr>
        <p:spPr>
          <a:xfrm>
            <a:off x="2865562" y="-13736"/>
            <a:ext cx="4988462" cy="307777"/>
          </a:xfrm>
          <a:prstGeom prst="rect">
            <a:avLst/>
          </a:prstGeom>
          <a:noFill/>
        </p:spPr>
        <p:txBody>
          <a:bodyPr wrap="square" rtlCol="0">
            <a:spAutoFit/>
          </a:bodyPr>
          <a:lstStyle/>
          <a:p>
            <a:pPr algn="dist"/>
            <a:r>
              <a:rPr lang="ja-JP" altLang="en-US" sz="1400" kern="1300" dirty="0">
                <a:solidFill>
                  <a:srgbClr val="00B0F0"/>
                </a:solidFill>
                <a:latin typeface="HGPｺﾞｼｯｸE" panose="020B0900000000000000" pitchFamily="50" charset="-128"/>
                <a:ea typeface="HGPｺﾞｼｯｸE" panose="020B0900000000000000" pitchFamily="50" charset="-128"/>
              </a:rPr>
              <a:t>こうとうが</a:t>
            </a:r>
            <a:r>
              <a:rPr lang="ja-JP" altLang="en-US" sz="1400" kern="1300" dirty="0" err="1">
                <a:solidFill>
                  <a:srgbClr val="00B0F0"/>
                </a:solidFill>
                <a:latin typeface="HGPｺﾞｼｯｸE" panose="020B0900000000000000" pitchFamily="50" charset="-128"/>
                <a:ea typeface="HGPｺﾞｼｯｸE" panose="020B0900000000000000" pitchFamily="50" charset="-128"/>
              </a:rPr>
              <a:t>っ</a:t>
            </a:r>
            <a:r>
              <a:rPr lang="ja-JP" altLang="en-US" sz="1400" kern="1300" dirty="0">
                <a:solidFill>
                  <a:srgbClr val="00B0F0"/>
                </a:solidFill>
                <a:latin typeface="HGPｺﾞｼｯｸE" panose="020B0900000000000000" pitchFamily="50" charset="-128"/>
                <a:ea typeface="HGPｺﾞｼｯｸE" panose="020B0900000000000000" pitchFamily="50" charset="-128"/>
              </a:rPr>
              <a:t>こうとうしゅうがくしえんきん</a:t>
            </a:r>
            <a:endParaRPr kumimoji="1" lang="ja-JP" altLang="en-US" sz="1400" kern="1300" dirty="0">
              <a:solidFill>
                <a:srgbClr val="00B0F0"/>
              </a:solidFill>
              <a:latin typeface="HGPｺﾞｼｯｸE" panose="020B0900000000000000" pitchFamily="50" charset="-128"/>
              <a:ea typeface="HGPｺﾞｼｯｸE" panose="020B0900000000000000" pitchFamily="50" charset="-128"/>
            </a:endParaRPr>
          </a:p>
        </p:txBody>
      </p:sp>
      <p:sp>
        <p:nvSpPr>
          <p:cNvPr id="7" name="正方形/長方形 6"/>
          <p:cNvSpPr/>
          <p:nvPr/>
        </p:nvSpPr>
        <p:spPr>
          <a:xfrm>
            <a:off x="2562596" y="170221"/>
            <a:ext cx="5843266" cy="76944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ja-JP" altLang="en-US" sz="4400" cap="all" spc="0" dirty="0">
                <a:ln/>
                <a:solidFill>
                  <a:srgbClr val="0070C0"/>
                </a:solidFill>
                <a:effectLst/>
                <a:latin typeface="HGP創英角ﾎﾟｯﾌﾟ体" panose="040B0A00000000000000" pitchFamily="50" charset="-128"/>
                <a:ea typeface="HGP創英角ﾎﾟｯﾌﾟ体" panose="040B0A00000000000000" pitchFamily="50" charset="-128"/>
              </a:rPr>
              <a:t>高等</a:t>
            </a:r>
            <a:r>
              <a:rPr lang="ja-JP" altLang="en-US" sz="4400" cap="all" spc="0" dirty="0">
                <a:ln/>
                <a:solidFill>
                  <a:srgbClr val="0070C0"/>
                </a:solidFill>
                <a:effectLst/>
                <a:latin typeface="HG創英角ｺﾞｼｯｸUB" panose="020B0909000000000000" pitchFamily="49" charset="-128"/>
                <a:ea typeface="HG創英角ｺﾞｼｯｸUB" panose="020B0909000000000000" pitchFamily="49" charset="-128"/>
              </a:rPr>
              <a:t>学校等就学支援金</a:t>
            </a:r>
            <a:endParaRPr lang="ja-JP" altLang="en-US" sz="4400" cap="all" spc="0" dirty="0">
              <a:ln/>
              <a:solidFill>
                <a:srgbClr val="0070C0"/>
              </a:solidFill>
              <a:effectLst/>
            </a:endParaRPr>
          </a:p>
        </p:txBody>
      </p:sp>
      <p:sp>
        <p:nvSpPr>
          <p:cNvPr id="73" name="Line 184"/>
          <p:cNvSpPr>
            <a:spLocks noChangeShapeType="1"/>
          </p:cNvSpPr>
          <p:nvPr/>
        </p:nvSpPr>
        <p:spPr bwMode="auto">
          <a:xfrm flipV="1">
            <a:off x="2518304" y="6546888"/>
            <a:ext cx="792000" cy="0"/>
          </a:xfrm>
          <a:prstGeom prst="line">
            <a:avLst/>
          </a:prstGeom>
          <a:noFill/>
          <a:ln w="4445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0" name="角丸四角形 79"/>
          <p:cNvSpPr/>
          <p:nvPr/>
        </p:nvSpPr>
        <p:spPr>
          <a:xfrm>
            <a:off x="2494795" y="6097948"/>
            <a:ext cx="809114" cy="345370"/>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800" dirty="0">
                <a:solidFill>
                  <a:prstClr val="black"/>
                </a:solidFill>
              </a:rPr>
              <a:t>必要書類を提出</a:t>
            </a:r>
          </a:p>
        </p:txBody>
      </p:sp>
      <p:sp>
        <p:nvSpPr>
          <p:cNvPr id="72" name="テキスト ボックス 71"/>
          <p:cNvSpPr txBox="1"/>
          <p:nvPr/>
        </p:nvSpPr>
        <p:spPr>
          <a:xfrm>
            <a:off x="132883" y="2446062"/>
            <a:ext cx="1332000" cy="324000"/>
          </a:xfrm>
          <a:prstGeom prst="rect">
            <a:avLst/>
          </a:prstGeom>
          <a:solidFill>
            <a:srgbClr val="92D050"/>
          </a:solidFill>
          <a:ln w="12700" cap="rnd" cmpd="sng">
            <a:solidFill>
              <a:srgbClr val="92D050"/>
            </a:solidFill>
          </a:ln>
        </p:spPr>
        <p:txBody>
          <a:bodyPr wrap="square" lIns="101824" tIns="50912" rIns="101824" bIns="50912" rtlCol="0">
            <a:spAutoFit/>
          </a:bodyPr>
          <a:lstStyle/>
          <a:p>
            <a:pPr algn="ctr"/>
            <a:r>
              <a:rPr lang="ja-JP" altLang="en-US" sz="1600" dirty="0">
                <a:solidFill>
                  <a:schemeClr val="bg1"/>
                </a:solidFill>
                <a:latin typeface="+mj-ea"/>
                <a:ea typeface="+mj-ea"/>
              </a:rPr>
              <a:t>２．対象者</a:t>
            </a:r>
          </a:p>
        </p:txBody>
      </p:sp>
      <p:sp>
        <p:nvSpPr>
          <p:cNvPr id="87" name="角丸四角形 86"/>
          <p:cNvSpPr/>
          <p:nvPr/>
        </p:nvSpPr>
        <p:spPr>
          <a:xfrm>
            <a:off x="698871" y="6079902"/>
            <a:ext cx="809114" cy="345370"/>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800" dirty="0">
                <a:solidFill>
                  <a:prstClr val="black"/>
                </a:solidFill>
              </a:rPr>
              <a:t>必要書類を提出</a:t>
            </a:r>
          </a:p>
        </p:txBody>
      </p:sp>
      <p:sp>
        <p:nvSpPr>
          <p:cNvPr id="39" name="テキスト ボックス 38"/>
          <p:cNvSpPr txBox="1"/>
          <p:nvPr/>
        </p:nvSpPr>
        <p:spPr>
          <a:xfrm>
            <a:off x="5220494" y="1243613"/>
            <a:ext cx="5126888" cy="2441920"/>
          </a:xfrm>
          <a:prstGeom prst="rect">
            <a:avLst/>
          </a:prstGeom>
          <a:noFill/>
          <a:ln w="31750" cap="rnd">
            <a:noFill/>
            <a:prstDash val="solid"/>
            <a:bevel/>
          </a:ln>
        </p:spPr>
        <p:txBody>
          <a:bodyPr wrap="square" lIns="101824" tIns="50912" rIns="101824" bIns="50912" rtlCol="0">
            <a:spAutoFit/>
          </a:bodyPr>
          <a:lstStyle/>
          <a:p>
            <a:endParaRPr lang="en-US" altLang="ja-JP" sz="300" dirty="0"/>
          </a:p>
          <a:p>
            <a:r>
              <a:rPr lang="ja-JP" altLang="en-US" sz="1200" b="1" u="sng" dirty="0">
                <a:solidFill>
                  <a:srgbClr val="0070C0"/>
                </a:solidFill>
                <a:latin typeface="HGSｺﾞｼｯｸE" panose="020B0900000000000000" pitchFamily="50" charset="-128"/>
                <a:ea typeface="HGSｺﾞｼｯｸE" panose="020B0900000000000000" pitchFamily="50" charset="-128"/>
              </a:rPr>
              <a:t>（１）申請手続（入学時）</a:t>
            </a:r>
            <a:endParaRPr lang="en-US" altLang="ja-JP" sz="1200" b="1" u="sng" dirty="0">
              <a:solidFill>
                <a:srgbClr val="0070C0"/>
              </a:solidFill>
              <a:latin typeface="HGSｺﾞｼｯｸE" panose="020B0900000000000000" pitchFamily="50" charset="-128"/>
              <a:ea typeface="HGSｺﾞｼｯｸE" panose="020B0900000000000000" pitchFamily="50" charset="-128"/>
            </a:endParaRPr>
          </a:p>
          <a:p>
            <a:r>
              <a:rPr lang="ja-JP" altLang="en-US" sz="1200" dirty="0"/>
              <a:t>①申請書　（</a:t>
            </a:r>
            <a:r>
              <a:rPr lang="ja-JP" altLang="en-US" sz="1200" b="1" u="sng" dirty="0"/>
              <a:t>進学先の高校等で配布されます</a:t>
            </a:r>
            <a:r>
              <a:rPr lang="ja-JP" altLang="en-US" sz="1200" dirty="0"/>
              <a:t>）</a:t>
            </a:r>
            <a:endParaRPr lang="en-US" altLang="ja-JP" sz="1200" dirty="0"/>
          </a:p>
          <a:p>
            <a:pPr marL="85725" indent="-85725"/>
            <a:r>
              <a:rPr lang="ja-JP" altLang="en-US" sz="1200" dirty="0"/>
              <a:t>②課税証明書（市役所・出張所等で取得可能）などの保護者の所得を証明する書類（市町村民税所得割額が分かるもの）として、都道府県が定める書類</a:t>
            </a:r>
            <a:endParaRPr lang="en-US" altLang="ja-JP" sz="1200" dirty="0"/>
          </a:p>
          <a:p>
            <a:pPr marL="85725" indent="-85725"/>
            <a:endParaRPr lang="en-US" altLang="ja-JP" sz="1200" b="1" u="sng" dirty="0"/>
          </a:p>
          <a:p>
            <a:pPr marL="266700" indent="-266700"/>
            <a:endParaRPr lang="en-US" altLang="ja-JP" sz="1200" b="1" u="sng" dirty="0"/>
          </a:p>
          <a:p>
            <a:pPr marL="266700" indent="-266700"/>
            <a:endParaRPr lang="en-US" altLang="ja-JP" sz="1200" b="1" u="sng" dirty="0">
              <a:solidFill>
                <a:srgbClr val="00B0F0"/>
              </a:solidFill>
              <a:latin typeface="HGSｺﾞｼｯｸE" panose="020B0900000000000000" pitchFamily="50" charset="-128"/>
              <a:ea typeface="HGSｺﾞｼｯｸE" panose="020B0900000000000000" pitchFamily="50" charset="-128"/>
            </a:endParaRPr>
          </a:p>
          <a:p>
            <a:pPr marL="266700" indent="-266700"/>
            <a:r>
              <a:rPr lang="ja-JP" altLang="en-US" sz="1200" b="1" u="sng" dirty="0">
                <a:solidFill>
                  <a:srgbClr val="0070C0"/>
                </a:solidFill>
                <a:latin typeface="HGSｺﾞｼｯｸE" panose="020B0900000000000000" pitchFamily="50" charset="-128"/>
                <a:ea typeface="HGSｺﾞｼｯｸE" panose="020B0900000000000000" pitchFamily="50" charset="-128"/>
              </a:rPr>
              <a:t>（２）届出手続（毎年６月～７月頃）</a:t>
            </a:r>
            <a:endParaRPr lang="en-US" altLang="ja-JP" sz="1200" b="1" u="sng" dirty="0">
              <a:solidFill>
                <a:srgbClr val="0070C0"/>
              </a:solidFill>
              <a:latin typeface="HGSｺﾞｼｯｸE" panose="020B0900000000000000" pitchFamily="50" charset="-128"/>
              <a:ea typeface="HGSｺﾞｼｯｸE" panose="020B0900000000000000" pitchFamily="50" charset="-128"/>
            </a:endParaRPr>
          </a:p>
          <a:p>
            <a:pPr marL="266700" indent="-85725"/>
            <a:r>
              <a:rPr lang="en-US" altLang="ja-JP" sz="1200" u="sng" dirty="0">
                <a:solidFill>
                  <a:srgbClr val="0070C0"/>
                </a:solidFill>
                <a:latin typeface="HGSｺﾞｼｯｸE" panose="020B0900000000000000" pitchFamily="50" charset="-128"/>
                <a:ea typeface="HGSｺﾞｼｯｸE" panose="020B0900000000000000" pitchFamily="50" charset="-128"/>
              </a:rPr>
              <a:t>※</a:t>
            </a:r>
            <a:r>
              <a:rPr lang="ja-JP" altLang="en-US" sz="1200" u="sng" dirty="0">
                <a:solidFill>
                  <a:srgbClr val="0070C0"/>
                </a:solidFill>
                <a:latin typeface="HGSｺﾞｼｯｸE" panose="020B0900000000000000" pitchFamily="50" charset="-128"/>
                <a:ea typeface="HGSｺﾞｼｯｸE" panose="020B0900000000000000" pitchFamily="50" charset="-128"/>
              </a:rPr>
              <a:t>継続して支給を受けるために</a:t>
            </a:r>
            <a:r>
              <a:rPr lang="ja-JP" altLang="en-US" sz="1200" b="1" u="sng" dirty="0">
                <a:solidFill>
                  <a:srgbClr val="0070C0"/>
                </a:solidFill>
                <a:latin typeface="HGSｺﾞｼｯｸE" panose="020B0900000000000000" pitchFamily="50" charset="-128"/>
                <a:ea typeface="HGSｺﾞｼｯｸE" panose="020B0900000000000000" pitchFamily="50" charset="-128"/>
              </a:rPr>
              <a:t>必須</a:t>
            </a:r>
            <a:r>
              <a:rPr lang="ja-JP" altLang="en-US" sz="1200" u="sng" dirty="0">
                <a:solidFill>
                  <a:srgbClr val="0070C0"/>
                </a:solidFill>
                <a:latin typeface="HGSｺﾞｼｯｸE" panose="020B0900000000000000" pitchFamily="50" charset="-128"/>
                <a:ea typeface="HGSｺﾞｼｯｸE" panose="020B0900000000000000" pitchFamily="50" charset="-128"/>
              </a:rPr>
              <a:t>です。</a:t>
            </a:r>
            <a:endParaRPr lang="en-US" altLang="ja-JP" sz="1200" u="sng" dirty="0">
              <a:solidFill>
                <a:srgbClr val="0070C0"/>
              </a:solidFill>
              <a:latin typeface="HGSｺﾞｼｯｸE" panose="020B0900000000000000" pitchFamily="50" charset="-128"/>
              <a:ea typeface="HGSｺﾞｼｯｸE" panose="020B0900000000000000" pitchFamily="50" charset="-128"/>
            </a:endParaRPr>
          </a:p>
          <a:p>
            <a:pPr marL="266700" indent="-266700"/>
            <a:r>
              <a:rPr lang="ja-JP" altLang="en-US" sz="1200" dirty="0"/>
              <a:t>①届出書（</a:t>
            </a:r>
            <a:r>
              <a:rPr lang="ja-JP" altLang="en-US" sz="1200" b="1" u="sng" dirty="0"/>
              <a:t>進学先の高校等で配布されます</a:t>
            </a:r>
            <a:r>
              <a:rPr lang="ja-JP" altLang="en-US" sz="1200" dirty="0"/>
              <a:t>）</a:t>
            </a:r>
            <a:endParaRPr lang="en-US" altLang="ja-JP" sz="1200" dirty="0"/>
          </a:p>
          <a:p>
            <a:pPr marL="85725" indent="-85725"/>
            <a:r>
              <a:rPr lang="ja-JP" altLang="en-US" sz="1200" dirty="0"/>
              <a:t>②上記（１）と同様（</a:t>
            </a:r>
            <a:r>
              <a:rPr lang="ja-JP" altLang="en-US" sz="1200" b="1" u="sng" dirty="0"/>
              <a:t>課税証明書など</a:t>
            </a:r>
            <a:r>
              <a:rPr lang="ja-JP" altLang="en-US" sz="1200" dirty="0"/>
              <a:t>）</a:t>
            </a:r>
            <a:endParaRPr lang="en-US" altLang="ja-JP" sz="1200" dirty="0"/>
          </a:p>
          <a:p>
            <a:pPr marL="85725" indent="-85725"/>
            <a:endParaRPr lang="en-US" altLang="ja-JP" sz="500" dirty="0"/>
          </a:p>
          <a:p>
            <a:r>
              <a:rPr lang="ja-JP" altLang="en-US" sz="1200" b="1" u="sng" dirty="0">
                <a:solidFill>
                  <a:srgbClr val="0070C0"/>
                </a:solidFill>
              </a:rPr>
              <a:t>①と②を高校に提出し、認定されれば就学支援金が支給されます。</a:t>
            </a:r>
            <a:endParaRPr lang="en-US" altLang="ja-JP" sz="1200" b="1" u="sng" dirty="0">
              <a:solidFill>
                <a:srgbClr val="0070C0"/>
              </a:solidFill>
            </a:endParaRPr>
          </a:p>
        </p:txBody>
      </p:sp>
      <p:sp>
        <p:nvSpPr>
          <p:cNvPr id="40" name="AutoShape 196"/>
          <p:cNvSpPr>
            <a:spLocks noChangeArrowheads="1"/>
          </p:cNvSpPr>
          <p:nvPr/>
        </p:nvSpPr>
        <p:spPr bwMode="auto">
          <a:xfrm>
            <a:off x="5359794" y="4714206"/>
            <a:ext cx="792088" cy="450081"/>
          </a:xfrm>
          <a:prstGeom prst="roundRect">
            <a:avLst>
              <a:gd name="adj" fmla="val 46963"/>
            </a:avLst>
          </a:prstGeom>
          <a:noFill/>
          <a:ln w="9525" algn="ctr">
            <a:solidFill>
              <a:schemeClr val="tx1"/>
            </a:solidFill>
            <a:round/>
            <a:headEnd/>
            <a:tailEnd/>
          </a:ln>
        </p:spPr>
        <p:txBody>
          <a:bodyPr lIns="36000" tIns="36000" rIns="36000" bIns="36000"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r>
              <a:rPr lang="ja-JP" altLang="en-US" sz="1000" dirty="0"/>
              <a:t>第１学年時</a:t>
            </a:r>
            <a:r>
              <a:rPr lang="en-US" altLang="ja-JP" sz="1000" dirty="0"/>
              <a:t/>
            </a:r>
            <a:br>
              <a:rPr lang="en-US" altLang="ja-JP" sz="1000" dirty="0"/>
            </a:br>
            <a:r>
              <a:rPr lang="ja-JP" altLang="en-US" sz="1000" dirty="0">
                <a:solidFill>
                  <a:srgbClr val="0070C0"/>
                </a:solidFill>
              </a:rPr>
              <a:t>（２回</a:t>
            </a:r>
            <a:r>
              <a:rPr lang="ja-JP" altLang="en-US" sz="1000" dirty="0"/>
              <a:t>提出）</a:t>
            </a:r>
            <a:endParaRPr lang="en-US" altLang="ja-JP" sz="1000" dirty="0"/>
          </a:p>
        </p:txBody>
      </p:sp>
      <p:cxnSp>
        <p:nvCxnSpPr>
          <p:cNvPr id="43" name="直線コネクタ 42"/>
          <p:cNvCxnSpPr/>
          <p:nvPr/>
        </p:nvCxnSpPr>
        <p:spPr>
          <a:xfrm>
            <a:off x="6317506" y="4934789"/>
            <a:ext cx="3730949"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5957465" y="5143847"/>
            <a:ext cx="1446197" cy="380480"/>
          </a:xfrm>
          <a:prstGeom prst="rect">
            <a:avLst/>
          </a:prstGeom>
          <a:noFill/>
          <a:ln>
            <a:noFill/>
          </a:ln>
        </p:spPr>
        <p:txBody>
          <a:bodyPr wrap="square" lIns="72000" tIns="36000" rIns="72000" bIns="36000" rtlCol="0">
            <a:spAutoFit/>
          </a:bodyPr>
          <a:lstStyle/>
          <a:p>
            <a:r>
              <a:rPr kumimoji="1" lang="ja-JP" altLang="en-US" sz="1000" dirty="0">
                <a:solidFill>
                  <a:srgbClr val="0070C0"/>
                </a:solidFill>
              </a:rPr>
              <a:t>申請書</a:t>
            </a:r>
            <a:r>
              <a:rPr kumimoji="1" lang="ja-JP" altLang="en-US" sz="1000" dirty="0"/>
              <a:t>＋前年度</a:t>
            </a:r>
            <a:r>
              <a:rPr kumimoji="1" lang="ja-JP" altLang="en-US" sz="1000" baseline="30000" dirty="0"/>
              <a:t>（</a:t>
            </a:r>
            <a:r>
              <a:rPr kumimoji="1" lang="en-US" altLang="ja-JP" sz="1000" baseline="30000" dirty="0"/>
              <a:t>※</a:t>
            </a:r>
            <a:r>
              <a:rPr kumimoji="1" lang="ja-JP" altLang="en-US" sz="1000" baseline="30000" dirty="0"/>
              <a:t>１）</a:t>
            </a:r>
            <a:r>
              <a:rPr kumimoji="1" lang="ja-JP" altLang="en-US" sz="1000" dirty="0"/>
              <a:t>の  </a:t>
            </a:r>
            <a:endParaRPr kumimoji="1" lang="en-US" altLang="ja-JP" sz="1000" dirty="0"/>
          </a:p>
          <a:p>
            <a:r>
              <a:rPr lang="en-US" altLang="ja-JP" sz="1000" dirty="0"/>
              <a:t>     </a:t>
            </a:r>
            <a:r>
              <a:rPr kumimoji="1" lang="ja-JP" altLang="en-US" sz="1000" dirty="0"/>
              <a:t>課税証明書等の提出</a:t>
            </a:r>
          </a:p>
        </p:txBody>
      </p:sp>
      <p:sp>
        <p:nvSpPr>
          <p:cNvPr id="45" name="テキスト ボックス 44"/>
          <p:cNvSpPr txBox="1"/>
          <p:nvPr/>
        </p:nvSpPr>
        <p:spPr>
          <a:xfrm>
            <a:off x="6138852" y="5047234"/>
            <a:ext cx="610700" cy="153888"/>
          </a:xfrm>
          <a:prstGeom prst="rect">
            <a:avLst/>
          </a:prstGeom>
          <a:noFill/>
        </p:spPr>
        <p:txBody>
          <a:bodyPr wrap="square" lIns="0" tIns="0" rIns="0" bIns="0" rtlCol="0">
            <a:spAutoFit/>
          </a:bodyPr>
          <a:lstStyle/>
          <a:p>
            <a:r>
              <a:rPr kumimoji="1" lang="ja-JP" altLang="en-US" sz="1000" dirty="0"/>
              <a:t>＜４月＞</a:t>
            </a:r>
          </a:p>
        </p:txBody>
      </p:sp>
      <p:sp>
        <p:nvSpPr>
          <p:cNvPr id="46" name="テキスト ボックス 45"/>
          <p:cNvSpPr txBox="1"/>
          <p:nvPr/>
        </p:nvSpPr>
        <p:spPr>
          <a:xfrm>
            <a:off x="7403661" y="5143847"/>
            <a:ext cx="2943721" cy="226591"/>
          </a:xfrm>
          <a:prstGeom prst="rect">
            <a:avLst/>
          </a:prstGeom>
          <a:noFill/>
          <a:ln>
            <a:noFill/>
          </a:ln>
        </p:spPr>
        <p:txBody>
          <a:bodyPr wrap="square" lIns="72000" tIns="36000" rIns="72000" bIns="36000" rtlCol="0">
            <a:spAutoFit/>
          </a:bodyPr>
          <a:lstStyle/>
          <a:p>
            <a:r>
              <a:rPr lang="ja-JP" altLang="en-US" sz="1000" dirty="0">
                <a:solidFill>
                  <a:srgbClr val="0070C0"/>
                </a:solidFill>
              </a:rPr>
              <a:t>届出書</a:t>
            </a:r>
            <a:r>
              <a:rPr kumimoji="1" lang="ja-JP" altLang="en-US" sz="1000" dirty="0"/>
              <a:t>＋当該年度</a:t>
            </a:r>
            <a:r>
              <a:rPr kumimoji="1" lang="ja-JP" altLang="en-US" sz="1000" baseline="30000" dirty="0"/>
              <a:t>（</a:t>
            </a:r>
            <a:r>
              <a:rPr kumimoji="1" lang="en-US" altLang="ja-JP" sz="1000" baseline="30000" dirty="0"/>
              <a:t>※</a:t>
            </a:r>
            <a:r>
              <a:rPr kumimoji="1" lang="ja-JP" altLang="en-US" sz="1000" baseline="30000" dirty="0"/>
              <a:t>２）</a:t>
            </a:r>
            <a:r>
              <a:rPr kumimoji="1" lang="ja-JP" altLang="en-US" sz="1000" dirty="0"/>
              <a:t>の課税証明書等の提出</a:t>
            </a:r>
          </a:p>
        </p:txBody>
      </p:sp>
      <p:sp>
        <p:nvSpPr>
          <p:cNvPr id="47" name="テキスト ボックス 46"/>
          <p:cNvSpPr txBox="1"/>
          <p:nvPr/>
        </p:nvSpPr>
        <p:spPr>
          <a:xfrm>
            <a:off x="7397626" y="5047234"/>
            <a:ext cx="610700" cy="153888"/>
          </a:xfrm>
          <a:prstGeom prst="rect">
            <a:avLst/>
          </a:prstGeom>
          <a:noFill/>
        </p:spPr>
        <p:txBody>
          <a:bodyPr wrap="square" lIns="0" tIns="0" rIns="0" bIns="0" rtlCol="0">
            <a:spAutoFit/>
          </a:bodyPr>
          <a:lstStyle/>
          <a:p>
            <a:r>
              <a:rPr kumimoji="1" lang="ja-JP" altLang="en-US" sz="1000" dirty="0"/>
              <a:t>＜７月＞</a:t>
            </a:r>
          </a:p>
        </p:txBody>
      </p:sp>
      <p:sp>
        <p:nvSpPr>
          <p:cNvPr id="48" name="テキスト ボックス 47"/>
          <p:cNvSpPr txBox="1"/>
          <p:nvPr/>
        </p:nvSpPr>
        <p:spPr>
          <a:xfrm>
            <a:off x="9829006" y="5047234"/>
            <a:ext cx="610700" cy="153888"/>
          </a:xfrm>
          <a:prstGeom prst="rect">
            <a:avLst/>
          </a:prstGeom>
          <a:noFill/>
        </p:spPr>
        <p:txBody>
          <a:bodyPr wrap="square" lIns="0" tIns="0" rIns="0" bIns="0" rtlCol="0">
            <a:spAutoFit/>
          </a:bodyPr>
          <a:lstStyle/>
          <a:p>
            <a:r>
              <a:rPr kumimoji="1" lang="ja-JP" altLang="en-US" sz="1000" dirty="0"/>
              <a:t>＜３月＞</a:t>
            </a:r>
          </a:p>
        </p:txBody>
      </p:sp>
      <p:cxnSp>
        <p:nvCxnSpPr>
          <p:cNvPr id="49" name="直線コネクタ 48"/>
          <p:cNvCxnSpPr/>
          <p:nvPr/>
        </p:nvCxnSpPr>
        <p:spPr>
          <a:xfrm>
            <a:off x="6317506" y="4796800"/>
            <a:ext cx="0" cy="277279"/>
          </a:xfrm>
          <a:prstGeom prst="line">
            <a:avLst/>
          </a:prstGeom>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5237387" y="3691885"/>
            <a:ext cx="5109996" cy="646331"/>
          </a:xfrm>
          <a:prstGeom prst="rect">
            <a:avLst/>
          </a:prstGeom>
          <a:noFill/>
        </p:spPr>
        <p:txBody>
          <a:bodyPr wrap="square" rtlCol="0">
            <a:spAutoFit/>
          </a:bodyPr>
          <a:lstStyle/>
          <a:p>
            <a:pPr marL="85725" indent="-85725"/>
            <a:r>
              <a:rPr lang="en-US" altLang="ja-JP" sz="1200" dirty="0"/>
              <a:t>※</a:t>
            </a:r>
            <a:r>
              <a:rPr lang="ja-JP" altLang="en-US" sz="1200" dirty="0"/>
              <a:t>②は原則、親権者全員（例：父母がいる場合、父と母の両方）分が必要です。</a:t>
            </a:r>
            <a:endParaRPr lang="en-US" altLang="ja-JP" sz="1200" dirty="0"/>
          </a:p>
          <a:p>
            <a:pPr marL="182563" indent="-182563"/>
            <a:r>
              <a:rPr lang="en-US" altLang="ja-JP" sz="1200" dirty="0"/>
              <a:t>※</a:t>
            </a:r>
            <a:r>
              <a:rPr lang="ja-JP" altLang="en-US" sz="1200" dirty="0"/>
              <a:t>その他、都道府県ごとに必要書類を定めている場合があります。また、マイナンバーを利用した申請が可能となる場合もあります。</a:t>
            </a:r>
            <a:endParaRPr lang="en-US" altLang="ja-JP" sz="1200" dirty="0"/>
          </a:p>
        </p:txBody>
      </p:sp>
      <p:sp>
        <p:nvSpPr>
          <p:cNvPr id="51" name="円形吹き出し 69"/>
          <p:cNvSpPr/>
          <p:nvPr/>
        </p:nvSpPr>
        <p:spPr>
          <a:xfrm>
            <a:off x="6475868" y="4526582"/>
            <a:ext cx="561906" cy="300522"/>
          </a:xfrm>
          <a:prstGeom prst="wedgeEllipseCallout">
            <a:avLst>
              <a:gd name="adj1" fmla="val -52758"/>
              <a:gd name="adj2" fmla="val 76361"/>
            </a:avLst>
          </a:prstGeom>
          <a:solidFill>
            <a:srgbClr val="CCFFCC"/>
          </a:solid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000" dirty="0">
                <a:ln>
                  <a:solidFill>
                    <a:schemeClr val="tx1"/>
                  </a:solidFill>
                </a:ln>
                <a:solidFill>
                  <a:schemeClr val="tx1"/>
                </a:solidFill>
              </a:rPr>
              <a:t>１回目</a:t>
            </a:r>
          </a:p>
        </p:txBody>
      </p:sp>
      <p:sp>
        <p:nvSpPr>
          <p:cNvPr id="52" name="円形吹き出し 91"/>
          <p:cNvSpPr/>
          <p:nvPr/>
        </p:nvSpPr>
        <p:spPr>
          <a:xfrm>
            <a:off x="7750519" y="4539877"/>
            <a:ext cx="561906" cy="300522"/>
          </a:xfrm>
          <a:prstGeom prst="wedgeEllipseCallout">
            <a:avLst>
              <a:gd name="adj1" fmla="val -52758"/>
              <a:gd name="adj2" fmla="val 76361"/>
            </a:avLst>
          </a:prstGeom>
          <a:solidFill>
            <a:srgbClr val="CCFFCC"/>
          </a:solid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1000" dirty="0">
                <a:ln>
                  <a:solidFill>
                    <a:schemeClr val="tx1"/>
                  </a:solidFill>
                </a:ln>
                <a:solidFill>
                  <a:schemeClr val="tx1"/>
                </a:solidFill>
              </a:rPr>
              <a:t>２</a:t>
            </a:r>
            <a:r>
              <a:rPr kumimoji="1" lang="ja-JP" altLang="en-US" sz="1000" dirty="0">
                <a:ln>
                  <a:solidFill>
                    <a:schemeClr val="tx1"/>
                  </a:solidFill>
                </a:ln>
                <a:solidFill>
                  <a:schemeClr val="tx1"/>
                </a:solidFill>
              </a:rPr>
              <a:t>回目</a:t>
            </a:r>
          </a:p>
        </p:txBody>
      </p:sp>
      <p:cxnSp>
        <p:nvCxnSpPr>
          <p:cNvPr id="53" name="直線コネクタ 52"/>
          <p:cNvCxnSpPr/>
          <p:nvPr/>
        </p:nvCxnSpPr>
        <p:spPr>
          <a:xfrm>
            <a:off x="10048455" y="4815000"/>
            <a:ext cx="0" cy="277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a:off x="7600183" y="4796800"/>
            <a:ext cx="0" cy="277279"/>
          </a:xfrm>
          <a:prstGeom prst="line">
            <a:avLst/>
          </a:prstGeom>
        </p:spPr>
        <p:style>
          <a:lnRef idx="1">
            <a:schemeClr val="accent1"/>
          </a:lnRef>
          <a:fillRef idx="0">
            <a:schemeClr val="accent1"/>
          </a:fillRef>
          <a:effectRef idx="0">
            <a:schemeClr val="accent1"/>
          </a:effectRef>
          <a:fontRef idx="minor">
            <a:schemeClr val="tx1"/>
          </a:fontRef>
        </p:style>
      </p:cxnSp>
      <p:sp>
        <p:nvSpPr>
          <p:cNvPr id="55" name="AutoShape 196"/>
          <p:cNvSpPr>
            <a:spLocks noChangeArrowheads="1"/>
          </p:cNvSpPr>
          <p:nvPr/>
        </p:nvSpPr>
        <p:spPr bwMode="auto">
          <a:xfrm>
            <a:off x="5359794" y="5539173"/>
            <a:ext cx="811836" cy="410995"/>
          </a:xfrm>
          <a:prstGeom prst="roundRect">
            <a:avLst>
              <a:gd name="adj" fmla="val 46963"/>
            </a:avLst>
          </a:prstGeom>
          <a:noFill/>
          <a:ln w="9525" algn="ctr">
            <a:solidFill>
              <a:schemeClr val="tx1"/>
            </a:solidFill>
            <a:round/>
            <a:headEnd/>
            <a:tailEnd/>
          </a:ln>
        </p:spPr>
        <p:txBody>
          <a:bodyPr lIns="36000" tIns="36000" rIns="36000" bIns="36000"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r>
              <a:rPr lang="ja-JP" altLang="en-US" sz="1000" dirty="0"/>
              <a:t>第２学年時</a:t>
            </a:r>
            <a:r>
              <a:rPr lang="en-US" altLang="ja-JP" sz="1000" dirty="0"/>
              <a:t/>
            </a:r>
            <a:br>
              <a:rPr lang="en-US" altLang="ja-JP" sz="1000" dirty="0"/>
            </a:br>
            <a:r>
              <a:rPr lang="ja-JP" altLang="en-US" sz="1000" dirty="0">
                <a:solidFill>
                  <a:srgbClr val="0070C0"/>
                </a:solidFill>
              </a:rPr>
              <a:t>（１回</a:t>
            </a:r>
            <a:r>
              <a:rPr lang="ja-JP" altLang="en-US" sz="1000" dirty="0"/>
              <a:t>提出）</a:t>
            </a:r>
            <a:endParaRPr lang="en-US" altLang="ja-JP" sz="1000" dirty="0"/>
          </a:p>
        </p:txBody>
      </p:sp>
      <p:cxnSp>
        <p:nvCxnSpPr>
          <p:cNvPr id="56" name="直線コネクタ 55"/>
          <p:cNvCxnSpPr/>
          <p:nvPr/>
        </p:nvCxnSpPr>
        <p:spPr>
          <a:xfrm>
            <a:off x="6315645" y="5741110"/>
            <a:ext cx="3729385" cy="0"/>
          </a:xfrm>
          <a:prstGeom prst="line">
            <a:avLst/>
          </a:prstGeom>
        </p:spPr>
        <p:style>
          <a:lnRef idx="1">
            <a:schemeClr val="accent1"/>
          </a:lnRef>
          <a:fillRef idx="0">
            <a:schemeClr val="accent1"/>
          </a:fillRef>
          <a:effectRef idx="0">
            <a:schemeClr val="accent1"/>
          </a:effectRef>
          <a:fontRef idx="minor">
            <a:schemeClr val="tx1"/>
          </a:fontRef>
        </p:style>
      </p:cxnSp>
      <p:sp>
        <p:nvSpPr>
          <p:cNvPr id="57" name="テキスト ボックス 56"/>
          <p:cNvSpPr txBox="1"/>
          <p:nvPr/>
        </p:nvSpPr>
        <p:spPr>
          <a:xfrm>
            <a:off x="6136991" y="5853555"/>
            <a:ext cx="610700" cy="153888"/>
          </a:xfrm>
          <a:prstGeom prst="rect">
            <a:avLst/>
          </a:prstGeom>
          <a:noFill/>
        </p:spPr>
        <p:txBody>
          <a:bodyPr wrap="square" lIns="0" tIns="0" rIns="0" bIns="0" rtlCol="0">
            <a:spAutoFit/>
          </a:bodyPr>
          <a:lstStyle/>
          <a:p>
            <a:r>
              <a:rPr kumimoji="1" lang="ja-JP" altLang="en-US" sz="1000" dirty="0"/>
              <a:t>＜４月＞</a:t>
            </a:r>
          </a:p>
        </p:txBody>
      </p:sp>
      <p:sp>
        <p:nvSpPr>
          <p:cNvPr id="58" name="テキスト ボックス 57"/>
          <p:cNvSpPr txBox="1"/>
          <p:nvPr/>
        </p:nvSpPr>
        <p:spPr>
          <a:xfrm>
            <a:off x="7401801" y="5950168"/>
            <a:ext cx="2571221" cy="226591"/>
          </a:xfrm>
          <a:prstGeom prst="rect">
            <a:avLst/>
          </a:prstGeom>
          <a:noFill/>
          <a:ln>
            <a:noFill/>
          </a:ln>
        </p:spPr>
        <p:txBody>
          <a:bodyPr wrap="square" lIns="72000" tIns="36000" rIns="72000" bIns="36000" rtlCol="0">
            <a:spAutoFit/>
          </a:bodyPr>
          <a:lstStyle/>
          <a:p>
            <a:r>
              <a:rPr lang="ja-JP" altLang="en-US" sz="1000" dirty="0">
                <a:solidFill>
                  <a:srgbClr val="0070C0"/>
                </a:solidFill>
              </a:rPr>
              <a:t>届出書</a:t>
            </a:r>
            <a:r>
              <a:rPr kumimoji="1" lang="ja-JP" altLang="en-US" sz="1000" dirty="0"/>
              <a:t>＋当該年度の課税証明書等の提出</a:t>
            </a:r>
          </a:p>
        </p:txBody>
      </p:sp>
      <p:sp>
        <p:nvSpPr>
          <p:cNvPr id="59" name="テキスト ボックス 58"/>
          <p:cNvSpPr txBox="1"/>
          <p:nvPr/>
        </p:nvSpPr>
        <p:spPr>
          <a:xfrm>
            <a:off x="7395765" y="5853555"/>
            <a:ext cx="610700" cy="153888"/>
          </a:xfrm>
          <a:prstGeom prst="rect">
            <a:avLst/>
          </a:prstGeom>
          <a:noFill/>
        </p:spPr>
        <p:txBody>
          <a:bodyPr wrap="square" lIns="0" tIns="0" rIns="0" bIns="0" rtlCol="0">
            <a:spAutoFit/>
          </a:bodyPr>
          <a:lstStyle/>
          <a:p>
            <a:r>
              <a:rPr kumimoji="1" lang="ja-JP" altLang="en-US" sz="1000" dirty="0"/>
              <a:t>＜７月＞</a:t>
            </a:r>
          </a:p>
        </p:txBody>
      </p:sp>
      <p:sp>
        <p:nvSpPr>
          <p:cNvPr id="60" name="テキスト ボックス 59"/>
          <p:cNvSpPr txBox="1"/>
          <p:nvPr/>
        </p:nvSpPr>
        <p:spPr>
          <a:xfrm>
            <a:off x="9827145" y="5853555"/>
            <a:ext cx="610700" cy="153888"/>
          </a:xfrm>
          <a:prstGeom prst="rect">
            <a:avLst/>
          </a:prstGeom>
          <a:noFill/>
        </p:spPr>
        <p:txBody>
          <a:bodyPr wrap="square" lIns="0" tIns="0" rIns="0" bIns="0" rtlCol="0">
            <a:spAutoFit/>
          </a:bodyPr>
          <a:lstStyle/>
          <a:p>
            <a:r>
              <a:rPr kumimoji="1" lang="ja-JP" altLang="en-US" sz="1000" dirty="0"/>
              <a:t>＜３月＞</a:t>
            </a:r>
          </a:p>
        </p:txBody>
      </p:sp>
      <p:cxnSp>
        <p:nvCxnSpPr>
          <p:cNvPr id="61" name="直線コネクタ 60"/>
          <p:cNvCxnSpPr/>
          <p:nvPr/>
        </p:nvCxnSpPr>
        <p:spPr>
          <a:xfrm>
            <a:off x="6315645" y="5584270"/>
            <a:ext cx="0" cy="277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a:off x="10046594" y="5602470"/>
            <a:ext cx="0" cy="277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a:off x="7598322" y="5584270"/>
            <a:ext cx="0" cy="277279"/>
          </a:xfrm>
          <a:prstGeom prst="line">
            <a:avLst/>
          </a:prstGeom>
        </p:spPr>
        <p:style>
          <a:lnRef idx="1">
            <a:schemeClr val="accent1"/>
          </a:lnRef>
          <a:fillRef idx="0">
            <a:schemeClr val="accent1"/>
          </a:fillRef>
          <a:effectRef idx="0">
            <a:schemeClr val="accent1"/>
          </a:effectRef>
          <a:fontRef idx="minor">
            <a:schemeClr val="tx1"/>
          </a:fontRef>
        </p:style>
      </p:cxnSp>
      <p:sp>
        <p:nvSpPr>
          <p:cNvPr id="64" name="円形吹き出し 92"/>
          <p:cNvSpPr/>
          <p:nvPr/>
        </p:nvSpPr>
        <p:spPr>
          <a:xfrm>
            <a:off x="7750519" y="5405846"/>
            <a:ext cx="561906" cy="300522"/>
          </a:xfrm>
          <a:prstGeom prst="wedgeEllipseCallout">
            <a:avLst>
              <a:gd name="adj1" fmla="val -52758"/>
              <a:gd name="adj2" fmla="val 76361"/>
            </a:avLst>
          </a:prstGeom>
          <a:solidFill>
            <a:srgbClr val="CCFFCC"/>
          </a:solid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1000" dirty="0">
                <a:ln>
                  <a:solidFill>
                    <a:schemeClr val="tx1"/>
                  </a:solidFill>
                </a:ln>
                <a:solidFill>
                  <a:schemeClr val="tx1"/>
                </a:solidFill>
              </a:rPr>
              <a:t>３</a:t>
            </a:r>
            <a:r>
              <a:rPr kumimoji="1" lang="ja-JP" altLang="en-US" sz="1000" dirty="0">
                <a:ln>
                  <a:solidFill>
                    <a:schemeClr val="tx1"/>
                  </a:solidFill>
                </a:ln>
                <a:solidFill>
                  <a:schemeClr val="tx1"/>
                </a:solidFill>
              </a:rPr>
              <a:t>回目</a:t>
            </a:r>
          </a:p>
        </p:txBody>
      </p:sp>
      <p:sp>
        <p:nvSpPr>
          <p:cNvPr id="65" name="AutoShape 196"/>
          <p:cNvSpPr>
            <a:spLocks noChangeArrowheads="1"/>
          </p:cNvSpPr>
          <p:nvPr/>
        </p:nvSpPr>
        <p:spPr bwMode="auto">
          <a:xfrm>
            <a:off x="5350702" y="6320001"/>
            <a:ext cx="810272" cy="383912"/>
          </a:xfrm>
          <a:prstGeom prst="roundRect">
            <a:avLst>
              <a:gd name="adj" fmla="val 46963"/>
            </a:avLst>
          </a:prstGeom>
          <a:noFill/>
          <a:ln w="9525" algn="ctr">
            <a:solidFill>
              <a:schemeClr val="tx1"/>
            </a:solidFill>
            <a:round/>
            <a:headEnd/>
            <a:tailEnd/>
          </a:ln>
        </p:spPr>
        <p:txBody>
          <a:bodyPr lIns="36000" tIns="36000" rIns="36000" bIns="36000"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r>
              <a:rPr lang="ja-JP" altLang="en-US" sz="1000" dirty="0"/>
              <a:t>第３学年時</a:t>
            </a:r>
            <a:r>
              <a:rPr lang="en-US" altLang="ja-JP" sz="1000" dirty="0"/>
              <a:t/>
            </a:r>
            <a:br>
              <a:rPr lang="en-US" altLang="ja-JP" sz="1000" dirty="0"/>
            </a:br>
            <a:r>
              <a:rPr lang="ja-JP" altLang="en-US" sz="1000" dirty="0">
                <a:solidFill>
                  <a:srgbClr val="0070C0"/>
                </a:solidFill>
              </a:rPr>
              <a:t>（１回</a:t>
            </a:r>
            <a:r>
              <a:rPr lang="ja-JP" altLang="en-US" sz="1000" dirty="0"/>
              <a:t>提出）</a:t>
            </a:r>
            <a:endParaRPr lang="en-US" altLang="ja-JP" sz="1000" dirty="0"/>
          </a:p>
        </p:txBody>
      </p:sp>
      <p:cxnSp>
        <p:nvCxnSpPr>
          <p:cNvPr id="66" name="直線コネクタ 65"/>
          <p:cNvCxnSpPr/>
          <p:nvPr/>
        </p:nvCxnSpPr>
        <p:spPr>
          <a:xfrm>
            <a:off x="6314081" y="6494855"/>
            <a:ext cx="3730949" cy="0"/>
          </a:xfrm>
          <a:prstGeom prst="line">
            <a:avLst/>
          </a:prstGeom>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6135427" y="6607300"/>
            <a:ext cx="610700" cy="153888"/>
          </a:xfrm>
          <a:prstGeom prst="rect">
            <a:avLst/>
          </a:prstGeom>
          <a:noFill/>
        </p:spPr>
        <p:txBody>
          <a:bodyPr wrap="square" lIns="0" tIns="0" rIns="0" bIns="0" rtlCol="0">
            <a:spAutoFit/>
          </a:bodyPr>
          <a:lstStyle/>
          <a:p>
            <a:r>
              <a:rPr kumimoji="1" lang="ja-JP" altLang="en-US" sz="1000" dirty="0"/>
              <a:t>＜４月＞</a:t>
            </a:r>
          </a:p>
        </p:txBody>
      </p:sp>
      <p:sp>
        <p:nvSpPr>
          <p:cNvPr id="68" name="テキスト ボックス 67"/>
          <p:cNvSpPr txBox="1"/>
          <p:nvPr/>
        </p:nvSpPr>
        <p:spPr>
          <a:xfrm>
            <a:off x="7403662" y="6703913"/>
            <a:ext cx="2569360" cy="226591"/>
          </a:xfrm>
          <a:prstGeom prst="rect">
            <a:avLst/>
          </a:prstGeom>
          <a:noFill/>
          <a:ln>
            <a:noFill/>
          </a:ln>
        </p:spPr>
        <p:txBody>
          <a:bodyPr wrap="square" lIns="72000" tIns="36000" rIns="72000" bIns="36000" rtlCol="0">
            <a:spAutoFit/>
          </a:bodyPr>
          <a:lstStyle/>
          <a:p>
            <a:r>
              <a:rPr lang="ja-JP" altLang="en-US" sz="1000" dirty="0">
                <a:solidFill>
                  <a:srgbClr val="0070C0"/>
                </a:solidFill>
              </a:rPr>
              <a:t>届出書</a:t>
            </a:r>
            <a:r>
              <a:rPr kumimoji="1" lang="ja-JP" altLang="en-US" sz="1000" dirty="0"/>
              <a:t>＋当該年度の課税証明書等の提出</a:t>
            </a:r>
          </a:p>
        </p:txBody>
      </p:sp>
      <p:sp>
        <p:nvSpPr>
          <p:cNvPr id="69" name="テキスト ボックス 68"/>
          <p:cNvSpPr txBox="1"/>
          <p:nvPr/>
        </p:nvSpPr>
        <p:spPr>
          <a:xfrm>
            <a:off x="7394201" y="6607300"/>
            <a:ext cx="610700" cy="153888"/>
          </a:xfrm>
          <a:prstGeom prst="rect">
            <a:avLst/>
          </a:prstGeom>
          <a:noFill/>
        </p:spPr>
        <p:txBody>
          <a:bodyPr wrap="square" lIns="0" tIns="0" rIns="0" bIns="0" rtlCol="0">
            <a:spAutoFit/>
          </a:bodyPr>
          <a:lstStyle/>
          <a:p>
            <a:r>
              <a:rPr kumimoji="1" lang="ja-JP" altLang="en-US" sz="1000" dirty="0"/>
              <a:t>＜７月＞</a:t>
            </a:r>
          </a:p>
        </p:txBody>
      </p:sp>
      <p:sp>
        <p:nvSpPr>
          <p:cNvPr id="70" name="テキスト ボックス 69"/>
          <p:cNvSpPr txBox="1"/>
          <p:nvPr/>
        </p:nvSpPr>
        <p:spPr>
          <a:xfrm>
            <a:off x="9825581" y="6607300"/>
            <a:ext cx="610700" cy="153888"/>
          </a:xfrm>
          <a:prstGeom prst="rect">
            <a:avLst/>
          </a:prstGeom>
          <a:noFill/>
        </p:spPr>
        <p:txBody>
          <a:bodyPr wrap="square" lIns="0" tIns="0" rIns="0" bIns="0" rtlCol="0">
            <a:spAutoFit/>
          </a:bodyPr>
          <a:lstStyle/>
          <a:p>
            <a:r>
              <a:rPr kumimoji="1" lang="ja-JP" altLang="en-US" sz="1000" dirty="0"/>
              <a:t>＜３月＞</a:t>
            </a:r>
          </a:p>
        </p:txBody>
      </p:sp>
      <p:cxnSp>
        <p:nvCxnSpPr>
          <p:cNvPr id="81" name="直線コネクタ 80"/>
          <p:cNvCxnSpPr/>
          <p:nvPr/>
        </p:nvCxnSpPr>
        <p:spPr>
          <a:xfrm>
            <a:off x="6314081" y="6338015"/>
            <a:ext cx="0" cy="277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a:off x="10045030" y="6356215"/>
            <a:ext cx="0" cy="277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a:off x="7596758" y="6338015"/>
            <a:ext cx="0" cy="277279"/>
          </a:xfrm>
          <a:prstGeom prst="line">
            <a:avLst/>
          </a:prstGeom>
        </p:spPr>
        <p:style>
          <a:lnRef idx="1">
            <a:schemeClr val="accent1"/>
          </a:lnRef>
          <a:fillRef idx="0">
            <a:schemeClr val="accent1"/>
          </a:fillRef>
          <a:effectRef idx="0">
            <a:schemeClr val="accent1"/>
          </a:effectRef>
          <a:fontRef idx="minor">
            <a:schemeClr val="tx1"/>
          </a:fontRef>
        </p:style>
      </p:cxnSp>
      <p:sp>
        <p:nvSpPr>
          <p:cNvPr id="84" name="円形吹き出し 93"/>
          <p:cNvSpPr/>
          <p:nvPr/>
        </p:nvSpPr>
        <p:spPr>
          <a:xfrm>
            <a:off x="7750519" y="6210424"/>
            <a:ext cx="561906" cy="300522"/>
          </a:xfrm>
          <a:prstGeom prst="wedgeEllipseCallout">
            <a:avLst>
              <a:gd name="adj1" fmla="val -52758"/>
              <a:gd name="adj2" fmla="val 76361"/>
            </a:avLst>
          </a:prstGeom>
          <a:solidFill>
            <a:srgbClr val="CCFFCC"/>
          </a:solid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1000" dirty="0">
                <a:ln>
                  <a:solidFill>
                    <a:schemeClr val="tx1"/>
                  </a:solidFill>
                </a:ln>
                <a:solidFill>
                  <a:schemeClr val="tx1"/>
                </a:solidFill>
              </a:rPr>
              <a:t>４</a:t>
            </a:r>
            <a:r>
              <a:rPr kumimoji="1" lang="ja-JP" altLang="en-US" sz="1000" dirty="0">
                <a:ln>
                  <a:solidFill>
                    <a:schemeClr val="tx1"/>
                  </a:solidFill>
                </a:ln>
                <a:solidFill>
                  <a:schemeClr val="tx1"/>
                </a:solidFill>
              </a:rPr>
              <a:t>回目</a:t>
            </a:r>
          </a:p>
        </p:txBody>
      </p:sp>
      <p:sp>
        <p:nvSpPr>
          <p:cNvPr id="85" name="正方形/長方形 84"/>
          <p:cNvSpPr/>
          <p:nvPr/>
        </p:nvSpPr>
        <p:spPr>
          <a:xfrm>
            <a:off x="5292503" y="2125164"/>
            <a:ext cx="5054880" cy="461665"/>
          </a:xfrm>
          <a:prstGeom prst="rect">
            <a:avLst/>
          </a:prstGeom>
        </p:spPr>
        <p:txBody>
          <a:bodyPr wrap="square">
            <a:spAutoFit/>
          </a:bodyPr>
          <a:lstStyle/>
          <a:p>
            <a:r>
              <a:rPr lang="en-US" altLang="ja-JP" sz="1200" dirty="0">
                <a:solidFill>
                  <a:srgbClr val="FF0000"/>
                </a:solidFill>
              </a:rPr>
              <a:t>※</a:t>
            </a:r>
            <a:r>
              <a:rPr lang="ja-JP" altLang="en-US" sz="1200" dirty="0">
                <a:solidFill>
                  <a:srgbClr val="FF0000"/>
                </a:solidFill>
              </a:rPr>
              <a:t>　虚偽の記載をして提出し、就学支援金の支給をさせた場合は、不正利得</a:t>
            </a:r>
            <a:endParaRPr lang="en-US" altLang="ja-JP" sz="1200" dirty="0">
              <a:solidFill>
                <a:srgbClr val="FF0000"/>
              </a:solidFill>
            </a:endParaRPr>
          </a:p>
          <a:p>
            <a:r>
              <a:rPr lang="ja-JP" altLang="en-US" sz="1200" dirty="0">
                <a:solidFill>
                  <a:srgbClr val="FF0000"/>
                </a:solidFill>
              </a:rPr>
              <a:t>　の徴収や刑罰に処されることがあります。</a:t>
            </a:r>
          </a:p>
        </p:txBody>
      </p:sp>
    </p:spTree>
    <p:extLst>
      <p:ext uri="{BB962C8B-B14F-4D97-AF65-F5344CB8AC3E}">
        <p14:creationId xmlns:p14="http://schemas.microsoft.com/office/powerpoint/2010/main" val="1728846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正方形/長方形 55"/>
          <p:cNvSpPr/>
          <p:nvPr/>
        </p:nvSpPr>
        <p:spPr>
          <a:xfrm>
            <a:off x="5292502" y="305769"/>
            <a:ext cx="5072406" cy="4621838"/>
          </a:xfrm>
          <a:prstGeom prst="rect">
            <a:avLst/>
          </a:prstGeom>
          <a:noFill/>
          <a:ln w="28575">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35918" y="4277453"/>
            <a:ext cx="5184576" cy="3058209"/>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3871874" y="5292000"/>
            <a:ext cx="1224000" cy="288000"/>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b="1" dirty="0">
                <a:solidFill>
                  <a:prstClr val="black"/>
                </a:solidFill>
                <a:latin typeface="+mn-ea"/>
              </a:rPr>
              <a:t>未成年後見人</a:t>
            </a:r>
          </a:p>
        </p:txBody>
      </p:sp>
      <p:sp>
        <p:nvSpPr>
          <p:cNvPr id="27" name="角丸四角形 26"/>
          <p:cNvSpPr/>
          <p:nvPr/>
        </p:nvSpPr>
        <p:spPr>
          <a:xfrm>
            <a:off x="3872140" y="4896000"/>
            <a:ext cx="1224000" cy="288000"/>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en-US" altLang="ja-JP" sz="1050" b="1" dirty="0">
                <a:solidFill>
                  <a:prstClr val="black"/>
                </a:solidFill>
                <a:latin typeface="+mn-ea"/>
              </a:rPr>
              <a:t>※</a:t>
            </a:r>
            <a:r>
              <a:rPr lang="ja-JP" altLang="en-US" sz="1050" b="1" dirty="0">
                <a:solidFill>
                  <a:prstClr val="black"/>
                </a:solidFill>
                <a:latin typeface="+mn-ea"/>
              </a:rPr>
              <a:t>親権者全員</a:t>
            </a:r>
          </a:p>
        </p:txBody>
      </p:sp>
      <p:sp>
        <p:nvSpPr>
          <p:cNvPr id="23" name="角丸四角形 22"/>
          <p:cNvSpPr/>
          <p:nvPr/>
        </p:nvSpPr>
        <p:spPr>
          <a:xfrm>
            <a:off x="127724" y="4788000"/>
            <a:ext cx="864096" cy="504055"/>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b="1" dirty="0">
                <a:solidFill>
                  <a:prstClr val="black"/>
                </a:solidFill>
                <a:latin typeface="+mn-ea"/>
              </a:rPr>
              <a:t>親権者は</a:t>
            </a:r>
            <a:r>
              <a:rPr lang="en-US" altLang="ja-JP" sz="1050" b="1" dirty="0">
                <a:solidFill>
                  <a:prstClr val="black"/>
                </a:solidFill>
                <a:latin typeface="+mn-ea"/>
              </a:rPr>
              <a:t/>
            </a:r>
            <a:br>
              <a:rPr lang="en-US" altLang="ja-JP" sz="1050" b="1" dirty="0">
                <a:solidFill>
                  <a:prstClr val="black"/>
                </a:solidFill>
                <a:latin typeface="+mn-ea"/>
              </a:rPr>
            </a:br>
            <a:r>
              <a:rPr lang="ja-JP" altLang="en-US" sz="1050" b="1" dirty="0">
                <a:solidFill>
                  <a:prstClr val="black"/>
                </a:solidFill>
                <a:latin typeface="+mn-ea"/>
              </a:rPr>
              <a:t>いますか</a:t>
            </a:r>
          </a:p>
        </p:txBody>
      </p:sp>
      <p:sp>
        <p:nvSpPr>
          <p:cNvPr id="24" name="角丸四角形 23"/>
          <p:cNvSpPr/>
          <p:nvPr/>
        </p:nvSpPr>
        <p:spPr>
          <a:xfrm>
            <a:off x="127724" y="5724000"/>
            <a:ext cx="1008112" cy="504024"/>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b="1" dirty="0">
                <a:solidFill>
                  <a:prstClr val="black"/>
                </a:solidFill>
                <a:latin typeface="+mn-ea"/>
              </a:rPr>
              <a:t>未成年後見人はいますか</a:t>
            </a:r>
          </a:p>
        </p:txBody>
      </p:sp>
      <p:sp>
        <p:nvSpPr>
          <p:cNvPr id="25" name="角丸四角形 24"/>
          <p:cNvSpPr/>
          <p:nvPr/>
        </p:nvSpPr>
        <p:spPr>
          <a:xfrm>
            <a:off x="2215956" y="5832000"/>
            <a:ext cx="1215802" cy="504024"/>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b="1" dirty="0">
                <a:solidFill>
                  <a:prstClr val="black"/>
                </a:solidFill>
                <a:latin typeface="+mn-ea"/>
              </a:rPr>
              <a:t>主たる生計維持者</a:t>
            </a:r>
            <a:r>
              <a:rPr lang="en-US" altLang="ja-JP" sz="1050" b="1" dirty="0">
                <a:solidFill>
                  <a:prstClr val="black"/>
                </a:solidFill>
                <a:latin typeface="+mn-ea"/>
              </a:rPr>
              <a:t/>
            </a:r>
            <a:br>
              <a:rPr lang="en-US" altLang="ja-JP" sz="1050" b="1" dirty="0">
                <a:solidFill>
                  <a:prstClr val="black"/>
                </a:solidFill>
                <a:latin typeface="+mn-ea"/>
              </a:rPr>
            </a:br>
            <a:r>
              <a:rPr lang="ja-JP" altLang="en-US" sz="1050" b="1" dirty="0">
                <a:solidFill>
                  <a:prstClr val="black"/>
                </a:solidFill>
                <a:latin typeface="+mn-ea"/>
              </a:rPr>
              <a:t>はいますか</a:t>
            </a:r>
          </a:p>
        </p:txBody>
      </p:sp>
      <p:sp>
        <p:nvSpPr>
          <p:cNvPr id="26" name="角丸四角形 25"/>
          <p:cNvSpPr/>
          <p:nvPr/>
        </p:nvSpPr>
        <p:spPr>
          <a:xfrm>
            <a:off x="1207844" y="5148000"/>
            <a:ext cx="1008112" cy="514921"/>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b="1" dirty="0">
                <a:solidFill>
                  <a:prstClr val="black"/>
                </a:solidFill>
                <a:latin typeface="+mn-ea"/>
              </a:rPr>
              <a:t>扶養義務</a:t>
            </a:r>
            <a:r>
              <a:rPr lang="en-US" altLang="ja-JP" sz="1050" b="1" dirty="0">
                <a:solidFill>
                  <a:prstClr val="black"/>
                </a:solidFill>
                <a:latin typeface="+mn-ea"/>
              </a:rPr>
              <a:t/>
            </a:r>
            <a:br>
              <a:rPr lang="en-US" altLang="ja-JP" sz="1050" b="1" dirty="0">
                <a:solidFill>
                  <a:prstClr val="black"/>
                </a:solidFill>
                <a:latin typeface="+mn-ea"/>
              </a:rPr>
            </a:br>
            <a:r>
              <a:rPr lang="ja-JP" altLang="en-US" sz="1050" b="1" dirty="0">
                <a:solidFill>
                  <a:prstClr val="black"/>
                </a:solidFill>
                <a:latin typeface="+mn-ea"/>
              </a:rPr>
              <a:t>はありますか</a:t>
            </a:r>
          </a:p>
        </p:txBody>
      </p:sp>
      <p:sp>
        <p:nvSpPr>
          <p:cNvPr id="29" name="角丸四角形 28"/>
          <p:cNvSpPr/>
          <p:nvPr/>
        </p:nvSpPr>
        <p:spPr>
          <a:xfrm>
            <a:off x="3872004" y="5796000"/>
            <a:ext cx="1224136" cy="288000"/>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b="1" dirty="0">
                <a:solidFill>
                  <a:prstClr val="black"/>
                </a:solidFill>
                <a:latin typeface="+mn-ea"/>
              </a:rPr>
              <a:t>主たる生計維持者</a:t>
            </a:r>
          </a:p>
        </p:txBody>
      </p:sp>
      <p:sp>
        <p:nvSpPr>
          <p:cNvPr id="30" name="角丸四角形 29"/>
          <p:cNvSpPr/>
          <p:nvPr/>
        </p:nvSpPr>
        <p:spPr>
          <a:xfrm>
            <a:off x="3872140" y="6156000"/>
            <a:ext cx="1224000" cy="288000"/>
          </a:xfrm>
          <a:prstGeom prst="roundRect">
            <a:avLst/>
          </a:prstGeom>
          <a:solidFill>
            <a:schemeClr val="accent1">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b="1" dirty="0">
                <a:solidFill>
                  <a:prstClr val="black"/>
                </a:solidFill>
                <a:latin typeface="+mn-ea"/>
              </a:rPr>
              <a:t>生徒本人</a:t>
            </a:r>
          </a:p>
        </p:txBody>
      </p:sp>
      <p:sp>
        <p:nvSpPr>
          <p:cNvPr id="35" name="テキスト ボックス 34"/>
          <p:cNvSpPr txBox="1"/>
          <p:nvPr/>
        </p:nvSpPr>
        <p:spPr>
          <a:xfrm>
            <a:off x="5345328" y="133148"/>
            <a:ext cx="3095781" cy="349040"/>
          </a:xfrm>
          <a:prstGeom prst="rect">
            <a:avLst/>
          </a:prstGeom>
          <a:solidFill>
            <a:srgbClr val="92D050"/>
          </a:solidFill>
          <a:ln w="12700" cap="rnd" cmpd="sng">
            <a:solidFill>
              <a:srgbClr val="92D050"/>
            </a:solidFill>
          </a:ln>
        </p:spPr>
        <p:txBody>
          <a:bodyPr wrap="square" lIns="101824" tIns="50912" rIns="101824" bIns="50912" rtlCol="0">
            <a:spAutoFit/>
          </a:bodyPr>
          <a:lstStyle/>
          <a:p>
            <a:pPr algn="ctr"/>
            <a:r>
              <a:rPr lang="ja-JP" altLang="en-US" sz="1600" dirty="0">
                <a:solidFill>
                  <a:schemeClr val="bg1"/>
                </a:solidFill>
                <a:latin typeface="+mj-ea"/>
                <a:ea typeface="+mj-ea"/>
              </a:rPr>
              <a:t>７．市町村民税所得割額とは？</a:t>
            </a:r>
            <a:endParaRPr lang="en-US" altLang="ja-JP" sz="1600" dirty="0">
              <a:solidFill>
                <a:schemeClr val="bg1"/>
              </a:solidFill>
              <a:latin typeface="+mj-ea"/>
              <a:ea typeface="+mj-ea"/>
            </a:endParaRPr>
          </a:p>
        </p:txBody>
      </p:sp>
      <p:pic>
        <p:nvPicPr>
          <p:cNvPr id="36" name="Picture 80" descr="和英ヨコ大"/>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05691" y="6862491"/>
            <a:ext cx="2899379" cy="5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テキスト ボックス 36"/>
          <p:cNvSpPr txBox="1"/>
          <p:nvPr/>
        </p:nvSpPr>
        <p:spPr>
          <a:xfrm>
            <a:off x="127724" y="4090877"/>
            <a:ext cx="3528392" cy="324000"/>
          </a:xfrm>
          <a:prstGeom prst="rect">
            <a:avLst/>
          </a:prstGeom>
          <a:solidFill>
            <a:srgbClr val="92D050"/>
          </a:solidFill>
          <a:ln w="12700" cap="rnd" cmpd="sng">
            <a:solidFill>
              <a:srgbClr val="92D050"/>
            </a:solidFill>
          </a:ln>
        </p:spPr>
        <p:txBody>
          <a:bodyPr wrap="square" lIns="101824" tIns="50912" rIns="101824" bIns="50912" rtlCol="0">
            <a:spAutoFit/>
          </a:bodyPr>
          <a:lstStyle/>
          <a:p>
            <a:pPr algn="ctr"/>
            <a:r>
              <a:rPr lang="ja-JP" altLang="en-US" sz="1600" dirty="0">
                <a:solidFill>
                  <a:schemeClr val="bg1"/>
                </a:solidFill>
                <a:latin typeface="+mn-ea"/>
              </a:rPr>
              <a:t>６．誰の課税証明書を提出するの？</a:t>
            </a:r>
            <a:endParaRPr lang="en-US" altLang="ja-JP" sz="1600" dirty="0">
              <a:solidFill>
                <a:schemeClr val="bg1"/>
              </a:solidFill>
              <a:latin typeface="+mn-ea"/>
            </a:endParaRPr>
          </a:p>
        </p:txBody>
      </p:sp>
      <p:sp>
        <p:nvSpPr>
          <p:cNvPr id="38" name="Line 187"/>
          <p:cNvSpPr>
            <a:spLocks noChangeShapeType="1"/>
          </p:cNvSpPr>
          <p:nvPr/>
        </p:nvSpPr>
        <p:spPr bwMode="auto">
          <a:xfrm>
            <a:off x="3778374" y="4644000"/>
            <a:ext cx="778413" cy="0"/>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 name="Line 184"/>
          <p:cNvSpPr>
            <a:spLocks noChangeShapeType="1"/>
          </p:cNvSpPr>
          <p:nvPr/>
        </p:nvSpPr>
        <p:spPr bwMode="auto">
          <a:xfrm>
            <a:off x="3778375" y="4428000"/>
            <a:ext cx="792088" cy="0"/>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 name="テキスト ボックス 39"/>
          <p:cNvSpPr txBox="1"/>
          <p:nvPr/>
        </p:nvSpPr>
        <p:spPr>
          <a:xfrm>
            <a:off x="4556788" y="4284000"/>
            <a:ext cx="719944" cy="276999"/>
          </a:xfrm>
          <a:prstGeom prst="rect">
            <a:avLst/>
          </a:prstGeom>
          <a:noFill/>
        </p:spPr>
        <p:txBody>
          <a:bodyPr wrap="square" rtlCol="0">
            <a:spAutoFit/>
          </a:bodyPr>
          <a:lstStyle/>
          <a:p>
            <a:r>
              <a:rPr kumimoji="1" lang="ja-JP" altLang="en-US" sz="1200" dirty="0"/>
              <a:t>はい</a:t>
            </a:r>
          </a:p>
        </p:txBody>
      </p:sp>
      <p:sp>
        <p:nvSpPr>
          <p:cNvPr id="41" name="テキスト ボックス 40"/>
          <p:cNvSpPr txBox="1"/>
          <p:nvPr/>
        </p:nvSpPr>
        <p:spPr>
          <a:xfrm>
            <a:off x="4556788" y="4536000"/>
            <a:ext cx="719944" cy="276999"/>
          </a:xfrm>
          <a:prstGeom prst="rect">
            <a:avLst/>
          </a:prstGeom>
          <a:noFill/>
        </p:spPr>
        <p:txBody>
          <a:bodyPr wrap="square" rtlCol="0">
            <a:spAutoFit/>
          </a:bodyPr>
          <a:lstStyle/>
          <a:p>
            <a:r>
              <a:rPr lang="ja-JP" altLang="en-US" sz="1200" dirty="0"/>
              <a:t>いいえ</a:t>
            </a:r>
            <a:endParaRPr kumimoji="1" lang="ja-JP" altLang="en-US" sz="1200" dirty="0"/>
          </a:p>
        </p:txBody>
      </p:sp>
      <p:sp>
        <p:nvSpPr>
          <p:cNvPr id="43" name="Line 187"/>
          <p:cNvSpPr>
            <a:spLocks noChangeShapeType="1"/>
          </p:cNvSpPr>
          <p:nvPr/>
        </p:nvSpPr>
        <p:spPr bwMode="auto">
          <a:xfrm>
            <a:off x="559772" y="5292000"/>
            <a:ext cx="0" cy="438208"/>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a:p>
        </p:txBody>
      </p:sp>
      <p:sp>
        <p:nvSpPr>
          <p:cNvPr id="44" name="Line 184"/>
          <p:cNvSpPr>
            <a:spLocks noChangeShapeType="1"/>
          </p:cNvSpPr>
          <p:nvPr/>
        </p:nvSpPr>
        <p:spPr bwMode="auto">
          <a:xfrm>
            <a:off x="991820" y="5040000"/>
            <a:ext cx="2880320" cy="0"/>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a:p>
        </p:txBody>
      </p:sp>
      <p:sp>
        <p:nvSpPr>
          <p:cNvPr id="45" name="Line 187"/>
          <p:cNvSpPr>
            <a:spLocks noChangeShapeType="1"/>
          </p:cNvSpPr>
          <p:nvPr/>
        </p:nvSpPr>
        <p:spPr bwMode="auto">
          <a:xfrm flipV="1">
            <a:off x="1135836" y="6048000"/>
            <a:ext cx="1080120" cy="0"/>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a:p>
        </p:txBody>
      </p:sp>
      <p:sp>
        <p:nvSpPr>
          <p:cNvPr id="46" name="Line 184"/>
          <p:cNvSpPr>
            <a:spLocks noChangeShapeType="1"/>
          </p:cNvSpPr>
          <p:nvPr/>
        </p:nvSpPr>
        <p:spPr bwMode="auto">
          <a:xfrm flipV="1">
            <a:off x="1135836" y="5688000"/>
            <a:ext cx="198308" cy="137856"/>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a:p>
        </p:txBody>
      </p:sp>
      <p:sp>
        <p:nvSpPr>
          <p:cNvPr id="47" name="Line 187"/>
          <p:cNvSpPr>
            <a:spLocks noChangeShapeType="1"/>
          </p:cNvSpPr>
          <p:nvPr/>
        </p:nvSpPr>
        <p:spPr bwMode="auto">
          <a:xfrm>
            <a:off x="2215956" y="5652000"/>
            <a:ext cx="126300" cy="180015"/>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a:p>
        </p:txBody>
      </p:sp>
      <p:sp>
        <p:nvSpPr>
          <p:cNvPr id="48" name="Line 184"/>
          <p:cNvSpPr>
            <a:spLocks noChangeShapeType="1"/>
          </p:cNvSpPr>
          <p:nvPr/>
        </p:nvSpPr>
        <p:spPr bwMode="auto">
          <a:xfrm flipV="1">
            <a:off x="2215956" y="5436000"/>
            <a:ext cx="1656184" cy="16"/>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a:p>
        </p:txBody>
      </p:sp>
      <p:sp>
        <p:nvSpPr>
          <p:cNvPr id="49" name="Line 187"/>
          <p:cNvSpPr>
            <a:spLocks noChangeShapeType="1"/>
          </p:cNvSpPr>
          <p:nvPr/>
        </p:nvSpPr>
        <p:spPr bwMode="auto">
          <a:xfrm>
            <a:off x="3440092" y="6156000"/>
            <a:ext cx="432048" cy="143984"/>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a:p>
        </p:txBody>
      </p:sp>
      <p:sp>
        <p:nvSpPr>
          <p:cNvPr id="50" name="Line 184"/>
          <p:cNvSpPr>
            <a:spLocks noChangeShapeType="1"/>
          </p:cNvSpPr>
          <p:nvPr/>
        </p:nvSpPr>
        <p:spPr bwMode="auto">
          <a:xfrm>
            <a:off x="3440092" y="5940000"/>
            <a:ext cx="432048" cy="0"/>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a:p>
        </p:txBody>
      </p:sp>
      <p:sp>
        <p:nvSpPr>
          <p:cNvPr id="61" name="テキスト ボックス 60"/>
          <p:cNvSpPr txBox="1"/>
          <p:nvPr/>
        </p:nvSpPr>
        <p:spPr>
          <a:xfrm>
            <a:off x="-6376" y="6504960"/>
            <a:ext cx="4995260" cy="830997"/>
          </a:xfrm>
          <a:prstGeom prst="rect">
            <a:avLst/>
          </a:prstGeom>
          <a:noFill/>
          <a:ln w="25400">
            <a:noFill/>
            <a:prstDash val="dash"/>
          </a:ln>
        </p:spPr>
        <p:txBody>
          <a:bodyPr wrap="square" rtlCol="0">
            <a:spAutoFit/>
          </a:bodyPr>
          <a:lstStyle/>
          <a:p>
            <a:pPr marL="177800" indent="-177800"/>
            <a:r>
              <a:rPr lang="ja-JP" altLang="en-US" sz="1200" dirty="0">
                <a:latin typeface="ＭＳ Ｐゴシック" panose="020B0600070205080204" pitchFamily="50" charset="-128"/>
                <a:ea typeface="ＭＳ Ｐゴシック" panose="020B0600070205080204" pitchFamily="50" charset="-128"/>
              </a:rPr>
              <a:t>　次の場合、該当する親権者の課税証明書等の提出は不要です。</a:t>
            </a:r>
            <a:endParaRPr lang="en-US" altLang="ja-JP" sz="1200" dirty="0">
              <a:latin typeface="ＭＳ Ｐゴシック" panose="020B0600070205080204" pitchFamily="50" charset="-128"/>
              <a:ea typeface="ＭＳ Ｐゴシック" panose="020B0600070205080204" pitchFamily="50" charset="-128"/>
            </a:endParaRPr>
          </a:p>
          <a:p>
            <a:pPr marL="177800" indent="-177800"/>
            <a:r>
              <a:rPr lang="ja-JP" altLang="en-US" sz="1200" dirty="0">
                <a:latin typeface="ＭＳ Ｐゴシック" panose="020B0600070205080204" pitchFamily="50" charset="-128"/>
                <a:ea typeface="ＭＳ Ｐゴシック" panose="020B0600070205080204" pitchFamily="50" charset="-128"/>
              </a:rPr>
              <a:t>　・ドメスティック・バイオレンスなどの理由により提出が困難な場合</a:t>
            </a:r>
            <a:endParaRPr lang="en-US" altLang="ja-JP" sz="1200" dirty="0">
              <a:latin typeface="ＭＳ Ｐゴシック" panose="020B0600070205080204" pitchFamily="50" charset="-128"/>
              <a:ea typeface="ＭＳ Ｐゴシック" panose="020B0600070205080204" pitchFamily="50" charset="-128"/>
            </a:endParaRPr>
          </a:p>
          <a:p>
            <a:pPr marL="177800" indent="-177800"/>
            <a:r>
              <a:rPr lang="ja-JP" altLang="en-US" sz="1200" dirty="0">
                <a:latin typeface="ＭＳ Ｐゴシック" panose="020B0600070205080204" pitchFamily="50" charset="-128"/>
                <a:ea typeface="ＭＳ Ｐゴシック" panose="020B0600070205080204" pitchFamily="50" charset="-128"/>
              </a:rPr>
              <a:t>　・海外に在住しており、住民税が課されていない場合　　等</a:t>
            </a:r>
            <a:endParaRPr lang="en-US" altLang="ja-JP" sz="1200" dirty="0">
              <a:latin typeface="ＭＳ Ｐゴシック" panose="020B0600070205080204" pitchFamily="50" charset="-128"/>
              <a:ea typeface="ＭＳ Ｐゴシック" panose="020B0600070205080204" pitchFamily="50" charset="-128"/>
            </a:endParaRPr>
          </a:p>
          <a:p>
            <a:pPr marL="177800" indent="-177800"/>
            <a:r>
              <a:rPr lang="ja-JP" altLang="en-US" sz="1200" dirty="0">
                <a:latin typeface="ＭＳ Ｐゴシック" panose="020B0600070205080204" pitchFamily="50" charset="-128"/>
                <a:ea typeface="ＭＳ Ｐゴシック" panose="020B0600070205080204" pitchFamily="50" charset="-128"/>
              </a:rPr>
              <a:t>　詳細は、学校・都道府県に御相談ください。</a:t>
            </a:r>
            <a:endParaRPr lang="en-US" altLang="ja-JP" sz="1200" dirty="0">
              <a:latin typeface="ＭＳ Ｐゴシック" panose="020B0600070205080204" pitchFamily="50" charset="-128"/>
              <a:ea typeface="ＭＳ Ｐゴシック" panose="020B0600070205080204" pitchFamily="50" charset="-128"/>
            </a:endParaRPr>
          </a:p>
        </p:txBody>
      </p:sp>
      <p:sp>
        <p:nvSpPr>
          <p:cNvPr id="62" name="テキスト ボックス 61"/>
          <p:cNvSpPr txBox="1"/>
          <p:nvPr/>
        </p:nvSpPr>
        <p:spPr>
          <a:xfrm>
            <a:off x="5327412" y="4436363"/>
            <a:ext cx="5062755" cy="276999"/>
          </a:xfrm>
          <a:prstGeom prst="rect">
            <a:avLst/>
          </a:prstGeom>
          <a:noFill/>
          <a:ln w="25400">
            <a:noFill/>
            <a:prstDash val="dash"/>
          </a:ln>
        </p:spPr>
        <p:txBody>
          <a:bodyPr wrap="square" rtlCol="0">
            <a:spAutoFit/>
          </a:bodyPr>
          <a:lstStyle/>
          <a:p>
            <a:r>
              <a:rPr lang="ja-JP" altLang="en-US" sz="1200" dirty="0">
                <a:latin typeface="ＭＳ Ｐゴシック" panose="020B0600070205080204" pitchFamily="50" charset="-128"/>
                <a:ea typeface="ＭＳ Ｐゴシック" panose="020B0600070205080204" pitchFamily="50" charset="-128"/>
              </a:rPr>
              <a:t>　</a:t>
            </a:r>
            <a:endParaRPr lang="en-US" altLang="ja-JP" sz="1200" dirty="0">
              <a:latin typeface="ＭＳ Ｐゴシック" panose="020B0600070205080204" pitchFamily="50" charset="-128"/>
              <a:ea typeface="ＭＳ Ｐゴシック" panose="020B0600070205080204" pitchFamily="50" charset="-128"/>
            </a:endParaRPr>
          </a:p>
        </p:txBody>
      </p:sp>
      <p:sp>
        <p:nvSpPr>
          <p:cNvPr id="57" name="テキスト ボックス 56"/>
          <p:cNvSpPr txBox="1"/>
          <p:nvPr/>
        </p:nvSpPr>
        <p:spPr>
          <a:xfrm>
            <a:off x="5267081" y="3093624"/>
            <a:ext cx="5123086" cy="1836400"/>
          </a:xfrm>
          <a:prstGeom prst="rect">
            <a:avLst/>
          </a:prstGeom>
          <a:noFill/>
          <a:ln w="25400">
            <a:noFill/>
            <a:prstDash val="dash"/>
          </a:ln>
        </p:spPr>
        <p:txBody>
          <a:bodyPr wrap="square" rtlCol="0">
            <a:spAutoFit/>
          </a:bodyPr>
          <a:lstStyle/>
          <a:p>
            <a:pPr>
              <a:lnSpc>
                <a:spcPts val="1700"/>
              </a:lnSpc>
            </a:pPr>
            <a:r>
              <a:rPr lang="ja-JP" altLang="en-US" sz="1200" dirty="0">
                <a:latin typeface="+mn-ea"/>
              </a:rPr>
              <a:t>　市町村民税所得割額は以下の書類で確認できます。</a:t>
            </a:r>
            <a:endParaRPr lang="en-US" altLang="ja-JP" sz="1200" dirty="0">
              <a:latin typeface="+mn-ea"/>
            </a:endParaRPr>
          </a:p>
          <a:p>
            <a:pPr>
              <a:lnSpc>
                <a:spcPts val="1700"/>
              </a:lnSpc>
            </a:pPr>
            <a:r>
              <a:rPr lang="ja-JP" altLang="en-US" sz="1200" dirty="0"/>
              <a:t>　・課税証明書（</a:t>
            </a:r>
            <a:r>
              <a:rPr lang="ja-JP" altLang="en-US" sz="1100" dirty="0"/>
              <a:t>市町村役場、出張所で発行。形式は市町村により異なります。</a:t>
            </a:r>
            <a:r>
              <a:rPr lang="ja-JP" altLang="en-US" sz="1200" dirty="0"/>
              <a:t>）</a:t>
            </a:r>
            <a:endParaRPr lang="en-US" altLang="ja-JP" sz="1200" dirty="0"/>
          </a:p>
          <a:p>
            <a:pPr marL="177800" indent="-177800">
              <a:lnSpc>
                <a:spcPts val="1700"/>
              </a:lnSpc>
            </a:pPr>
            <a:r>
              <a:rPr lang="ja-JP" altLang="en-US" sz="1200" dirty="0"/>
              <a:t>　・市民税・県民税等の「特別徴収税額の決定・変更通知書」</a:t>
            </a:r>
            <a:endParaRPr lang="en-US" altLang="ja-JP" sz="1200" dirty="0"/>
          </a:p>
          <a:p>
            <a:pPr marL="177800" indent="-177800">
              <a:lnSpc>
                <a:spcPts val="1700"/>
              </a:lnSpc>
            </a:pPr>
            <a:r>
              <a:rPr lang="ja-JP" altLang="en-US" sz="1200" dirty="0"/>
              <a:t>　　（</a:t>
            </a:r>
            <a:r>
              <a:rPr lang="ja-JP" altLang="en-US" sz="1150" dirty="0"/>
              <a:t>勤務先を通じて６月頃に配布。</a:t>
            </a:r>
            <a:r>
              <a:rPr lang="ja-JP" altLang="en-US" sz="1200" dirty="0"/>
              <a:t>）</a:t>
            </a:r>
            <a:endParaRPr lang="en-US" altLang="ja-JP" sz="1200" dirty="0"/>
          </a:p>
          <a:p>
            <a:pPr>
              <a:lnSpc>
                <a:spcPts val="1700"/>
              </a:lnSpc>
            </a:pPr>
            <a:r>
              <a:rPr lang="ja-JP" altLang="en-US" sz="1200" dirty="0"/>
              <a:t>　・住民税納税通知書（自営業の場合に市町村から送付）</a:t>
            </a:r>
            <a:endParaRPr lang="en-US" altLang="ja-JP" sz="1200" dirty="0"/>
          </a:p>
          <a:p>
            <a:pPr>
              <a:lnSpc>
                <a:spcPts val="1700"/>
              </a:lnSpc>
            </a:pPr>
            <a:r>
              <a:rPr lang="ja-JP" altLang="en-US" sz="1200" dirty="0"/>
              <a:t>　</a:t>
            </a:r>
            <a:r>
              <a:rPr lang="en-US" altLang="ja-JP" sz="1200" dirty="0"/>
              <a:t>※</a:t>
            </a:r>
            <a:r>
              <a:rPr lang="ja-JP" altLang="en-US" sz="1200" u="sng" dirty="0"/>
              <a:t>源泉徴収票では確認できません。</a:t>
            </a:r>
            <a:endParaRPr lang="en-US" altLang="ja-JP" sz="1200" u="sng" dirty="0"/>
          </a:p>
          <a:p>
            <a:pPr>
              <a:lnSpc>
                <a:spcPts val="1700"/>
              </a:lnSpc>
            </a:pPr>
            <a:r>
              <a:rPr lang="ja-JP" altLang="en-US" sz="1200" dirty="0">
                <a:latin typeface="ＭＳ Ｐゴシック" panose="020B0600070205080204" pitchFamily="50" charset="-128"/>
              </a:rPr>
              <a:t>　</a:t>
            </a:r>
            <a:r>
              <a:rPr lang="ja-JP" altLang="en-US" sz="1200" dirty="0">
                <a:solidFill>
                  <a:srgbClr val="FF0000"/>
                </a:solidFill>
                <a:latin typeface="ＭＳ Ｐゴシック" panose="020B0600070205080204" pitchFamily="50" charset="-128"/>
              </a:rPr>
              <a:t>税の申告をしておらず、課税証明書等が発行されない場合には、まず申告をしてください。</a:t>
            </a:r>
            <a:endParaRPr lang="en-US" altLang="ja-JP" sz="1200" u="sng" dirty="0">
              <a:solidFill>
                <a:srgbClr val="FF0000"/>
              </a:solidFill>
            </a:endParaRPr>
          </a:p>
        </p:txBody>
      </p:sp>
      <p:sp>
        <p:nvSpPr>
          <p:cNvPr id="65" name="正方形/長方形 64"/>
          <p:cNvSpPr/>
          <p:nvPr/>
        </p:nvSpPr>
        <p:spPr>
          <a:xfrm>
            <a:off x="5292502" y="7110944"/>
            <a:ext cx="1368152" cy="17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800" dirty="0">
                <a:solidFill>
                  <a:schemeClr val="tx1"/>
                </a:solidFill>
              </a:rPr>
              <a:t>文部科学省　就学支援金</a:t>
            </a:r>
            <a:endParaRPr lang="en-US" altLang="ja-JP" sz="800" dirty="0">
              <a:solidFill>
                <a:schemeClr val="tx1"/>
              </a:solidFill>
            </a:endParaRPr>
          </a:p>
        </p:txBody>
      </p:sp>
      <p:sp>
        <p:nvSpPr>
          <p:cNvPr id="63" name="テキスト ボックス 1"/>
          <p:cNvSpPr txBox="1">
            <a:spLocks noChangeArrowheads="1"/>
          </p:cNvSpPr>
          <p:nvPr/>
        </p:nvSpPr>
        <p:spPr bwMode="auto">
          <a:xfrm>
            <a:off x="5262788" y="6238051"/>
            <a:ext cx="5040560" cy="600164"/>
          </a:xfrm>
          <a:prstGeom prst="rect">
            <a:avLst/>
          </a:prstGeom>
          <a:noFill/>
          <a:ln w="31750">
            <a:noFill/>
            <a:miter lim="800000"/>
            <a:headEnd/>
            <a:tailEnd/>
          </a:ln>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lvl="0" eaLnBrk="1" hangingPunct="1">
              <a:spcBef>
                <a:spcPct val="0"/>
              </a:spcBef>
              <a:buNone/>
            </a:pPr>
            <a:r>
              <a:rPr lang="ja-JP" altLang="en-US" sz="1100" dirty="0">
                <a:solidFill>
                  <a:prstClr val="black"/>
                </a:solidFill>
                <a:latin typeface="Calibri"/>
                <a:ea typeface="ＭＳ Ｐゴシック" panose="020B0600070205080204" pitchFamily="50" charset="-128"/>
              </a:rPr>
              <a:t>■お問合せ先：</a:t>
            </a:r>
            <a:endParaRPr lang="en-US" altLang="ja-JP" sz="1100" dirty="0">
              <a:solidFill>
                <a:prstClr val="black"/>
              </a:solidFill>
              <a:latin typeface="Calibri"/>
              <a:ea typeface="ＭＳ Ｐゴシック" panose="020B0600070205080204" pitchFamily="50" charset="-128"/>
            </a:endParaRPr>
          </a:p>
          <a:p>
            <a:pPr lvl="0" eaLnBrk="1" hangingPunct="1">
              <a:spcBef>
                <a:spcPct val="0"/>
              </a:spcBef>
              <a:buNone/>
            </a:pPr>
            <a:r>
              <a:rPr lang="ja-JP" altLang="en-US" sz="1100" dirty="0">
                <a:solidFill>
                  <a:prstClr val="black"/>
                </a:solidFill>
                <a:latin typeface="Calibri"/>
                <a:ea typeface="ＭＳ Ｐゴシック" panose="020B0600070205080204" pitchFamily="50" charset="-128"/>
              </a:rPr>
              <a:t>　文部科学省高校修学支援室　</a:t>
            </a:r>
            <a:r>
              <a:rPr lang="en-US" altLang="ja-JP" sz="1100" dirty="0">
                <a:solidFill>
                  <a:prstClr val="black"/>
                </a:solidFill>
                <a:latin typeface="Calibri"/>
                <a:ea typeface="ＭＳ Ｐゴシック" panose="020B0600070205080204" pitchFamily="50" charset="-128"/>
              </a:rPr>
              <a:t>(</a:t>
            </a:r>
            <a:r>
              <a:rPr lang="ja-JP" altLang="en-US" sz="1100" dirty="0">
                <a:solidFill>
                  <a:prstClr val="black"/>
                </a:solidFill>
                <a:latin typeface="Calibri"/>
                <a:ea typeface="ＭＳ Ｐゴシック" panose="020B0600070205080204" pitchFamily="50" charset="-128"/>
              </a:rPr>
              <a:t>平日</a:t>
            </a:r>
            <a:r>
              <a:rPr lang="en-US" altLang="ja-JP" sz="1100" dirty="0">
                <a:solidFill>
                  <a:prstClr val="black"/>
                </a:solidFill>
                <a:latin typeface="Calibri"/>
                <a:ea typeface="ＭＳ Ｐゴシック" panose="020B0600070205080204" pitchFamily="50" charset="-128"/>
              </a:rPr>
              <a:t> 9:30</a:t>
            </a:r>
            <a:r>
              <a:rPr lang="ja-JP" altLang="en-US" sz="1100" dirty="0">
                <a:solidFill>
                  <a:prstClr val="black"/>
                </a:solidFill>
                <a:latin typeface="Calibri"/>
                <a:ea typeface="ＭＳ Ｐゴシック" panose="020B0600070205080204" pitchFamily="50" charset="-128"/>
              </a:rPr>
              <a:t>～</a:t>
            </a:r>
            <a:r>
              <a:rPr lang="en-US" altLang="ja-JP" sz="1100" dirty="0">
                <a:solidFill>
                  <a:prstClr val="black"/>
                </a:solidFill>
                <a:latin typeface="Calibri"/>
                <a:ea typeface="ＭＳ Ｐゴシック" panose="020B0600070205080204" pitchFamily="50" charset="-128"/>
              </a:rPr>
              <a:t>18:15</a:t>
            </a:r>
            <a:r>
              <a:rPr lang="ja-JP" altLang="en-US" sz="1100" dirty="0">
                <a:solidFill>
                  <a:prstClr val="black"/>
                </a:solidFill>
                <a:latin typeface="Calibri"/>
                <a:ea typeface="ＭＳ Ｐゴシック" panose="020B0600070205080204" pitchFamily="50" charset="-128"/>
              </a:rPr>
              <a:t>） 　電 話　</a:t>
            </a:r>
            <a:r>
              <a:rPr lang="en-US" altLang="ja-JP" sz="1100" dirty="0">
                <a:solidFill>
                  <a:prstClr val="black"/>
                </a:solidFill>
                <a:latin typeface="Calibri"/>
                <a:ea typeface="ＭＳ Ｐゴシック" panose="020B0600070205080204" pitchFamily="50" charset="-128"/>
              </a:rPr>
              <a:t>03-6734-3579</a:t>
            </a:r>
            <a:r>
              <a:rPr lang="ja-JP" altLang="en-US" sz="1100" dirty="0">
                <a:solidFill>
                  <a:prstClr val="black"/>
                </a:solidFill>
                <a:latin typeface="Calibri"/>
                <a:ea typeface="ＭＳ Ｐゴシック" panose="020B0600070205080204" pitchFamily="50" charset="-128"/>
              </a:rPr>
              <a:t> 　　　　　</a:t>
            </a:r>
            <a:endParaRPr lang="en-US" altLang="ja-JP" sz="1100" dirty="0">
              <a:solidFill>
                <a:prstClr val="black"/>
              </a:solidFill>
              <a:latin typeface="Calibri"/>
              <a:ea typeface="ＭＳ Ｐゴシック" panose="020B0600070205080204" pitchFamily="50" charset="-128"/>
            </a:endParaRPr>
          </a:p>
          <a:p>
            <a:pPr lvl="0" eaLnBrk="1" hangingPunct="1">
              <a:spcBef>
                <a:spcPct val="0"/>
              </a:spcBef>
              <a:buNone/>
            </a:pPr>
            <a:r>
              <a:rPr lang="ja-JP" altLang="en-US" sz="1100" dirty="0">
                <a:solidFill>
                  <a:prstClr val="black"/>
                </a:solidFill>
                <a:latin typeface="Calibri"/>
                <a:ea typeface="ＭＳ Ｐゴシック" panose="020B0600070205080204" pitchFamily="50" charset="-128"/>
              </a:rPr>
              <a:t>　ホームページ：</a:t>
            </a:r>
            <a:r>
              <a:rPr lang="en-US" altLang="ja-JP" sz="1100" dirty="0">
                <a:solidFill>
                  <a:prstClr val="black"/>
                </a:solidFill>
                <a:latin typeface="Calibri"/>
                <a:ea typeface="ＭＳ Ｐゴシック" panose="020B0600070205080204" pitchFamily="50" charset="-128"/>
                <a:hlinkClick r:id="rId4"/>
              </a:rPr>
              <a:t>http://www.mext.go.jp/a_menu/shotou/mushouka/index.htm</a:t>
            </a:r>
            <a:endParaRPr lang="en-US" altLang="ja-JP" sz="1100" dirty="0">
              <a:solidFill>
                <a:prstClr val="black"/>
              </a:solidFill>
              <a:latin typeface="Calibri"/>
              <a:ea typeface="ＭＳ Ｐゴシック" panose="020B0600070205080204" pitchFamily="50" charset="-128"/>
            </a:endParaRPr>
          </a:p>
        </p:txBody>
      </p:sp>
      <p:pic>
        <p:nvPicPr>
          <p:cNvPr id="64"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6719" y="7065826"/>
            <a:ext cx="555626" cy="269836"/>
          </a:xfrm>
          <a:prstGeom prst="rect">
            <a:avLst/>
          </a:prstGeom>
          <a:noFill/>
          <a:ln>
            <a:noFill/>
          </a:ln>
          <a:effectLst>
            <a:glow rad="127000">
              <a:schemeClr val="accent1">
                <a:alpha val="0"/>
              </a:schemeClr>
            </a:glow>
          </a:effectLst>
          <a:extLst/>
        </p:spPr>
      </p:pic>
      <p:sp>
        <p:nvSpPr>
          <p:cNvPr id="2" name="テキスト ボックス 1"/>
          <p:cNvSpPr txBox="1"/>
          <p:nvPr/>
        </p:nvSpPr>
        <p:spPr>
          <a:xfrm>
            <a:off x="5228828" y="5487325"/>
            <a:ext cx="5256584" cy="646331"/>
          </a:xfrm>
          <a:prstGeom prst="rect">
            <a:avLst/>
          </a:prstGeom>
          <a:noFill/>
        </p:spPr>
        <p:txBody>
          <a:bodyPr wrap="square" rtlCol="0">
            <a:spAutoFit/>
          </a:bodyPr>
          <a:lstStyle/>
          <a:p>
            <a:r>
              <a:rPr kumimoji="1" lang="ja-JP" altLang="en-US" sz="1200" dirty="0"/>
              <a:t>・都道府県等では、</a:t>
            </a:r>
            <a:r>
              <a:rPr lang="ja-JP" altLang="en-US" sz="1200" dirty="0"/>
              <a:t>低所得世帯の</a:t>
            </a:r>
            <a:r>
              <a:rPr lang="ja-JP" altLang="en-US" sz="1200" u="sng" dirty="0"/>
              <a:t>授業料以外の教育費を支援する</a:t>
            </a:r>
            <a:r>
              <a:rPr lang="en-US" altLang="ja-JP" sz="1200" u="sng" dirty="0"/>
              <a:t>『</a:t>
            </a:r>
            <a:r>
              <a:rPr lang="ja-JP" altLang="en-US" sz="1200" b="1" u="sng" dirty="0">
                <a:latin typeface="+mn-ea"/>
              </a:rPr>
              <a:t>高校生等</a:t>
            </a:r>
            <a:endParaRPr lang="en-US" altLang="ja-JP" sz="1200" b="1" u="sng" dirty="0">
              <a:latin typeface="+mn-ea"/>
            </a:endParaRPr>
          </a:p>
          <a:p>
            <a:r>
              <a:rPr lang="ja-JP" altLang="en-US" sz="1200" b="1" dirty="0">
                <a:latin typeface="+mn-ea"/>
              </a:rPr>
              <a:t>　</a:t>
            </a:r>
            <a:r>
              <a:rPr lang="ja-JP" altLang="en-US" sz="1200" b="1" u="sng" dirty="0">
                <a:latin typeface="+mn-ea"/>
              </a:rPr>
              <a:t>奨学給付金</a:t>
            </a:r>
            <a:r>
              <a:rPr lang="en-US" altLang="ja-JP" sz="1200" u="sng" dirty="0"/>
              <a:t>』</a:t>
            </a:r>
            <a:r>
              <a:rPr lang="ja-JP" altLang="en-US" sz="1200" b="1" u="sng" dirty="0">
                <a:latin typeface="+mn-ea"/>
              </a:rPr>
              <a:t>（返済不要）</a:t>
            </a:r>
            <a:r>
              <a:rPr lang="ja-JP" altLang="en-US" sz="1200" dirty="0">
                <a:latin typeface="+mn-ea"/>
              </a:rPr>
              <a:t>や、</a:t>
            </a:r>
            <a:r>
              <a:rPr kumimoji="1" lang="ja-JP" altLang="en-US" sz="1200" dirty="0"/>
              <a:t>独自の経済的支援を行っております。</a:t>
            </a:r>
            <a:endParaRPr lang="en-US" altLang="ja-JP" sz="1200" dirty="0"/>
          </a:p>
          <a:p>
            <a:r>
              <a:rPr lang="ja-JP" altLang="en-US" sz="1200" dirty="0"/>
              <a:t>　</a:t>
            </a:r>
            <a:r>
              <a:rPr lang="en-US" altLang="ja-JP" sz="1200" dirty="0"/>
              <a:t>※</a:t>
            </a:r>
            <a:r>
              <a:rPr lang="ja-JP" altLang="en-US" sz="1200" dirty="0"/>
              <a:t>各都道府県の問い合わせ先は、以下の文部科学省ＨＰに掲載しています。</a:t>
            </a:r>
            <a:endParaRPr lang="en-US" altLang="ja-JP" sz="1200" dirty="0"/>
          </a:p>
        </p:txBody>
      </p:sp>
      <p:pic>
        <p:nvPicPr>
          <p:cNvPr id="3075" name="Picture 3" descr="C:\Users\mizushima\Desktop\キャプチャ1.JPG"/>
          <p:cNvPicPr>
            <a:picLocks noChangeAspect="1" noChangeArrowheads="1"/>
          </p:cNvPicPr>
          <p:nvPr/>
        </p:nvPicPr>
        <p:blipFill rotWithShape="1">
          <a:blip r:embed="rId6">
            <a:extLst>
              <a:ext uri="{28A0092B-C50C-407E-A947-70E740481C1C}">
                <a14:useLocalDpi xmlns:a14="http://schemas.microsoft.com/office/drawing/2010/main" val="0"/>
              </a:ext>
            </a:extLst>
          </a:blip>
          <a:srcRect b="23422"/>
          <a:stretch/>
        </p:blipFill>
        <p:spPr bwMode="auto">
          <a:xfrm>
            <a:off x="5364510" y="768868"/>
            <a:ext cx="4928229" cy="22370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7" name="円/楕円 66"/>
          <p:cNvSpPr/>
          <p:nvPr/>
        </p:nvSpPr>
        <p:spPr>
          <a:xfrm>
            <a:off x="8198743" y="233760"/>
            <a:ext cx="2242245" cy="1018129"/>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4" name="表 13"/>
          <p:cNvGraphicFramePr>
            <a:graphicFrameLocks noGrp="1"/>
          </p:cNvGraphicFramePr>
          <p:nvPr>
            <p:extLst>
              <p:ext uri="{D42A27DB-BD31-4B8C-83A1-F6EECF244321}">
                <p14:modId xmlns:p14="http://schemas.microsoft.com/office/powerpoint/2010/main" val="1864206047"/>
              </p:ext>
            </p:extLst>
          </p:nvPr>
        </p:nvGraphicFramePr>
        <p:xfrm>
          <a:off x="8410600" y="492104"/>
          <a:ext cx="1839949" cy="519576"/>
        </p:xfrm>
        <a:graphic>
          <a:graphicData uri="http://schemas.openxmlformats.org/drawingml/2006/table">
            <a:tbl>
              <a:tblPr firstRow="1" firstCol="1" lastRow="1" lastCol="1" bandRow="1" bandCol="1"/>
              <a:tblGrid>
                <a:gridCol w="381555">
                  <a:extLst>
                    <a:ext uri="{9D8B030D-6E8A-4147-A177-3AD203B41FA5}">
                      <a16:colId xmlns:a16="http://schemas.microsoft.com/office/drawing/2014/main" xmlns="" val="20000"/>
                    </a:ext>
                  </a:extLst>
                </a:gridCol>
                <a:gridCol w="740652">
                  <a:extLst>
                    <a:ext uri="{9D8B030D-6E8A-4147-A177-3AD203B41FA5}">
                      <a16:colId xmlns:a16="http://schemas.microsoft.com/office/drawing/2014/main" xmlns="" val="20001"/>
                    </a:ext>
                  </a:extLst>
                </a:gridCol>
                <a:gridCol w="717742">
                  <a:extLst>
                    <a:ext uri="{9D8B030D-6E8A-4147-A177-3AD203B41FA5}">
                      <a16:colId xmlns:a16="http://schemas.microsoft.com/office/drawing/2014/main" xmlns="" val="20002"/>
                    </a:ext>
                  </a:extLst>
                </a:gridCol>
              </a:tblGrid>
              <a:tr h="166424">
                <a:tc>
                  <a:txBody>
                    <a:bodyPr/>
                    <a:lstStyle/>
                    <a:p>
                      <a:pPr algn="just">
                        <a:lnSpc>
                          <a:spcPts val="1200"/>
                        </a:lnSpc>
                        <a:spcAft>
                          <a:spcPts val="0"/>
                        </a:spcAft>
                        <a:tabLst>
                          <a:tab pos="571500" algn="l"/>
                        </a:tabLst>
                      </a:pPr>
                      <a:r>
                        <a:rPr lang="en-US" sz="800" kern="100" dirty="0">
                          <a:effectLst/>
                          <a:latin typeface="ＭＳ ゴシック" panose="020B0609070205080204" pitchFamily="49" charset="-128"/>
                          <a:ea typeface="ＭＳ ゴシック" panose="020B0609070205080204" pitchFamily="49" charset="-128"/>
                          <a:cs typeface="Times New Roman"/>
                        </a:rPr>
                        <a:t> </a:t>
                      </a:r>
                      <a:endParaRPr lang="ja-JP" sz="800" kern="100" dirty="0">
                        <a:effectLst/>
                        <a:latin typeface="ＭＳ ゴシック" panose="020B0609070205080204" pitchFamily="49" charset="-128"/>
                        <a:ea typeface="ＭＳ ゴシック" panose="020B0609070205080204" pitchFamily="49" charset="-128"/>
                        <a:cs typeface="Times New Roman"/>
                      </a:endParaRPr>
                    </a:p>
                  </a:txBody>
                  <a:tcPr marL="64802" marR="648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lnSpc>
                          <a:spcPts val="1200"/>
                        </a:lnSpc>
                        <a:spcAft>
                          <a:spcPts val="0"/>
                        </a:spcAft>
                        <a:tabLst>
                          <a:tab pos="571500" algn="l"/>
                        </a:tabLst>
                      </a:pPr>
                      <a:r>
                        <a:rPr lang="ja-JP" altLang="en-US" sz="800" kern="100" dirty="0">
                          <a:effectLst/>
                          <a:latin typeface="ＭＳ ゴシック" panose="020B0609070205080204" pitchFamily="49" charset="-128"/>
                          <a:ea typeface="ＭＳ ゴシック" panose="020B0609070205080204" pitchFamily="49" charset="-128"/>
                          <a:cs typeface="Times New Roman"/>
                        </a:rPr>
                        <a:t>所得割額</a:t>
                      </a:r>
                      <a:endParaRPr lang="ja-JP" sz="800" kern="100" dirty="0">
                        <a:effectLst/>
                        <a:latin typeface="ＭＳ ゴシック" panose="020B0609070205080204" pitchFamily="49" charset="-128"/>
                        <a:ea typeface="ＭＳ ゴシック" panose="020B0609070205080204" pitchFamily="49" charset="-128"/>
                        <a:cs typeface="Times New Roman"/>
                      </a:endParaRPr>
                    </a:p>
                  </a:txBody>
                  <a:tcPr marL="64802" marR="648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lnSpc>
                          <a:spcPts val="1200"/>
                        </a:lnSpc>
                        <a:spcAft>
                          <a:spcPts val="0"/>
                        </a:spcAft>
                        <a:tabLst>
                          <a:tab pos="571500" algn="l"/>
                        </a:tabLst>
                      </a:pPr>
                      <a:r>
                        <a:rPr lang="ja-JP" altLang="en-US" sz="800" kern="100" dirty="0">
                          <a:effectLst/>
                          <a:latin typeface="ＭＳ ゴシック" panose="020B0609070205080204" pitchFamily="49" charset="-128"/>
                          <a:ea typeface="ＭＳ ゴシック" panose="020B0609070205080204" pitchFamily="49" charset="-128"/>
                          <a:cs typeface="Times New Roman"/>
                        </a:rPr>
                        <a:t>均等割額</a:t>
                      </a:r>
                      <a:endParaRPr lang="ja-JP" sz="800" kern="100" dirty="0">
                        <a:effectLst/>
                        <a:latin typeface="ＭＳ ゴシック" panose="020B0609070205080204" pitchFamily="49" charset="-128"/>
                        <a:ea typeface="ＭＳ ゴシック" panose="020B0609070205080204" pitchFamily="49" charset="-128"/>
                        <a:cs typeface="Times New Roman"/>
                      </a:endParaRPr>
                    </a:p>
                  </a:txBody>
                  <a:tcPr marL="64802" marR="648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86728">
                <a:tc>
                  <a:txBody>
                    <a:bodyPr/>
                    <a:lstStyle/>
                    <a:p>
                      <a:pPr marL="0" indent="0" algn="ctr">
                        <a:lnSpc>
                          <a:spcPts val="1200"/>
                        </a:lnSpc>
                        <a:spcAft>
                          <a:spcPts val="0"/>
                        </a:spcAft>
                        <a:tabLst>
                          <a:tab pos="571500" algn="l"/>
                        </a:tabLst>
                      </a:pPr>
                      <a:r>
                        <a:rPr lang="ja-JP" sz="800" kern="100" dirty="0">
                          <a:effectLst/>
                          <a:latin typeface="ＭＳ ゴシック" panose="020B0609070205080204" pitchFamily="49" charset="-128"/>
                          <a:ea typeface="ＭＳ ゴシック" panose="020B0609070205080204" pitchFamily="49" charset="-128"/>
                          <a:cs typeface="Times New Roman"/>
                        </a:rPr>
                        <a:t>市民税</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200"/>
                        </a:lnSpc>
                        <a:spcAft>
                          <a:spcPts val="0"/>
                        </a:spcAft>
                        <a:tabLst>
                          <a:tab pos="571500" algn="l"/>
                        </a:tabLst>
                      </a:pPr>
                      <a:r>
                        <a:rPr lang="ja-JP" sz="700" kern="100" dirty="0">
                          <a:effectLst/>
                          <a:latin typeface="ＭＳ ゴシック" panose="020B0609070205080204" pitchFamily="49" charset="-128"/>
                          <a:ea typeface="ＭＳ ゴシック" panose="020B0609070205080204" pitchFamily="49" charset="-128"/>
                          <a:cs typeface="Times New Roman"/>
                        </a:rPr>
                        <a:t>０円</a:t>
                      </a:r>
                    </a:p>
                  </a:txBody>
                  <a:tcPr marL="64802" marR="648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r" defTabSz="1018231" rtl="0" eaLnBrk="1" fontAlgn="auto" latinLnBrk="0" hangingPunct="1">
                        <a:lnSpc>
                          <a:spcPts val="1200"/>
                        </a:lnSpc>
                        <a:spcBef>
                          <a:spcPts val="0"/>
                        </a:spcBef>
                        <a:spcAft>
                          <a:spcPts val="0"/>
                        </a:spcAft>
                        <a:buClrTx/>
                        <a:buSzTx/>
                        <a:buFontTx/>
                        <a:buNone/>
                        <a:tabLst>
                          <a:tab pos="571500" algn="l"/>
                        </a:tabLst>
                        <a:defRPr/>
                      </a:pPr>
                      <a:r>
                        <a:rPr lang="ja-JP" altLang="ja-JP" sz="700" kern="100" dirty="0">
                          <a:effectLst/>
                          <a:latin typeface="ＭＳ ゴシック" panose="020B0609070205080204" pitchFamily="49" charset="-128"/>
                          <a:ea typeface="ＭＳ ゴシック" panose="020B0609070205080204" pitchFamily="49" charset="-128"/>
                          <a:cs typeface="Times New Roman"/>
                        </a:rPr>
                        <a:t>０円</a:t>
                      </a:r>
                    </a:p>
                  </a:txBody>
                  <a:tcPr marL="64802" marR="648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66424">
                <a:tc>
                  <a:txBody>
                    <a:bodyPr/>
                    <a:lstStyle/>
                    <a:p>
                      <a:pPr marL="0" indent="0" algn="ctr">
                        <a:lnSpc>
                          <a:spcPts val="1200"/>
                        </a:lnSpc>
                        <a:spcAft>
                          <a:spcPts val="0"/>
                        </a:spcAft>
                        <a:tabLst>
                          <a:tab pos="571500" algn="l"/>
                        </a:tabLst>
                      </a:pPr>
                      <a:r>
                        <a:rPr lang="ja-JP" altLang="en-US" sz="800" kern="100" dirty="0">
                          <a:effectLst/>
                          <a:latin typeface="ＭＳ ゴシック" panose="020B0609070205080204" pitchFamily="49" charset="-128"/>
                          <a:ea typeface="ＭＳ ゴシック" panose="020B0609070205080204" pitchFamily="49" charset="-128"/>
                          <a:cs typeface="Times New Roman"/>
                        </a:rPr>
                        <a:t>県民税</a:t>
                      </a:r>
                      <a:endParaRPr lang="ja-JP" sz="800" kern="100" dirty="0">
                        <a:effectLst/>
                        <a:latin typeface="ＭＳ ゴシック" panose="020B0609070205080204" pitchFamily="49" charset="-128"/>
                        <a:ea typeface="ＭＳ ゴシック" panose="020B0609070205080204" pitchFamily="49" charset="-128"/>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r" defTabSz="1018231" rtl="0" eaLnBrk="1" fontAlgn="auto" latinLnBrk="0" hangingPunct="1">
                        <a:lnSpc>
                          <a:spcPts val="1200"/>
                        </a:lnSpc>
                        <a:spcBef>
                          <a:spcPts val="0"/>
                        </a:spcBef>
                        <a:spcAft>
                          <a:spcPts val="0"/>
                        </a:spcAft>
                        <a:buClrTx/>
                        <a:buSzTx/>
                        <a:buFontTx/>
                        <a:buNone/>
                        <a:tabLst>
                          <a:tab pos="571500" algn="l"/>
                        </a:tabLst>
                        <a:defRPr/>
                      </a:pPr>
                      <a:r>
                        <a:rPr lang="ja-JP" altLang="ja-JP" sz="700" kern="100" dirty="0">
                          <a:effectLst/>
                          <a:latin typeface="ＭＳ ゴシック" panose="020B0609070205080204" pitchFamily="49" charset="-128"/>
                          <a:ea typeface="ＭＳ ゴシック" panose="020B0609070205080204" pitchFamily="49" charset="-128"/>
                          <a:cs typeface="Times New Roman"/>
                        </a:rPr>
                        <a:t>０円</a:t>
                      </a:r>
                    </a:p>
                  </a:txBody>
                  <a:tcPr marL="64802" marR="648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r" defTabSz="1018231" rtl="0" eaLnBrk="1" fontAlgn="auto" latinLnBrk="0" hangingPunct="1">
                        <a:lnSpc>
                          <a:spcPts val="1200"/>
                        </a:lnSpc>
                        <a:spcBef>
                          <a:spcPts val="0"/>
                        </a:spcBef>
                        <a:spcAft>
                          <a:spcPts val="0"/>
                        </a:spcAft>
                        <a:buClrTx/>
                        <a:buSzTx/>
                        <a:buFontTx/>
                        <a:buNone/>
                        <a:tabLst>
                          <a:tab pos="571500" algn="l"/>
                        </a:tabLst>
                        <a:defRPr/>
                      </a:pPr>
                      <a:r>
                        <a:rPr lang="ja-JP" altLang="ja-JP" sz="700" kern="100" dirty="0">
                          <a:effectLst/>
                          <a:latin typeface="ＭＳ ゴシック" panose="020B0609070205080204" pitchFamily="49" charset="-128"/>
                          <a:ea typeface="ＭＳ ゴシック" panose="020B0609070205080204" pitchFamily="49" charset="-128"/>
                          <a:cs typeface="Times New Roman"/>
                        </a:rPr>
                        <a:t>０円</a:t>
                      </a:r>
                    </a:p>
                  </a:txBody>
                  <a:tcPr marL="64802" marR="648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66" name="正方形/長方形 65"/>
          <p:cNvSpPr/>
          <p:nvPr/>
        </p:nvSpPr>
        <p:spPr>
          <a:xfrm>
            <a:off x="8415080" y="480562"/>
            <a:ext cx="1125894" cy="352682"/>
          </a:xfrm>
          <a:prstGeom prst="rect">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2" name="テキスト ボックス 31"/>
          <p:cNvSpPr txBox="1"/>
          <p:nvPr/>
        </p:nvSpPr>
        <p:spPr>
          <a:xfrm rot="21204950">
            <a:off x="8344501" y="67721"/>
            <a:ext cx="1181347" cy="380092"/>
          </a:xfrm>
          <a:prstGeom prst="rect">
            <a:avLst/>
          </a:prstGeom>
          <a:solidFill>
            <a:schemeClr val="bg1"/>
          </a:solidFill>
          <a:ln w="3175">
            <a:solidFill>
              <a:schemeClr val="tx1"/>
            </a:solidFill>
            <a:prstDash val="sysDash"/>
          </a:ln>
        </p:spPr>
        <p:txBody>
          <a:bodyPr wrap="square" tIns="0" rtlCol="0">
            <a:spAutoFit/>
          </a:bodyPr>
          <a:lstStyle/>
          <a:p>
            <a:r>
              <a:rPr kumimoji="1" lang="en-US" altLang="ja-JP" b="1" dirty="0">
                <a:solidFill>
                  <a:srgbClr val="00B0F0"/>
                </a:solidFill>
                <a:latin typeface="HGSｺﾞｼｯｸE" panose="020B0900000000000000" pitchFamily="50" charset="-128"/>
                <a:ea typeface="HGSｺﾞｼｯｸE" panose="020B0900000000000000" pitchFamily="50" charset="-128"/>
              </a:rPr>
              <a:t>CHECK!!</a:t>
            </a:r>
          </a:p>
        </p:txBody>
      </p:sp>
      <p:sp>
        <p:nvSpPr>
          <p:cNvPr id="13" name="図形 12"/>
          <p:cNvSpPr/>
          <p:nvPr/>
        </p:nvSpPr>
        <p:spPr>
          <a:xfrm rot="20469837">
            <a:off x="7832449" y="812083"/>
            <a:ext cx="690142" cy="743567"/>
          </a:xfrm>
          <a:prstGeom prst="swooshArrow">
            <a:avLst>
              <a:gd name="adj1" fmla="val 16310"/>
              <a:gd name="adj2" fmla="val 31370"/>
            </a:avLst>
          </a:prstGeom>
          <a:solidFill>
            <a:srgbClr val="00B0F0"/>
          </a:solidFill>
          <a:ln>
            <a:noFill/>
          </a:ln>
          <a:scene3d>
            <a:camera prst="orthographicFront">
              <a:rot lat="0" lon="0" rev="0"/>
            </a:camera>
            <a:lightRig rig="threePt" dir="t"/>
          </a:scene3d>
        </p:spPr>
        <p:style>
          <a:lnRef idx="2">
            <a:scrgbClr r="0" g="0" b="0"/>
          </a:lnRef>
          <a:fillRef idx="1">
            <a:scrgbClr r="0" g="0" b="0"/>
          </a:fillRef>
          <a:effectRef idx="0">
            <a:schemeClr val="accent1">
              <a:hueOff val="0"/>
              <a:satOff val="0"/>
              <a:lumOff val="0"/>
              <a:alphaOff val="0"/>
            </a:schemeClr>
          </a:effectRef>
          <a:fontRef idx="minor">
            <a:schemeClr val="lt1"/>
          </a:fontRef>
        </p:style>
      </p:sp>
      <p:grpSp>
        <p:nvGrpSpPr>
          <p:cNvPr id="12" name="グループ化 11"/>
          <p:cNvGrpSpPr/>
          <p:nvPr/>
        </p:nvGrpSpPr>
        <p:grpSpPr>
          <a:xfrm>
            <a:off x="6588646" y="2321992"/>
            <a:ext cx="3710493" cy="764039"/>
            <a:chOff x="6588646" y="2350041"/>
            <a:chExt cx="3710493" cy="764039"/>
          </a:xfrm>
        </p:grpSpPr>
        <p:sp>
          <p:nvSpPr>
            <p:cNvPr id="31" name="円形吹き出し 30"/>
            <p:cNvSpPr/>
            <p:nvPr/>
          </p:nvSpPr>
          <p:spPr>
            <a:xfrm>
              <a:off x="6588646" y="2350041"/>
              <a:ext cx="3710493" cy="764039"/>
            </a:xfrm>
            <a:prstGeom prst="wedgeEllipseCallout">
              <a:avLst>
                <a:gd name="adj1" fmla="val 7960"/>
                <a:gd name="adj2" fmla="val -97204"/>
              </a:avLst>
            </a:prstGeom>
            <a:solidFill>
              <a:srgbClr val="CCFFCC"/>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endParaRPr lang="en-US" altLang="ja-JP" sz="1200" dirty="0">
                <a:solidFill>
                  <a:schemeClr val="tx1"/>
                </a:solidFill>
                <a:latin typeface="HGSｺﾞｼｯｸE" panose="020B0900000000000000" pitchFamily="50" charset="-128"/>
                <a:ea typeface="HGSｺﾞｼｯｸE" panose="020B0900000000000000" pitchFamily="50" charset="-128"/>
              </a:endParaRPr>
            </a:p>
          </p:txBody>
        </p:sp>
        <p:sp>
          <p:nvSpPr>
            <p:cNvPr id="59" name="テキスト ボックス 58"/>
            <p:cNvSpPr txBox="1"/>
            <p:nvPr/>
          </p:nvSpPr>
          <p:spPr>
            <a:xfrm>
              <a:off x="6752405" y="2516616"/>
              <a:ext cx="3537853" cy="430887"/>
            </a:xfrm>
            <a:prstGeom prst="rect">
              <a:avLst/>
            </a:prstGeom>
            <a:noFill/>
          </p:spPr>
          <p:txBody>
            <a:bodyPr wrap="square" rtlCol="0">
              <a:spAutoFit/>
            </a:bodyPr>
            <a:lstStyle/>
            <a:p>
              <a:r>
                <a:rPr lang="ja-JP" altLang="en-US" sz="1100" b="1" dirty="0">
                  <a:latin typeface="+mn-ea"/>
                </a:rPr>
                <a:t>市町村民税所得割額は、所得に応じて課税されます。</a:t>
              </a:r>
              <a:endParaRPr lang="en-US" altLang="ja-JP" sz="1100" b="1" dirty="0">
                <a:latin typeface="+mn-ea"/>
              </a:endParaRPr>
            </a:p>
            <a:p>
              <a:r>
                <a:rPr lang="en-US" altLang="ja-JP" sz="1100" b="1" dirty="0">
                  <a:latin typeface="+mn-ea"/>
                </a:rPr>
                <a:t>※</a:t>
              </a:r>
              <a:r>
                <a:rPr lang="ja-JP" altLang="en-US" sz="1100" b="1" dirty="0">
                  <a:latin typeface="+mn-ea"/>
                </a:rPr>
                <a:t>都道府県民税所得割額・均等割額は含みません。</a:t>
              </a:r>
              <a:endParaRPr lang="en-US" altLang="ja-JP" sz="1100" b="1" dirty="0">
                <a:latin typeface="+mn-ea"/>
              </a:endParaRPr>
            </a:p>
          </p:txBody>
        </p:sp>
      </p:grpSp>
      <p:sp>
        <p:nvSpPr>
          <p:cNvPr id="15" name="正方形/長方形 14"/>
          <p:cNvSpPr/>
          <p:nvPr/>
        </p:nvSpPr>
        <p:spPr>
          <a:xfrm>
            <a:off x="9532076" y="851344"/>
            <a:ext cx="715859" cy="150910"/>
          </a:xfrm>
          <a:prstGeom prst="rect">
            <a:avLst/>
          </a:prstGeom>
          <a:solidFill>
            <a:schemeClr val="tx1">
              <a:lumMod val="75000"/>
              <a:lumOff val="25000"/>
              <a:alpha val="2705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9540973" y="491763"/>
            <a:ext cx="706963" cy="359582"/>
          </a:xfrm>
          <a:prstGeom prst="rect">
            <a:avLst/>
          </a:prstGeom>
          <a:solidFill>
            <a:schemeClr val="tx1">
              <a:lumMod val="75000"/>
              <a:lumOff val="25000"/>
              <a:alpha val="2705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9" name="直線コネクタ 68"/>
          <p:cNvCxnSpPr>
            <a:stCxn id="68" idx="3"/>
          </p:cNvCxnSpPr>
          <p:nvPr/>
        </p:nvCxnSpPr>
        <p:spPr>
          <a:xfrm flipH="1">
            <a:off x="9527856" y="671554"/>
            <a:ext cx="720080" cy="169543"/>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H="1">
            <a:off x="9534414" y="846550"/>
            <a:ext cx="720080" cy="153307"/>
          </a:xfrm>
          <a:prstGeom prst="line">
            <a:avLst/>
          </a:prstGeom>
        </p:spPr>
        <p:style>
          <a:lnRef idx="1">
            <a:schemeClr val="accent1"/>
          </a:lnRef>
          <a:fillRef idx="0">
            <a:schemeClr val="accent1"/>
          </a:fillRef>
          <a:effectRef idx="0">
            <a:schemeClr val="accent1"/>
          </a:effectRef>
          <a:fontRef idx="minor">
            <a:schemeClr val="tx1"/>
          </a:fontRef>
        </p:style>
      </p:cxnSp>
      <p:sp>
        <p:nvSpPr>
          <p:cNvPr id="71" name="正方形/長方形 70"/>
          <p:cNvSpPr/>
          <p:nvPr/>
        </p:nvSpPr>
        <p:spPr>
          <a:xfrm>
            <a:off x="35918" y="306040"/>
            <a:ext cx="5184577" cy="3622453"/>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p:nvSpPr>
        <p:spPr>
          <a:xfrm>
            <a:off x="2589872" y="154481"/>
            <a:ext cx="2516118" cy="324000"/>
          </a:xfrm>
          <a:prstGeom prst="rect">
            <a:avLst/>
          </a:prstGeom>
          <a:solidFill>
            <a:srgbClr val="92D050"/>
          </a:solidFill>
          <a:ln w="12700" cap="rnd" cmpd="sng">
            <a:solidFill>
              <a:srgbClr val="92D050"/>
            </a:solidFill>
          </a:ln>
        </p:spPr>
        <p:txBody>
          <a:bodyPr wrap="square" lIns="101824" tIns="50912" rIns="101824" bIns="50912" rtlCol="0">
            <a:spAutoFit/>
          </a:bodyPr>
          <a:lstStyle/>
          <a:p>
            <a:pPr algn="ctr"/>
            <a:r>
              <a:rPr lang="ja-JP" altLang="en-US" sz="1600" dirty="0">
                <a:solidFill>
                  <a:schemeClr val="bg1"/>
                </a:solidFill>
                <a:latin typeface="+mj-ea"/>
                <a:ea typeface="+mj-ea"/>
              </a:rPr>
              <a:t>５．いくらもらえるの？</a:t>
            </a:r>
          </a:p>
        </p:txBody>
      </p:sp>
      <p:sp>
        <p:nvSpPr>
          <p:cNvPr id="73" name="テキスト ボックス 72"/>
          <p:cNvSpPr txBox="1"/>
          <p:nvPr/>
        </p:nvSpPr>
        <p:spPr>
          <a:xfrm>
            <a:off x="65585" y="2807413"/>
            <a:ext cx="5132230" cy="1098625"/>
          </a:xfrm>
          <a:prstGeom prst="rect">
            <a:avLst/>
          </a:prstGeom>
          <a:noFill/>
        </p:spPr>
        <p:txBody>
          <a:bodyPr wrap="square" lIns="108000" tIns="36000" rIns="36000" bIns="36000" rtlCol="0">
            <a:spAutoFit/>
          </a:bodyPr>
          <a:lstStyle/>
          <a:p>
            <a:pPr marL="85725" indent="-85725">
              <a:lnSpc>
                <a:spcPts val="1600"/>
              </a:lnSpc>
            </a:pPr>
            <a:r>
              <a:rPr lang="en-US" altLang="ja-JP" sz="1200" dirty="0">
                <a:solidFill>
                  <a:prstClr val="black"/>
                </a:solidFill>
              </a:rPr>
              <a:t>※</a:t>
            </a:r>
            <a:r>
              <a:rPr lang="ja-JP" altLang="en-US" sz="1200" u="sng" dirty="0">
                <a:solidFill>
                  <a:prstClr val="black"/>
                </a:solidFill>
              </a:rPr>
              <a:t>上記年収は</a:t>
            </a:r>
            <a:r>
              <a:rPr lang="ja-JP" altLang="en-US" sz="1200" u="sng" dirty="0">
                <a:solidFill>
                  <a:prstClr val="black"/>
                </a:solidFill>
                <a:latin typeface="+mn-ea"/>
              </a:rPr>
              <a:t>モデル世帯の目安です</a:t>
            </a:r>
            <a:r>
              <a:rPr lang="ja-JP" altLang="en-US" sz="1200" dirty="0">
                <a:solidFill>
                  <a:prstClr val="black"/>
                </a:solidFill>
                <a:latin typeface="+mn-ea"/>
              </a:rPr>
              <a:t>（両親の一方がサラリーマンとして勤務、高校生</a:t>
            </a:r>
            <a:r>
              <a:rPr lang="en-US" altLang="ja-JP" sz="1200" dirty="0">
                <a:solidFill>
                  <a:prstClr val="black"/>
                </a:solidFill>
                <a:latin typeface="+mn-ea"/>
              </a:rPr>
              <a:t>1</a:t>
            </a:r>
            <a:r>
              <a:rPr lang="ja-JP" altLang="en-US" sz="1200" dirty="0">
                <a:solidFill>
                  <a:prstClr val="black"/>
                </a:solidFill>
                <a:latin typeface="+mn-ea"/>
              </a:rPr>
              <a:t>人、中学生</a:t>
            </a:r>
            <a:r>
              <a:rPr lang="en-US" altLang="ja-JP" sz="1200" dirty="0">
                <a:solidFill>
                  <a:prstClr val="black"/>
                </a:solidFill>
                <a:latin typeface="+mn-ea"/>
              </a:rPr>
              <a:t>1</a:t>
            </a:r>
            <a:r>
              <a:rPr lang="ja-JP" altLang="en-US" sz="1200" dirty="0">
                <a:solidFill>
                  <a:prstClr val="black"/>
                </a:solidFill>
              </a:rPr>
              <a:t>人の家庭の場合）。</a:t>
            </a:r>
            <a:endParaRPr lang="en-US" altLang="ja-JP" sz="1200" dirty="0">
              <a:solidFill>
                <a:prstClr val="black"/>
              </a:solidFill>
            </a:endParaRPr>
          </a:p>
          <a:p>
            <a:pPr marL="85725" indent="-85725">
              <a:lnSpc>
                <a:spcPts val="1600"/>
              </a:lnSpc>
            </a:pPr>
            <a:r>
              <a:rPr lang="en-US" altLang="ja-JP" sz="1200" dirty="0">
                <a:solidFill>
                  <a:prstClr val="black"/>
                </a:solidFill>
              </a:rPr>
              <a:t>※</a:t>
            </a:r>
            <a:r>
              <a:rPr lang="ja-JP" altLang="en-US" sz="1200" u="sng" dirty="0">
                <a:solidFill>
                  <a:prstClr val="black"/>
                </a:solidFill>
              </a:rPr>
              <a:t>受給資格の確認は、年収ではなく、</a:t>
            </a:r>
            <a:r>
              <a:rPr lang="ja-JP" altLang="en-US" sz="1200" u="sng" dirty="0">
                <a:solidFill>
                  <a:srgbClr val="FF0000"/>
                </a:solidFill>
                <a:latin typeface="HGS創英角ｺﾞｼｯｸUB" panose="020B0900000000000000" pitchFamily="50" charset="-128"/>
                <a:ea typeface="HGS創英角ｺﾞｼｯｸUB" panose="020B0900000000000000" pitchFamily="50" charset="-128"/>
              </a:rPr>
              <a:t>市町村民</a:t>
            </a:r>
            <a:r>
              <a:rPr lang="ja-JP" altLang="en-US" sz="1200" u="sng" dirty="0">
                <a:solidFill>
                  <a:srgbClr val="FF0000"/>
                </a:solidFill>
                <a:latin typeface="HGP創英角ｺﾞｼｯｸUB" panose="020B0900000000000000" pitchFamily="50" charset="-128"/>
                <a:ea typeface="HGP創英角ｺﾞｼｯｸUB" panose="020B0900000000000000" pitchFamily="50" charset="-128"/>
              </a:rPr>
              <a:t>税所得割額</a:t>
            </a:r>
            <a:r>
              <a:rPr lang="ja-JP" altLang="en-US" sz="1200" u="sng" dirty="0">
                <a:solidFill>
                  <a:prstClr val="black"/>
                </a:solidFill>
              </a:rPr>
              <a:t>で行います</a:t>
            </a:r>
            <a:r>
              <a:rPr lang="ja-JP" altLang="en-US" sz="1200" dirty="0">
                <a:solidFill>
                  <a:prstClr val="black"/>
                </a:solidFill>
              </a:rPr>
              <a:t>。</a:t>
            </a:r>
            <a:endParaRPr lang="en-US" altLang="ja-JP" sz="1200" dirty="0">
              <a:solidFill>
                <a:prstClr val="black"/>
              </a:solidFill>
            </a:endParaRPr>
          </a:p>
          <a:p>
            <a:pPr marL="85725" indent="-85725">
              <a:lnSpc>
                <a:spcPts val="1600"/>
              </a:lnSpc>
            </a:pPr>
            <a:r>
              <a:rPr lang="ja-JP" altLang="en-US" sz="1200" dirty="0">
                <a:solidFill>
                  <a:prstClr val="black"/>
                </a:solidFill>
              </a:rPr>
              <a:t>　この額</a:t>
            </a:r>
            <a:r>
              <a:rPr lang="ja-JP" altLang="en-US" sz="1200" dirty="0">
                <a:solidFill>
                  <a:prstClr val="black"/>
                </a:solidFill>
                <a:latin typeface="+mn-ea"/>
              </a:rPr>
              <a:t>が</a:t>
            </a:r>
            <a:r>
              <a:rPr lang="en-US" altLang="ja-JP" sz="1200" u="sng" dirty="0">
                <a:solidFill>
                  <a:prstClr val="black"/>
                </a:solidFill>
                <a:latin typeface="+mn-ea"/>
              </a:rPr>
              <a:t>30</a:t>
            </a:r>
            <a:r>
              <a:rPr lang="ja-JP" altLang="en-US" sz="1200" u="sng" dirty="0">
                <a:solidFill>
                  <a:prstClr val="black"/>
                </a:solidFill>
                <a:latin typeface="+mn-ea"/>
              </a:rPr>
              <a:t>万</a:t>
            </a:r>
            <a:r>
              <a:rPr lang="en-US" altLang="ja-JP" sz="1200" u="sng" dirty="0">
                <a:solidFill>
                  <a:prstClr val="black"/>
                </a:solidFill>
                <a:latin typeface="+mn-ea"/>
              </a:rPr>
              <a:t>4,200</a:t>
            </a:r>
            <a:r>
              <a:rPr lang="ja-JP" altLang="en-US" sz="1200" u="sng" dirty="0">
                <a:solidFill>
                  <a:prstClr val="black"/>
                </a:solidFill>
                <a:latin typeface="+mn-ea"/>
              </a:rPr>
              <a:t>円以上の</a:t>
            </a:r>
            <a:r>
              <a:rPr lang="ja-JP" altLang="en-US" sz="1200" u="sng" dirty="0">
                <a:solidFill>
                  <a:prstClr val="black"/>
                </a:solidFill>
              </a:rPr>
              <a:t>場合、授業料全額を負担</a:t>
            </a:r>
            <a:r>
              <a:rPr lang="ja-JP" altLang="en-US" sz="1200" dirty="0">
                <a:solidFill>
                  <a:prstClr val="black"/>
                </a:solidFill>
              </a:rPr>
              <a:t>していただきます。</a:t>
            </a:r>
            <a:endParaRPr lang="en-US" altLang="ja-JP" sz="1200" dirty="0">
              <a:solidFill>
                <a:prstClr val="black"/>
              </a:solidFill>
            </a:endParaRPr>
          </a:p>
          <a:p>
            <a:pPr marL="85725" lvl="0" indent="-85725">
              <a:lnSpc>
                <a:spcPts val="1600"/>
              </a:lnSpc>
            </a:pPr>
            <a:r>
              <a:rPr lang="en-US" altLang="ja-JP" sz="1200" dirty="0">
                <a:solidFill>
                  <a:prstClr val="black"/>
                </a:solidFill>
              </a:rPr>
              <a:t>※</a:t>
            </a:r>
            <a:r>
              <a:rPr lang="ja-JP" altLang="en-US" sz="1200" dirty="0">
                <a:solidFill>
                  <a:prstClr val="black"/>
                </a:solidFill>
              </a:rPr>
              <a:t>定時制・通信制の場合、支給額が異なります。</a:t>
            </a:r>
            <a:endParaRPr lang="en-US" altLang="ja-JP" sz="1200" dirty="0">
              <a:solidFill>
                <a:prstClr val="black"/>
              </a:solidFill>
            </a:endParaRPr>
          </a:p>
        </p:txBody>
      </p:sp>
      <p:graphicFrame>
        <p:nvGraphicFramePr>
          <p:cNvPr id="74" name="表 73"/>
          <p:cNvGraphicFramePr>
            <a:graphicFrameLocks noGrp="1"/>
          </p:cNvGraphicFramePr>
          <p:nvPr>
            <p:extLst>
              <p:ext uri="{D42A27DB-BD31-4B8C-83A1-F6EECF244321}">
                <p14:modId xmlns:p14="http://schemas.microsoft.com/office/powerpoint/2010/main" val="3743543075"/>
              </p:ext>
            </p:extLst>
          </p:nvPr>
        </p:nvGraphicFramePr>
        <p:xfrm>
          <a:off x="107926" y="402822"/>
          <a:ext cx="1148940" cy="1544236"/>
        </p:xfrm>
        <a:graphic>
          <a:graphicData uri="http://schemas.openxmlformats.org/drawingml/2006/table">
            <a:tbl>
              <a:tblPr firstRow="1" bandRow="1">
                <a:tableStyleId>{7DF18680-E054-41AD-8BC1-D1AEF772440D}</a:tableStyleId>
              </a:tblPr>
              <a:tblGrid>
                <a:gridCol w="1148940">
                  <a:extLst>
                    <a:ext uri="{9D8B030D-6E8A-4147-A177-3AD203B41FA5}">
                      <a16:colId xmlns:a16="http://schemas.microsoft.com/office/drawing/2014/main" xmlns="" val="20000"/>
                    </a:ext>
                  </a:extLst>
                </a:gridCol>
              </a:tblGrid>
              <a:tr h="370840">
                <a:tc>
                  <a:txBody>
                    <a:bodyPr/>
                    <a:lstStyle/>
                    <a:p>
                      <a:pPr marL="0" marR="0" indent="0" algn="l" defTabSz="1018231" rtl="0" eaLnBrk="1" fontAlgn="auto" latinLnBrk="0" hangingPunct="1">
                        <a:lnSpc>
                          <a:spcPct val="100000"/>
                        </a:lnSpc>
                        <a:spcBef>
                          <a:spcPts val="0"/>
                        </a:spcBef>
                        <a:spcAft>
                          <a:spcPts val="0"/>
                        </a:spcAft>
                        <a:buClrTx/>
                        <a:buSzTx/>
                        <a:buFontTx/>
                        <a:buNone/>
                        <a:tabLst/>
                        <a:defRPr/>
                      </a:pPr>
                      <a:r>
                        <a:rPr kumimoji="1" lang="ja-JP" altLang="en-US" sz="1100" b="1" i="0" dirty="0">
                          <a:latin typeface="+mj-ea"/>
                          <a:ea typeface="+mj-ea"/>
                        </a:rPr>
                        <a:t>支給額</a:t>
                      </a:r>
                      <a:r>
                        <a:rPr kumimoji="1" lang="ja-JP" altLang="en-US" sz="1000" b="1" i="0" dirty="0">
                          <a:latin typeface="+mj-ea"/>
                          <a:ea typeface="+mj-ea"/>
                        </a:rPr>
                        <a:t>（年額）</a:t>
                      </a:r>
                      <a:endParaRPr kumimoji="1" lang="en-US" altLang="ja-JP" sz="1100" b="1" i="0" dirty="0">
                        <a:latin typeface="+mj-ea"/>
                        <a:ea typeface="+mj-ea"/>
                      </a:endParaRPr>
                    </a:p>
                    <a:p>
                      <a:pPr marL="0" marR="0" indent="0" algn="l" defTabSz="1018231" rtl="0" eaLnBrk="1" fontAlgn="auto" latinLnBrk="0" hangingPunct="1">
                        <a:lnSpc>
                          <a:spcPct val="100000"/>
                        </a:lnSpc>
                        <a:spcBef>
                          <a:spcPts val="0"/>
                        </a:spcBef>
                        <a:spcAft>
                          <a:spcPts val="0"/>
                        </a:spcAft>
                        <a:buClrTx/>
                        <a:buSzTx/>
                        <a:buFontTx/>
                        <a:buNone/>
                        <a:tabLst/>
                        <a:defRPr/>
                      </a:pPr>
                      <a:r>
                        <a:rPr kumimoji="1" lang="ja-JP" altLang="en-US" sz="1050" b="1" i="0" dirty="0">
                          <a:latin typeface="+mj-ea"/>
                          <a:ea typeface="+mj-ea"/>
                        </a:rPr>
                        <a:t>（全日制）</a:t>
                      </a:r>
                    </a:p>
                  </a:txBody>
                  <a:tcPr>
                    <a:solidFill>
                      <a:srgbClr val="2DA5FF"/>
                    </a:solidFill>
                  </a:tcPr>
                </a:tc>
                <a:extLst>
                  <a:ext uri="{0D108BD9-81ED-4DB2-BD59-A6C34878D82A}">
                    <a16:rowId xmlns:a16="http://schemas.microsoft.com/office/drawing/2014/main" xmlns="" val="10000"/>
                  </a:ext>
                </a:extLst>
              </a:tr>
              <a:tr h="259224">
                <a:tc>
                  <a:txBody>
                    <a:bodyPr/>
                    <a:lstStyle/>
                    <a:p>
                      <a:pPr marL="0" marR="0" indent="0" algn="l" defTabSz="1018231" rtl="0" eaLnBrk="1" fontAlgn="auto" latinLnBrk="0" hangingPunct="1">
                        <a:lnSpc>
                          <a:spcPct val="100000"/>
                        </a:lnSpc>
                        <a:spcBef>
                          <a:spcPts val="0"/>
                        </a:spcBef>
                        <a:spcAft>
                          <a:spcPts val="0"/>
                        </a:spcAft>
                        <a:buClrTx/>
                        <a:buSzTx/>
                        <a:buFontTx/>
                        <a:buNone/>
                        <a:tabLst/>
                        <a:defRPr/>
                      </a:pPr>
                      <a:r>
                        <a:rPr kumimoji="1" lang="ja-JP" altLang="en-US" sz="800" b="1" i="0" dirty="0">
                          <a:latin typeface="+mj-ea"/>
                          <a:ea typeface="+mj-ea"/>
                        </a:rPr>
                        <a:t>～</a:t>
                      </a:r>
                      <a:r>
                        <a:rPr kumimoji="1" lang="en-US" altLang="ja-JP" sz="1200" b="1" i="0" dirty="0">
                          <a:latin typeface="+mj-ea"/>
                          <a:ea typeface="+mj-ea"/>
                        </a:rPr>
                        <a:t>29</a:t>
                      </a:r>
                      <a:r>
                        <a:rPr kumimoji="1" lang="ja-JP" altLang="en-US" sz="1200" b="1" i="0" dirty="0">
                          <a:latin typeface="+mj-ea"/>
                          <a:ea typeface="+mj-ea"/>
                        </a:rPr>
                        <a:t>万</a:t>
                      </a:r>
                      <a:r>
                        <a:rPr kumimoji="1" lang="en-US" altLang="ja-JP" sz="1200" b="1" i="0" dirty="0">
                          <a:latin typeface="+mj-ea"/>
                          <a:ea typeface="+mj-ea"/>
                        </a:rPr>
                        <a:t>7,000</a:t>
                      </a:r>
                      <a:r>
                        <a:rPr kumimoji="1" lang="ja-JP" altLang="en-US" sz="1200" b="1" i="0" dirty="0">
                          <a:latin typeface="+mj-ea"/>
                          <a:ea typeface="+mj-ea"/>
                        </a:rPr>
                        <a:t>円</a:t>
                      </a:r>
                    </a:p>
                  </a:txBody>
                  <a:tcPr marL="104410" marR="104410" marT="49202" marB="49202"/>
                </a:tc>
                <a:extLst>
                  <a:ext uri="{0D108BD9-81ED-4DB2-BD59-A6C34878D82A}">
                    <a16:rowId xmlns:a16="http://schemas.microsoft.com/office/drawing/2014/main" xmlns="" val="10001"/>
                  </a:ext>
                </a:extLst>
              </a:tr>
              <a:tr h="248424">
                <a:tc>
                  <a:txBody>
                    <a:bodyPr/>
                    <a:lstStyle/>
                    <a:p>
                      <a:r>
                        <a:rPr kumimoji="1" lang="ja-JP" altLang="en-US" sz="800" b="1" i="0" dirty="0">
                          <a:latin typeface="+mn-ea"/>
                          <a:ea typeface="+mn-ea"/>
                        </a:rPr>
                        <a:t>～</a:t>
                      </a:r>
                      <a:r>
                        <a:rPr kumimoji="1" lang="en-US" altLang="ja-JP" sz="1200" b="1" i="0" dirty="0">
                          <a:latin typeface="+mn-ea"/>
                          <a:ea typeface="+mn-ea"/>
                        </a:rPr>
                        <a:t>23</a:t>
                      </a:r>
                      <a:r>
                        <a:rPr kumimoji="1" lang="ja-JP" altLang="en-US" sz="1200" b="1" i="0" dirty="0">
                          <a:latin typeface="+mn-ea"/>
                          <a:ea typeface="+mn-ea"/>
                        </a:rPr>
                        <a:t>万</a:t>
                      </a:r>
                      <a:r>
                        <a:rPr kumimoji="1" lang="en-US" altLang="ja-JP" sz="1200" b="1" i="0" dirty="0">
                          <a:latin typeface="+mn-ea"/>
                          <a:ea typeface="+mn-ea"/>
                        </a:rPr>
                        <a:t>7,600</a:t>
                      </a:r>
                      <a:r>
                        <a:rPr kumimoji="1" lang="ja-JP" altLang="en-US" sz="1200" b="1" i="0" dirty="0">
                          <a:latin typeface="+mn-ea"/>
                          <a:ea typeface="+mn-ea"/>
                        </a:rPr>
                        <a:t>円</a:t>
                      </a:r>
                    </a:p>
                  </a:txBody>
                  <a:tcPr marL="104410" marR="104410" marT="49202" marB="49202"/>
                </a:tc>
                <a:extLst>
                  <a:ext uri="{0D108BD9-81ED-4DB2-BD59-A6C34878D82A}">
                    <a16:rowId xmlns:a16="http://schemas.microsoft.com/office/drawing/2014/main" xmlns="" val="10002"/>
                  </a:ext>
                </a:extLst>
              </a:tr>
              <a:tr h="237469">
                <a:tc>
                  <a:txBody>
                    <a:bodyPr/>
                    <a:lstStyle/>
                    <a:p>
                      <a:pPr marL="0" marR="0" indent="0" algn="l" defTabSz="1018231" rtl="0" eaLnBrk="1" fontAlgn="auto" latinLnBrk="0" hangingPunct="1">
                        <a:lnSpc>
                          <a:spcPct val="100000"/>
                        </a:lnSpc>
                        <a:spcBef>
                          <a:spcPts val="0"/>
                        </a:spcBef>
                        <a:spcAft>
                          <a:spcPts val="0"/>
                        </a:spcAft>
                        <a:buClrTx/>
                        <a:buSzTx/>
                        <a:buFontTx/>
                        <a:buNone/>
                        <a:tabLst/>
                        <a:defRPr/>
                      </a:pPr>
                      <a:r>
                        <a:rPr kumimoji="1" lang="ja-JP" altLang="en-US" sz="800" b="1" i="0" dirty="0">
                          <a:latin typeface="+mn-ea"/>
                          <a:ea typeface="+mn-ea"/>
                        </a:rPr>
                        <a:t>～</a:t>
                      </a:r>
                      <a:r>
                        <a:rPr kumimoji="1" lang="en-US" altLang="ja-JP" sz="1200" b="1" i="0" dirty="0">
                          <a:latin typeface="+mn-ea"/>
                          <a:ea typeface="+mn-ea"/>
                        </a:rPr>
                        <a:t>17</a:t>
                      </a:r>
                      <a:r>
                        <a:rPr kumimoji="1" lang="ja-JP" altLang="en-US" sz="1200" b="1" i="0" dirty="0">
                          <a:latin typeface="+mn-ea"/>
                          <a:ea typeface="+mn-ea"/>
                        </a:rPr>
                        <a:t>万</a:t>
                      </a:r>
                      <a:r>
                        <a:rPr kumimoji="1" lang="en-US" altLang="ja-JP" sz="1200" b="1" i="0" dirty="0">
                          <a:latin typeface="+mn-ea"/>
                          <a:ea typeface="+mn-ea"/>
                        </a:rPr>
                        <a:t>8,200</a:t>
                      </a:r>
                      <a:r>
                        <a:rPr kumimoji="1" lang="ja-JP" altLang="en-US" sz="1200" b="1" i="0" dirty="0">
                          <a:latin typeface="+mn-ea"/>
                          <a:ea typeface="+mn-ea"/>
                        </a:rPr>
                        <a:t>円</a:t>
                      </a:r>
                    </a:p>
                  </a:txBody>
                  <a:tcPr marL="104410" marR="104410" marT="49202" marB="49202"/>
                </a:tc>
                <a:extLst>
                  <a:ext uri="{0D108BD9-81ED-4DB2-BD59-A6C34878D82A}">
                    <a16:rowId xmlns:a16="http://schemas.microsoft.com/office/drawing/2014/main" xmlns="" val="10003"/>
                  </a:ext>
                </a:extLst>
              </a:tr>
              <a:tr h="184113">
                <a:tc>
                  <a:txBody>
                    <a:bodyPr/>
                    <a:lstStyle/>
                    <a:p>
                      <a:pPr marL="0" marR="0" indent="0" algn="l" defTabSz="1018231" rtl="0" eaLnBrk="1" fontAlgn="auto" latinLnBrk="0" hangingPunct="1">
                        <a:lnSpc>
                          <a:spcPct val="100000"/>
                        </a:lnSpc>
                        <a:spcBef>
                          <a:spcPts val="0"/>
                        </a:spcBef>
                        <a:spcAft>
                          <a:spcPts val="0"/>
                        </a:spcAft>
                        <a:buClrTx/>
                        <a:buSzTx/>
                        <a:buFontTx/>
                        <a:buNone/>
                        <a:tabLst/>
                        <a:defRPr/>
                      </a:pPr>
                      <a:r>
                        <a:rPr kumimoji="1" lang="ja-JP" altLang="en-US" sz="800" b="1" i="0" dirty="0">
                          <a:latin typeface="+mn-ea"/>
                          <a:ea typeface="+mn-ea"/>
                        </a:rPr>
                        <a:t>　</a:t>
                      </a:r>
                      <a:r>
                        <a:rPr kumimoji="1" lang="en-US" altLang="ja-JP" sz="1200" b="1" i="0" dirty="0">
                          <a:latin typeface="+mn-ea"/>
                          <a:ea typeface="+mn-ea"/>
                        </a:rPr>
                        <a:t>11</a:t>
                      </a:r>
                      <a:r>
                        <a:rPr kumimoji="1" lang="ja-JP" altLang="en-US" sz="1200" b="1" i="0" dirty="0">
                          <a:latin typeface="+mn-ea"/>
                          <a:ea typeface="+mn-ea"/>
                        </a:rPr>
                        <a:t>万</a:t>
                      </a:r>
                      <a:r>
                        <a:rPr kumimoji="1" lang="en-US" altLang="ja-JP" sz="1200" b="1" i="0" dirty="0">
                          <a:latin typeface="+mn-ea"/>
                          <a:ea typeface="+mn-ea"/>
                        </a:rPr>
                        <a:t>8,800</a:t>
                      </a:r>
                      <a:r>
                        <a:rPr kumimoji="1" lang="ja-JP" altLang="en-US" sz="1200" b="1" i="0" dirty="0">
                          <a:latin typeface="+mn-ea"/>
                          <a:ea typeface="+mn-ea"/>
                        </a:rPr>
                        <a:t>円</a:t>
                      </a:r>
                    </a:p>
                  </a:txBody>
                  <a:tcPr marL="104410" marR="104410" marT="49202" marB="49202"/>
                </a:tc>
                <a:extLst>
                  <a:ext uri="{0D108BD9-81ED-4DB2-BD59-A6C34878D82A}">
                    <a16:rowId xmlns:a16="http://schemas.microsoft.com/office/drawing/2014/main" xmlns="" val="10004"/>
                  </a:ext>
                </a:extLst>
              </a:tr>
            </a:tbl>
          </a:graphicData>
        </a:graphic>
      </p:graphicFrame>
      <p:graphicFrame>
        <p:nvGraphicFramePr>
          <p:cNvPr id="75" name="表 74"/>
          <p:cNvGraphicFramePr>
            <a:graphicFrameLocks noGrp="1"/>
          </p:cNvGraphicFramePr>
          <p:nvPr>
            <p:extLst>
              <p:ext uri="{D42A27DB-BD31-4B8C-83A1-F6EECF244321}">
                <p14:modId xmlns:p14="http://schemas.microsoft.com/office/powerpoint/2010/main" val="256646178"/>
              </p:ext>
            </p:extLst>
          </p:nvPr>
        </p:nvGraphicFramePr>
        <p:xfrm>
          <a:off x="107926" y="2034902"/>
          <a:ext cx="4968552" cy="640080"/>
        </p:xfrm>
        <a:graphic>
          <a:graphicData uri="http://schemas.openxmlformats.org/drawingml/2006/table">
            <a:tbl>
              <a:tblPr firstRow="1" bandCol="1"/>
              <a:tblGrid>
                <a:gridCol w="1224136">
                  <a:extLst>
                    <a:ext uri="{9D8B030D-6E8A-4147-A177-3AD203B41FA5}">
                      <a16:colId xmlns:a16="http://schemas.microsoft.com/office/drawing/2014/main" xmlns="" val="20000"/>
                    </a:ext>
                  </a:extLst>
                </a:gridCol>
                <a:gridCol w="936104">
                  <a:extLst>
                    <a:ext uri="{9D8B030D-6E8A-4147-A177-3AD203B41FA5}">
                      <a16:colId xmlns:a16="http://schemas.microsoft.com/office/drawing/2014/main" xmlns="" val="20001"/>
                    </a:ext>
                  </a:extLst>
                </a:gridCol>
                <a:gridCol w="936104">
                  <a:extLst>
                    <a:ext uri="{9D8B030D-6E8A-4147-A177-3AD203B41FA5}">
                      <a16:colId xmlns:a16="http://schemas.microsoft.com/office/drawing/2014/main" xmlns="" val="20002"/>
                    </a:ext>
                  </a:extLst>
                </a:gridCol>
                <a:gridCol w="936104">
                  <a:extLst>
                    <a:ext uri="{9D8B030D-6E8A-4147-A177-3AD203B41FA5}">
                      <a16:colId xmlns:a16="http://schemas.microsoft.com/office/drawing/2014/main" xmlns="" val="20003"/>
                    </a:ext>
                  </a:extLst>
                </a:gridCol>
                <a:gridCol w="936104">
                  <a:extLst>
                    <a:ext uri="{9D8B030D-6E8A-4147-A177-3AD203B41FA5}">
                      <a16:colId xmlns:a16="http://schemas.microsoft.com/office/drawing/2014/main" xmlns="" val="20004"/>
                    </a:ext>
                  </a:extLst>
                </a:gridCol>
              </a:tblGrid>
              <a:tr h="366288">
                <a:tc>
                  <a:txBody>
                    <a:bodyPr/>
                    <a:lstStyle/>
                    <a:p>
                      <a:pPr algn="l"/>
                      <a:r>
                        <a:rPr kumimoji="1" lang="ja-JP" altLang="en-US" sz="1000" b="1" i="0" dirty="0">
                          <a:solidFill>
                            <a:schemeClr val="bg1"/>
                          </a:solidFill>
                          <a:latin typeface="+mj-ea"/>
                          <a:ea typeface="+mj-ea"/>
                        </a:rPr>
                        <a:t>市町村税所得割額の保護者の合算</a:t>
                      </a:r>
                      <a:endParaRPr kumimoji="1" lang="en-US" altLang="ja-JP" sz="1000" b="1" i="0" dirty="0">
                        <a:solidFill>
                          <a:schemeClr val="bg1"/>
                        </a:solidFill>
                        <a:latin typeface="+mj-ea"/>
                        <a:ea typeface="+mj-ea"/>
                      </a:endParaRPr>
                    </a:p>
                  </a:txBody>
                  <a:tcPr marL="72000" marR="72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DA5FF"/>
                    </a:solidFill>
                  </a:tcPr>
                </a:tc>
                <a:tc>
                  <a:txBody>
                    <a:bodyPr/>
                    <a:lstStyle/>
                    <a:p>
                      <a:pPr algn="r"/>
                      <a:r>
                        <a:rPr kumimoji="1" lang="en-US" altLang="ja-JP" sz="1000" b="1" i="0" dirty="0">
                          <a:latin typeface="+mj-ea"/>
                          <a:ea typeface="+mj-ea"/>
                        </a:rPr>
                        <a:t>0</a:t>
                      </a:r>
                      <a:r>
                        <a:rPr kumimoji="1" lang="ja-JP" altLang="en-US" sz="1000" b="1" i="0" dirty="0">
                          <a:latin typeface="+mj-ea"/>
                          <a:ea typeface="+mj-ea"/>
                        </a:rPr>
                        <a:t>円</a:t>
                      </a:r>
                      <a:endParaRPr kumimoji="1" lang="en-US" altLang="ja-JP" sz="1000" b="1" i="0" dirty="0">
                        <a:latin typeface="+mj-ea"/>
                        <a:ea typeface="+mj-ea"/>
                      </a:endParaRPr>
                    </a:p>
                    <a:p>
                      <a:pPr algn="r"/>
                      <a:r>
                        <a:rPr kumimoji="1" lang="ja-JP" altLang="en-US" sz="1000" b="1" i="0" dirty="0">
                          <a:latin typeface="+mj-ea"/>
                          <a:ea typeface="+mj-ea"/>
                        </a:rPr>
                        <a:t>（非課税）</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r"/>
                      <a:r>
                        <a:rPr kumimoji="1" lang="en-US" altLang="ja-JP" sz="1000" b="1" i="0" dirty="0">
                          <a:latin typeface="+mn-ea"/>
                          <a:ea typeface="+mn-ea"/>
                        </a:rPr>
                        <a:t>5</a:t>
                      </a:r>
                      <a:r>
                        <a:rPr kumimoji="1" lang="ja-JP" altLang="en-US" sz="1000" b="1" i="0" dirty="0">
                          <a:latin typeface="+mn-ea"/>
                          <a:ea typeface="+mn-ea"/>
                        </a:rPr>
                        <a:t>万</a:t>
                      </a:r>
                      <a:r>
                        <a:rPr kumimoji="1" lang="en-US" altLang="ja-JP" sz="1000" b="1" i="0" dirty="0">
                          <a:latin typeface="+mn-ea"/>
                          <a:ea typeface="+mn-ea"/>
                        </a:rPr>
                        <a:t>1,300</a:t>
                      </a:r>
                      <a:r>
                        <a:rPr kumimoji="1" lang="ja-JP" altLang="en-US" sz="1000" b="1" i="0" dirty="0">
                          <a:latin typeface="+mn-ea"/>
                          <a:ea typeface="+mn-ea"/>
                        </a:rPr>
                        <a:t>円</a:t>
                      </a:r>
                      <a:endParaRPr kumimoji="1" lang="en-US" altLang="ja-JP" sz="1000" b="1" i="0" dirty="0">
                        <a:latin typeface="+mn-ea"/>
                        <a:ea typeface="+mn-ea"/>
                      </a:endParaRPr>
                    </a:p>
                    <a:p>
                      <a:pPr algn="r"/>
                      <a:r>
                        <a:rPr kumimoji="1" lang="ja-JP" altLang="en-US" sz="1000" b="1" i="0" dirty="0">
                          <a:latin typeface="+mn-ea"/>
                          <a:ea typeface="+mn-ea"/>
                        </a:rPr>
                        <a:t>未満</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40000"/>
                        <a:lumOff val="60000"/>
                      </a:schemeClr>
                    </a:solidFill>
                  </a:tcPr>
                </a:tc>
                <a:tc>
                  <a:txBody>
                    <a:bodyPr/>
                    <a:lstStyle/>
                    <a:p>
                      <a:pPr algn="r"/>
                      <a:r>
                        <a:rPr kumimoji="1" lang="en-US" altLang="ja-JP" sz="1000" b="1" i="0" dirty="0">
                          <a:latin typeface="+mn-ea"/>
                          <a:ea typeface="+mn-ea"/>
                        </a:rPr>
                        <a:t>15</a:t>
                      </a:r>
                      <a:r>
                        <a:rPr kumimoji="1" lang="ja-JP" altLang="en-US" sz="1000" b="1" i="0" dirty="0">
                          <a:latin typeface="+mn-ea"/>
                          <a:ea typeface="+mn-ea"/>
                        </a:rPr>
                        <a:t>万</a:t>
                      </a:r>
                      <a:r>
                        <a:rPr kumimoji="1" lang="en-US" altLang="ja-JP" sz="1000" b="1" i="0" dirty="0">
                          <a:latin typeface="+mn-ea"/>
                          <a:ea typeface="+mn-ea"/>
                        </a:rPr>
                        <a:t>4,500</a:t>
                      </a:r>
                      <a:r>
                        <a:rPr kumimoji="1" lang="ja-JP" altLang="en-US" sz="1000" b="1" i="0" dirty="0">
                          <a:latin typeface="+mn-ea"/>
                          <a:ea typeface="+mn-ea"/>
                        </a:rPr>
                        <a:t>円未満</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r"/>
                      <a:r>
                        <a:rPr kumimoji="1" lang="en-US" altLang="ja-JP" sz="1000" b="1" i="0" dirty="0">
                          <a:latin typeface="+mn-ea"/>
                          <a:ea typeface="+mn-ea"/>
                        </a:rPr>
                        <a:t>30</a:t>
                      </a:r>
                      <a:r>
                        <a:rPr kumimoji="1" lang="ja-JP" altLang="en-US" sz="1000" b="1" i="0" dirty="0">
                          <a:latin typeface="+mn-ea"/>
                          <a:ea typeface="+mn-ea"/>
                        </a:rPr>
                        <a:t>万</a:t>
                      </a:r>
                      <a:r>
                        <a:rPr kumimoji="1" lang="en-US" altLang="ja-JP" sz="1000" b="1" i="0" dirty="0">
                          <a:latin typeface="+mn-ea"/>
                          <a:ea typeface="+mn-ea"/>
                        </a:rPr>
                        <a:t>4,200</a:t>
                      </a:r>
                      <a:r>
                        <a:rPr kumimoji="1" lang="ja-JP" altLang="en-US" sz="1000" b="1" i="0" dirty="0">
                          <a:latin typeface="+mn-ea"/>
                          <a:ea typeface="+mn-ea"/>
                        </a:rPr>
                        <a:t>円未満</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xmlns="" val="10000"/>
                  </a:ext>
                </a:extLst>
              </a:tr>
              <a:tr h="209307">
                <a:tc>
                  <a:txBody>
                    <a:bodyPr/>
                    <a:lstStyle/>
                    <a:p>
                      <a:r>
                        <a:rPr kumimoji="1" lang="ja-JP" altLang="en-US" sz="1000" b="1" i="0" dirty="0">
                          <a:solidFill>
                            <a:schemeClr val="bg1"/>
                          </a:solidFill>
                          <a:latin typeface="+mj-ea"/>
                          <a:ea typeface="+mj-ea"/>
                        </a:rPr>
                        <a:t>目安年収</a:t>
                      </a:r>
                    </a:p>
                  </a:txBody>
                  <a:tcPr marL="72000" marR="72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DA5FF"/>
                    </a:solidFill>
                  </a:tcPr>
                </a:tc>
                <a:tc>
                  <a:txBody>
                    <a:bodyPr/>
                    <a:lstStyle/>
                    <a:p>
                      <a:pPr algn="r"/>
                      <a:r>
                        <a:rPr kumimoji="1" lang="en-US" altLang="ja-JP" sz="1000" b="1" i="0" dirty="0">
                          <a:latin typeface="+mj-ea"/>
                          <a:ea typeface="+mj-ea"/>
                        </a:rPr>
                        <a:t>250</a:t>
                      </a:r>
                      <a:r>
                        <a:rPr kumimoji="1" lang="ja-JP" altLang="en-US" sz="1000" b="1" i="0" dirty="0">
                          <a:latin typeface="+mj-ea"/>
                          <a:ea typeface="+mj-ea"/>
                        </a:rPr>
                        <a:t>万円未満</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r"/>
                      <a:r>
                        <a:rPr kumimoji="1" lang="en-US" altLang="ja-JP" sz="1000" b="1" i="0" dirty="0">
                          <a:latin typeface="+mn-ea"/>
                          <a:ea typeface="+mn-ea"/>
                        </a:rPr>
                        <a:t>350</a:t>
                      </a:r>
                      <a:r>
                        <a:rPr kumimoji="1" lang="ja-JP" altLang="en-US" sz="1000" b="1" i="0" dirty="0">
                          <a:latin typeface="+mn-ea"/>
                          <a:ea typeface="+mn-ea"/>
                        </a:rPr>
                        <a:t>万円未満</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40000"/>
                        <a:lumOff val="60000"/>
                      </a:schemeClr>
                    </a:solidFill>
                  </a:tcPr>
                </a:tc>
                <a:tc>
                  <a:txBody>
                    <a:bodyPr/>
                    <a:lstStyle/>
                    <a:p>
                      <a:pPr algn="r"/>
                      <a:r>
                        <a:rPr kumimoji="1" lang="en-US" altLang="ja-JP" sz="1000" b="1" i="0" dirty="0">
                          <a:latin typeface="+mn-ea"/>
                          <a:ea typeface="+mn-ea"/>
                        </a:rPr>
                        <a:t>590</a:t>
                      </a:r>
                      <a:r>
                        <a:rPr kumimoji="1" lang="ja-JP" altLang="en-US" sz="1000" b="1" i="0" dirty="0">
                          <a:latin typeface="+mn-ea"/>
                          <a:ea typeface="+mn-ea"/>
                        </a:rPr>
                        <a:t>万円未満</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r"/>
                      <a:r>
                        <a:rPr kumimoji="1" lang="en-US" altLang="ja-JP" sz="1000" b="1" i="0" dirty="0">
                          <a:latin typeface="+mn-ea"/>
                          <a:ea typeface="+mn-ea"/>
                        </a:rPr>
                        <a:t>910</a:t>
                      </a:r>
                      <a:r>
                        <a:rPr kumimoji="1" lang="ja-JP" altLang="en-US" sz="1000" b="1" i="0" dirty="0">
                          <a:latin typeface="+mn-ea"/>
                          <a:ea typeface="+mn-ea"/>
                        </a:rPr>
                        <a:t>万円未満</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xmlns="" val="10001"/>
                  </a:ext>
                </a:extLst>
              </a:tr>
            </a:tbl>
          </a:graphicData>
        </a:graphic>
      </p:graphicFrame>
      <p:sp>
        <p:nvSpPr>
          <p:cNvPr id="106" name="Line 50"/>
          <p:cNvSpPr>
            <a:spLocks noChangeShapeType="1"/>
          </p:cNvSpPr>
          <p:nvPr/>
        </p:nvSpPr>
        <p:spPr bwMode="auto">
          <a:xfrm flipH="1" flipV="1">
            <a:off x="5045708" y="1674390"/>
            <a:ext cx="0" cy="377534"/>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cxnSp>
        <p:nvCxnSpPr>
          <p:cNvPr id="109" name="直線コネクタ 108"/>
          <p:cNvCxnSpPr/>
          <p:nvPr/>
        </p:nvCxnSpPr>
        <p:spPr bwMode="auto">
          <a:xfrm flipV="1">
            <a:off x="4108773" y="1673613"/>
            <a:ext cx="952071" cy="778"/>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110" name="直線コネクタ 109"/>
          <p:cNvCxnSpPr/>
          <p:nvPr/>
        </p:nvCxnSpPr>
        <p:spPr bwMode="auto">
          <a:xfrm flipV="1">
            <a:off x="5045708" y="1673613"/>
            <a:ext cx="0" cy="306609"/>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sp>
        <p:nvSpPr>
          <p:cNvPr id="111" name="Line 50"/>
          <p:cNvSpPr>
            <a:spLocks noChangeShapeType="1"/>
          </p:cNvSpPr>
          <p:nvPr/>
        </p:nvSpPr>
        <p:spPr bwMode="auto">
          <a:xfrm>
            <a:off x="1234989" y="841097"/>
            <a:ext cx="1052706" cy="0"/>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2" name="Line 56"/>
          <p:cNvSpPr>
            <a:spLocks noChangeShapeType="1"/>
          </p:cNvSpPr>
          <p:nvPr/>
        </p:nvSpPr>
        <p:spPr bwMode="auto">
          <a:xfrm>
            <a:off x="1234989" y="1674391"/>
            <a:ext cx="2905386" cy="0"/>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77" name="グループ化 76"/>
          <p:cNvGrpSpPr/>
          <p:nvPr/>
        </p:nvGrpSpPr>
        <p:grpSpPr>
          <a:xfrm>
            <a:off x="1234990" y="233760"/>
            <a:ext cx="3962825" cy="1944689"/>
            <a:chOff x="6491573" y="305297"/>
            <a:chExt cx="3962825" cy="1944689"/>
          </a:xfrm>
        </p:grpSpPr>
        <p:grpSp>
          <p:nvGrpSpPr>
            <p:cNvPr id="79" name="グループ化 78"/>
            <p:cNvGrpSpPr/>
            <p:nvPr/>
          </p:nvGrpSpPr>
          <p:grpSpPr>
            <a:xfrm>
              <a:off x="6491573" y="305297"/>
              <a:ext cx="3962825" cy="1944689"/>
              <a:chOff x="6563581" y="305297"/>
              <a:chExt cx="3962825" cy="1944689"/>
            </a:xfrm>
          </p:grpSpPr>
          <p:grpSp>
            <p:nvGrpSpPr>
              <p:cNvPr id="81" name="グループ化 80"/>
              <p:cNvGrpSpPr/>
              <p:nvPr/>
            </p:nvGrpSpPr>
            <p:grpSpPr>
              <a:xfrm>
                <a:off x="6563581" y="305297"/>
                <a:ext cx="3962825" cy="1944689"/>
                <a:chOff x="1091187" y="3887787"/>
                <a:chExt cx="4966677" cy="2182814"/>
              </a:xfrm>
            </p:grpSpPr>
            <p:sp>
              <p:nvSpPr>
                <p:cNvPr id="85" name="Rectangle 12"/>
                <p:cNvSpPr>
                  <a:spLocks noChangeArrowheads="1"/>
                </p:cNvSpPr>
                <p:nvPr/>
              </p:nvSpPr>
              <p:spPr bwMode="auto">
                <a:xfrm>
                  <a:off x="2262187" y="4887284"/>
                  <a:ext cx="1296092" cy="617538"/>
                </a:xfrm>
                <a:prstGeom prst="rect">
                  <a:avLst/>
                </a:prstGeom>
                <a:solidFill>
                  <a:schemeClr val="accent5">
                    <a:lumMod val="20000"/>
                    <a:lumOff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a:p>
              </p:txBody>
            </p:sp>
            <p:sp>
              <p:nvSpPr>
                <p:cNvPr id="86" name="Rectangle 14"/>
                <p:cNvSpPr>
                  <a:spLocks noChangeArrowheads="1"/>
                </p:cNvSpPr>
                <p:nvPr/>
              </p:nvSpPr>
              <p:spPr bwMode="auto">
                <a:xfrm>
                  <a:off x="1236663" y="4564368"/>
                  <a:ext cx="1149422" cy="980768"/>
                </a:xfrm>
                <a:prstGeom prst="rect">
                  <a:avLst/>
                </a:prstGeom>
                <a:solidFill>
                  <a:schemeClr val="accent5">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a:p>
              </p:txBody>
            </p:sp>
            <p:sp>
              <p:nvSpPr>
                <p:cNvPr id="87" name="Line 22"/>
                <p:cNvSpPr>
                  <a:spLocks noChangeShapeType="1"/>
                </p:cNvSpPr>
                <p:nvPr/>
              </p:nvSpPr>
              <p:spPr bwMode="auto">
                <a:xfrm>
                  <a:off x="1450975" y="4832349"/>
                  <a:ext cx="0" cy="49847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8" name="Line 23"/>
                <p:cNvSpPr>
                  <a:spLocks noChangeShapeType="1"/>
                </p:cNvSpPr>
                <p:nvPr/>
              </p:nvSpPr>
              <p:spPr bwMode="auto">
                <a:xfrm>
                  <a:off x="1216025" y="3887787"/>
                  <a:ext cx="0" cy="73977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9" name="Line 32"/>
                <p:cNvSpPr>
                  <a:spLocks noChangeShapeType="1"/>
                </p:cNvSpPr>
                <p:nvPr/>
              </p:nvSpPr>
              <p:spPr bwMode="auto">
                <a:xfrm>
                  <a:off x="5772151" y="5330826"/>
                  <a:ext cx="0" cy="73977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0" name="Rectangle 12"/>
                <p:cNvSpPr>
                  <a:spLocks noChangeArrowheads="1"/>
                </p:cNvSpPr>
                <p:nvPr/>
              </p:nvSpPr>
              <p:spPr bwMode="auto">
                <a:xfrm>
                  <a:off x="3176571" y="5187518"/>
                  <a:ext cx="1555985" cy="317304"/>
                </a:xfrm>
                <a:prstGeom prst="rect">
                  <a:avLst/>
                </a:prstGeom>
                <a:solidFill>
                  <a:schemeClr val="accent5">
                    <a:lumMod val="20000"/>
                    <a:lumOff val="80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a:p>
              </p:txBody>
            </p:sp>
            <p:sp>
              <p:nvSpPr>
                <p:cNvPr id="92" name="Text Box 58"/>
                <p:cNvSpPr txBox="1">
                  <a:spLocks noChangeArrowheads="1"/>
                </p:cNvSpPr>
                <p:nvPr/>
              </p:nvSpPr>
              <p:spPr bwMode="auto">
                <a:xfrm>
                  <a:off x="3745990" y="5207073"/>
                  <a:ext cx="759272" cy="278192"/>
                </a:xfrm>
                <a:prstGeom prst="rect">
                  <a:avLst/>
                </a:prstGeom>
                <a:solidFill>
                  <a:schemeClr val="accent5">
                    <a:lumMod val="40000"/>
                    <a:lumOff val="60000"/>
                  </a:schemeClr>
                </a:solidFill>
                <a:ln>
                  <a:noFill/>
                </a:ln>
                <a:effectLst/>
              </p:spPr>
              <p:txBody>
                <a:bodyPr wrap="square" lIns="68405" tIns="34202" rIns="68405" bIns="34202">
                  <a:spAutoFit/>
                </a:bodyPr>
                <a:lstStyle>
                  <a:lvl1pPr algn="l" defTabSz="684213" eaLnBrk="0" hangingPunct="0">
                    <a:spcBef>
                      <a:spcPct val="20000"/>
                    </a:spcBef>
                    <a:buChar char="•"/>
                    <a:defRPr kumimoji="1" sz="3200">
                      <a:solidFill>
                        <a:schemeClr val="tx1"/>
                      </a:solidFill>
                      <a:latin typeface="Arial" charset="0"/>
                      <a:ea typeface="ＭＳ Ｐゴシック" charset="-128"/>
                    </a:defRPr>
                  </a:lvl1pPr>
                  <a:lvl2pPr marL="742950" indent="-285750" algn="l" defTabSz="684213" eaLnBrk="0" hangingPunct="0">
                    <a:spcBef>
                      <a:spcPct val="20000"/>
                    </a:spcBef>
                    <a:buChar char="–"/>
                    <a:defRPr kumimoji="1" sz="2800">
                      <a:solidFill>
                        <a:schemeClr val="tx1"/>
                      </a:solidFill>
                      <a:latin typeface="Arial" charset="0"/>
                      <a:ea typeface="ＭＳ Ｐゴシック" charset="-128"/>
                    </a:defRPr>
                  </a:lvl2pPr>
                  <a:lvl3pPr marL="1143000" indent="-228600" algn="l" defTabSz="684213" eaLnBrk="0" hangingPunct="0">
                    <a:spcBef>
                      <a:spcPct val="20000"/>
                    </a:spcBef>
                    <a:buChar char="•"/>
                    <a:defRPr kumimoji="1" sz="2400">
                      <a:solidFill>
                        <a:schemeClr val="tx1"/>
                      </a:solidFill>
                      <a:latin typeface="Arial" charset="0"/>
                      <a:ea typeface="ＭＳ Ｐゴシック" charset="-128"/>
                    </a:defRPr>
                  </a:lvl3pPr>
                  <a:lvl4pPr marL="1600200" indent="-228600" algn="l" defTabSz="684213" eaLnBrk="0" hangingPunct="0">
                    <a:spcBef>
                      <a:spcPct val="20000"/>
                    </a:spcBef>
                    <a:buChar char="–"/>
                    <a:defRPr kumimoji="1" sz="2000">
                      <a:solidFill>
                        <a:schemeClr val="tx1"/>
                      </a:solidFill>
                      <a:latin typeface="Arial" charset="0"/>
                      <a:ea typeface="ＭＳ Ｐゴシック" charset="-128"/>
                    </a:defRPr>
                  </a:lvl4pPr>
                  <a:lvl5pPr marL="2057400" indent="-228600" algn="l" defTabSz="684213" eaLnBrk="0" hangingPunct="0">
                    <a:spcBef>
                      <a:spcPct val="20000"/>
                    </a:spcBef>
                    <a:buChar char="»"/>
                    <a:defRPr kumimoji="1" sz="2000">
                      <a:solidFill>
                        <a:schemeClr val="tx1"/>
                      </a:solidFill>
                      <a:latin typeface="Arial" charset="0"/>
                      <a:ea typeface="ＭＳ Ｐゴシック" charset="-128"/>
                    </a:defRPr>
                  </a:lvl5pPr>
                  <a:lvl6pPr marL="25146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defRPr/>
                  </a:pPr>
                  <a:r>
                    <a:rPr lang="en-US" altLang="ja-JP" sz="1100" b="1" dirty="0">
                      <a:latin typeface="+mn-ea"/>
                      <a:ea typeface="+mn-ea"/>
                    </a:rPr>
                    <a:t>1.5</a:t>
                  </a:r>
                  <a:r>
                    <a:rPr lang="ja-JP" altLang="en-US" sz="1100" b="1" dirty="0">
                      <a:latin typeface="+mn-ea"/>
                      <a:ea typeface="+mn-ea"/>
                    </a:rPr>
                    <a:t>倍</a:t>
                  </a:r>
                </a:p>
              </p:txBody>
            </p:sp>
            <p:sp>
              <p:nvSpPr>
                <p:cNvPr id="93" name="Text Box 58"/>
                <p:cNvSpPr txBox="1">
                  <a:spLocks noChangeArrowheads="1"/>
                </p:cNvSpPr>
                <p:nvPr/>
              </p:nvSpPr>
              <p:spPr bwMode="auto">
                <a:xfrm>
                  <a:off x="1487488" y="4589330"/>
                  <a:ext cx="627851" cy="267535"/>
                </a:xfrm>
                <a:prstGeom prst="rect">
                  <a:avLst/>
                </a:prstGeom>
                <a:solidFill>
                  <a:schemeClr val="accent5">
                    <a:lumMod val="40000"/>
                    <a:lumOff val="60000"/>
                  </a:schemeClr>
                </a:solidFill>
                <a:ln>
                  <a:noFill/>
                </a:ln>
                <a:effectLst/>
              </p:spPr>
              <p:txBody>
                <a:bodyPr wrap="square" lIns="68405" tIns="34202" rIns="68405" bIns="34202">
                  <a:spAutoFit/>
                </a:bodyPr>
                <a:lstStyle>
                  <a:lvl1pPr algn="l" defTabSz="684213" eaLnBrk="0" hangingPunct="0">
                    <a:spcBef>
                      <a:spcPct val="20000"/>
                    </a:spcBef>
                    <a:buChar char="•"/>
                    <a:defRPr kumimoji="1" sz="3200">
                      <a:solidFill>
                        <a:schemeClr val="tx1"/>
                      </a:solidFill>
                      <a:latin typeface="Arial" charset="0"/>
                      <a:ea typeface="ＭＳ Ｐゴシック" charset="-128"/>
                    </a:defRPr>
                  </a:lvl1pPr>
                  <a:lvl2pPr marL="742950" indent="-285750" algn="l" defTabSz="684213" eaLnBrk="0" hangingPunct="0">
                    <a:spcBef>
                      <a:spcPct val="20000"/>
                    </a:spcBef>
                    <a:buChar char="–"/>
                    <a:defRPr kumimoji="1" sz="2800">
                      <a:solidFill>
                        <a:schemeClr val="tx1"/>
                      </a:solidFill>
                      <a:latin typeface="Arial" charset="0"/>
                      <a:ea typeface="ＭＳ Ｐゴシック" charset="-128"/>
                    </a:defRPr>
                  </a:lvl2pPr>
                  <a:lvl3pPr marL="1143000" indent="-228600" algn="l" defTabSz="684213" eaLnBrk="0" hangingPunct="0">
                    <a:spcBef>
                      <a:spcPct val="20000"/>
                    </a:spcBef>
                    <a:buChar char="•"/>
                    <a:defRPr kumimoji="1" sz="2400">
                      <a:solidFill>
                        <a:schemeClr val="tx1"/>
                      </a:solidFill>
                      <a:latin typeface="Arial" charset="0"/>
                      <a:ea typeface="ＭＳ Ｐゴシック" charset="-128"/>
                    </a:defRPr>
                  </a:lvl3pPr>
                  <a:lvl4pPr marL="1600200" indent="-228600" algn="l" defTabSz="684213" eaLnBrk="0" hangingPunct="0">
                    <a:spcBef>
                      <a:spcPct val="20000"/>
                    </a:spcBef>
                    <a:buChar char="–"/>
                    <a:defRPr kumimoji="1" sz="2000">
                      <a:solidFill>
                        <a:schemeClr val="tx1"/>
                      </a:solidFill>
                      <a:latin typeface="Arial" charset="0"/>
                      <a:ea typeface="ＭＳ Ｐゴシック" charset="-128"/>
                    </a:defRPr>
                  </a:lvl4pPr>
                  <a:lvl5pPr marL="2057400" indent="-228600" algn="l" defTabSz="684213" eaLnBrk="0" hangingPunct="0">
                    <a:spcBef>
                      <a:spcPct val="20000"/>
                    </a:spcBef>
                    <a:buChar char="»"/>
                    <a:defRPr kumimoji="1" sz="2000">
                      <a:solidFill>
                        <a:schemeClr val="tx1"/>
                      </a:solidFill>
                      <a:latin typeface="Arial" charset="0"/>
                      <a:ea typeface="ＭＳ Ｐゴシック" charset="-128"/>
                    </a:defRPr>
                  </a:lvl5pPr>
                  <a:lvl6pPr marL="25146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defRPr/>
                  </a:pPr>
                  <a:r>
                    <a:rPr lang="en-US" altLang="ja-JP" sz="1100" b="1" dirty="0">
                      <a:latin typeface="+mn-ea"/>
                      <a:ea typeface="+mn-ea"/>
                    </a:rPr>
                    <a:t>2.5</a:t>
                  </a:r>
                  <a:r>
                    <a:rPr lang="ja-JP" altLang="en-US" sz="1100" b="1" dirty="0">
                      <a:latin typeface="+mn-ea"/>
                      <a:ea typeface="+mn-ea"/>
                    </a:rPr>
                    <a:t>倍</a:t>
                  </a:r>
                </a:p>
              </p:txBody>
            </p:sp>
            <p:sp>
              <p:nvSpPr>
                <p:cNvPr id="94" name="Text Box 58"/>
                <p:cNvSpPr txBox="1">
                  <a:spLocks noChangeArrowheads="1"/>
                </p:cNvSpPr>
                <p:nvPr/>
              </p:nvSpPr>
              <p:spPr bwMode="auto">
                <a:xfrm>
                  <a:off x="2669413" y="4891400"/>
                  <a:ext cx="595992" cy="267535"/>
                </a:xfrm>
                <a:prstGeom prst="rect">
                  <a:avLst/>
                </a:prstGeom>
                <a:solidFill>
                  <a:schemeClr val="accent5">
                    <a:lumMod val="40000"/>
                    <a:lumOff val="60000"/>
                  </a:schemeClr>
                </a:solidFill>
                <a:ln>
                  <a:noFill/>
                </a:ln>
                <a:effectLst/>
              </p:spPr>
              <p:txBody>
                <a:bodyPr wrap="square" lIns="68405" tIns="34202" rIns="68405" bIns="34202">
                  <a:spAutoFit/>
                </a:bodyPr>
                <a:lstStyle>
                  <a:lvl1pPr algn="l" defTabSz="684213" eaLnBrk="0" hangingPunct="0">
                    <a:spcBef>
                      <a:spcPct val="20000"/>
                    </a:spcBef>
                    <a:buChar char="•"/>
                    <a:defRPr kumimoji="1" sz="3200">
                      <a:solidFill>
                        <a:schemeClr val="tx1"/>
                      </a:solidFill>
                      <a:latin typeface="Arial" charset="0"/>
                      <a:ea typeface="ＭＳ Ｐゴシック" charset="-128"/>
                    </a:defRPr>
                  </a:lvl1pPr>
                  <a:lvl2pPr marL="742950" indent="-285750" algn="l" defTabSz="684213" eaLnBrk="0" hangingPunct="0">
                    <a:spcBef>
                      <a:spcPct val="20000"/>
                    </a:spcBef>
                    <a:buChar char="–"/>
                    <a:defRPr kumimoji="1" sz="2800">
                      <a:solidFill>
                        <a:schemeClr val="tx1"/>
                      </a:solidFill>
                      <a:latin typeface="Arial" charset="0"/>
                      <a:ea typeface="ＭＳ Ｐゴシック" charset="-128"/>
                    </a:defRPr>
                  </a:lvl2pPr>
                  <a:lvl3pPr marL="1143000" indent="-228600" algn="l" defTabSz="684213" eaLnBrk="0" hangingPunct="0">
                    <a:spcBef>
                      <a:spcPct val="20000"/>
                    </a:spcBef>
                    <a:buChar char="•"/>
                    <a:defRPr kumimoji="1" sz="2400">
                      <a:solidFill>
                        <a:schemeClr val="tx1"/>
                      </a:solidFill>
                      <a:latin typeface="Arial" charset="0"/>
                      <a:ea typeface="ＭＳ Ｐゴシック" charset="-128"/>
                    </a:defRPr>
                  </a:lvl3pPr>
                  <a:lvl4pPr marL="1600200" indent="-228600" algn="l" defTabSz="684213" eaLnBrk="0" hangingPunct="0">
                    <a:spcBef>
                      <a:spcPct val="20000"/>
                    </a:spcBef>
                    <a:buChar char="–"/>
                    <a:defRPr kumimoji="1" sz="2000">
                      <a:solidFill>
                        <a:schemeClr val="tx1"/>
                      </a:solidFill>
                      <a:latin typeface="Arial" charset="0"/>
                      <a:ea typeface="ＭＳ Ｐゴシック" charset="-128"/>
                    </a:defRPr>
                  </a:lvl4pPr>
                  <a:lvl5pPr marL="2057400" indent="-228600" algn="l" defTabSz="684213" eaLnBrk="0" hangingPunct="0">
                    <a:spcBef>
                      <a:spcPct val="20000"/>
                    </a:spcBef>
                    <a:buChar char="»"/>
                    <a:defRPr kumimoji="1" sz="2000">
                      <a:solidFill>
                        <a:schemeClr val="tx1"/>
                      </a:solidFill>
                      <a:latin typeface="Arial" charset="0"/>
                      <a:ea typeface="ＭＳ Ｐゴシック" charset="-128"/>
                    </a:defRPr>
                  </a:lvl5pPr>
                  <a:lvl6pPr marL="25146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defTabSz="684213"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defRPr/>
                  </a:pPr>
                  <a:r>
                    <a:rPr lang="en-US" altLang="ja-JP" sz="1100" b="1" dirty="0">
                      <a:latin typeface="+mn-ea"/>
                      <a:ea typeface="+mn-ea"/>
                    </a:rPr>
                    <a:t>2</a:t>
                  </a:r>
                  <a:r>
                    <a:rPr lang="ja-JP" altLang="en-US" sz="1100" b="1" dirty="0">
                      <a:latin typeface="+mn-ea"/>
                      <a:ea typeface="+mn-ea"/>
                    </a:rPr>
                    <a:t>倍</a:t>
                  </a:r>
                </a:p>
              </p:txBody>
            </p:sp>
            <p:cxnSp>
              <p:nvCxnSpPr>
                <p:cNvPr id="95" name="直線コネクタ 94"/>
                <p:cNvCxnSpPr/>
                <p:nvPr/>
              </p:nvCxnSpPr>
              <p:spPr bwMode="auto">
                <a:xfrm>
                  <a:off x="1223962" y="4569492"/>
                  <a:ext cx="1167341" cy="0"/>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96" name="直線コネクタ 95"/>
                <p:cNvCxnSpPr/>
                <p:nvPr/>
              </p:nvCxnSpPr>
              <p:spPr bwMode="auto">
                <a:xfrm flipV="1">
                  <a:off x="3558279" y="5196053"/>
                  <a:ext cx="1174277" cy="873"/>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97" name="直線コネクタ 96"/>
                <p:cNvCxnSpPr/>
                <p:nvPr/>
              </p:nvCxnSpPr>
              <p:spPr bwMode="auto">
                <a:xfrm flipV="1">
                  <a:off x="2376539" y="4864991"/>
                  <a:ext cx="1181742" cy="294"/>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98" name="直線コネクタ 97"/>
                <p:cNvCxnSpPr/>
                <p:nvPr/>
              </p:nvCxnSpPr>
              <p:spPr bwMode="auto">
                <a:xfrm flipH="1">
                  <a:off x="2386087" y="4564369"/>
                  <a:ext cx="5216" cy="307392"/>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99" name="直線コネクタ 98"/>
                <p:cNvCxnSpPr/>
                <p:nvPr/>
              </p:nvCxnSpPr>
              <p:spPr bwMode="auto">
                <a:xfrm>
                  <a:off x="3558280" y="4856864"/>
                  <a:ext cx="0" cy="330653"/>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100" name="直線コネクタ 99"/>
                <p:cNvCxnSpPr/>
                <p:nvPr/>
              </p:nvCxnSpPr>
              <p:spPr bwMode="auto">
                <a:xfrm>
                  <a:off x="4711801" y="5196926"/>
                  <a:ext cx="0" cy="348211"/>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sp>
              <p:nvSpPr>
                <p:cNvPr id="101" name="Rectangle 13"/>
                <p:cNvSpPr>
                  <a:spLocks noChangeArrowheads="1"/>
                </p:cNvSpPr>
                <p:nvPr/>
              </p:nvSpPr>
              <p:spPr bwMode="auto">
                <a:xfrm>
                  <a:off x="1235074" y="5504822"/>
                  <a:ext cx="4646444" cy="323302"/>
                </a:xfrm>
                <a:prstGeom prst="rect">
                  <a:avLst/>
                </a:prstGeom>
                <a:solidFill>
                  <a:srgbClr val="69B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a:p>
              </p:txBody>
            </p:sp>
            <p:sp>
              <p:nvSpPr>
                <p:cNvPr id="102" name="Line 37"/>
                <p:cNvSpPr>
                  <a:spLocks noChangeShapeType="1"/>
                </p:cNvSpPr>
                <p:nvPr/>
              </p:nvSpPr>
              <p:spPr bwMode="auto">
                <a:xfrm flipV="1">
                  <a:off x="1212849" y="5828124"/>
                  <a:ext cx="4845015" cy="4351"/>
                </a:xfrm>
                <a:prstGeom prst="line">
                  <a:avLst/>
                </a:prstGeom>
                <a:noFill/>
                <a:ln w="222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 name="Line 50"/>
                <p:cNvSpPr>
                  <a:spLocks noChangeShapeType="1"/>
                </p:cNvSpPr>
                <p:nvPr/>
              </p:nvSpPr>
              <p:spPr bwMode="auto">
                <a:xfrm>
                  <a:off x="1091187" y="4865285"/>
                  <a:ext cx="1402190" cy="0"/>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4" name="Line 56"/>
                <p:cNvSpPr>
                  <a:spLocks noChangeShapeType="1"/>
                </p:cNvSpPr>
                <p:nvPr/>
              </p:nvSpPr>
              <p:spPr bwMode="auto">
                <a:xfrm>
                  <a:off x="1091187" y="5196053"/>
                  <a:ext cx="3079174" cy="0"/>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2" name="Line 50"/>
              <p:cNvSpPr>
                <a:spLocks noChangeShapeType="1"/>
              </p:cNvSpPr>
              <p:nvPr/>
            </p:nvSpPr>
            <p:spPr bwMode="auto">
              <a:xfrm flipV="1">
                <a:off x="8524496" y="1199425"/>
                <a:ext cx="2627" cy="924039"/>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3" name="Line 50"/>
              <p:cNvSpPr>
                <a:spLocks noChangeShapeType="1"/>
              </p:cNvSpPr>
              <p:nvPr/>
            </p:nvSpPr>
            <p:spPr bwMode="auto">
              <a:xfrm flipV="1">
                <a:off x="7589141" y="1036480"/>
                <a:ext cx="7617" cy="1086983"/>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4" name="Line 37"/>
              <p:cNvSpPr>
                <a:spLocks noChangeShapeType="1"/>
              </p:cNvSpPr>
              <p:nvPr/>
            </p:nvSpPr>
            <p:spPr bwMode="auto">
              <a:xfrm flipV="1">
                <a:off x="6660654" y="737816"/>
                <a:ext cx="0" cy="1313640"/>
              </a:xfrm>
              <a:prstGeom prst="line">
                <a:avLst/>
              </a:prstGeom>
              <a:noFill/>
              <a:ln w="222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80" name="Line 50"/>
            <p:cNvSpPr>
              <a:spLocks noChangeShapeType="1"/>
            </p:cNvSpPr>
            <p:nvPr/>
          </p:nvSpPr>
          <p:spPr bwMode="auto">
            <a:xfrm flipV="1">
              <a:off x="9380398" y="1471621"/>
              <a:ext cx="0" cy="652621"/>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07" name="四角形吹き出し 2"/>
          <p:cNvSpPr>
            <a:spLocks noChangeArrowheads="1"/>
          </p:cNvSpPr>
          <p:nvPr/>
        </p:nvSpPr>
        <p:spPr bwMode="auto">
          <a:xfrm>
            <a:off x="3636000" y="648000"/>
            <a:ext cx="1352884" cy="492443"/>
          </a:xfrm>
          <a:prstGeom prst="wedgeRectCallout">
            <a:avLst>
              <a:gd name="adj1" fmla="val -20069"/>
              <a:gd name="adj2" fmla="val -45810"/>
            </a:avLst>
          </a:prstGeom>
          <a:solidFill>
            <a:schemeClr val="accent5">
              <a:lumMod val="20000"/>
              <a:lumOff val="80000"/>
            </a:schemeClr>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50000"/>
              </a:spcBef>
              <a:buFontTx/>
              <a:buNone/>
            </a:pPr>
            <a:r>
              <a:rPr lang="ja-JP" altLang="en-US" sz="1000" b="1" dirty="0">
                <a:latin typeface="+mn-ea"/>
                <a:ea typeface="+mn-ea"/>
              </a:rPr>
              <a:t>私立学校のみ加算</a:t>
            </a:r>
          </a:p>
          <a:p>
            <a:pPr marL="88900" indent="-88900" eaLnBrk="1" hangingPunct="1">
              <a:spcBef>
                <a:spcPts val="0"/>
              </a:spcBef>
              <a:buFontTx/>
              <a:buNone/>
            </a:pPr>
            <a:r>
              <a:rPr lang="en-US" altLang="ja-JP" sz="800" dirty="0">
                <a:latin typeface="+mn-ea"/>
                <a:ea typeface="+mn-ea"/>
              </a:rPr>
              <a:t>※</a:t>
            </a:r>
            <a:r>
              <a:rPr lang="ja-JP" altLang="en-US" sz="800" dirty="0">
                <a:latin typeface="+mn-ea"/>
                <a:ea typeface="+mn-ea"/>
              </a:rPr>
              <a:t>実際の授業料との差額は各世帯で負担。</a:t>
            </a:r>
          </a:p>
        </p:txBody>
      </p:sp>
      <p:sp>
        <p:nvSpPr>
          <p:cNvPr id="6" name="矢印: 上 5"/>
          <p:cNvSpPr/>
          <p:nvPr/>
        </p:nvSpPr>
        <p:spPr>
          <a:xfrm>
            <a:off x="3945849" y="1408626"/>
            <a:ext cx="127457" cy="23802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矢印: 上 107"/>
          <p:cNvSpPr/>
          <p:nvPr/>
        </p:nvSpPr>
        <p:spPr>
          <a:xfrm>
            <a:off x="2978739" y="1137292"/>
            <a:ext cx="127457" cy="51967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矢印: 上 112"/>
          <p:cNvSpPr/>
          <p:nvPr/>
        </p:nvSpPr>
        <p:spPr>
          <a:xfrm>
            <a:off x="2078020" y="852163"/>
            <a:ext cx="127457" cy="78631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矢印: 上 113"/>
          <p:cNvSpPr/>
          <p:nvPr/>
        </p:nvSpPr>
        <p:spPr>
          <a:xfrm>
            <a:off x="3494500" y="735228"/>
            <a:ext cx="127457" cy="3751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 name="直線コネクタ 3"/>
          <p:cNvCxnSpPr/>
          <p:nvPr/>
        </p:nvCxnSpPr>
        <p:spPr>
          <a:xfrm>
            <a:off x="7617527" y="1857600"/>
            <a:ext cx="1224000" cy="0"/>
          </a:xfrm>
          <a:prstGeom prst="line">
            <a:avLst/>
          </a:prstGeom>
          <a:ln w="4191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7642800" y="1848867"/>
            <a:ext cx="1831193" cy="5133"/>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rot="5340000">
            <a:off x="8017006" y="1814286"/>
            <a:ext cx="270000" cy="36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7643994" y="1660456"/>
            <a:ext cx="1166400" cy="197144"/>
          </a:xfrm>
          <a:prstGeom prst="rect">
            <a:avLst/>
          </a:pr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5" name="直線コネクタ 104"/>
          <p:cNvCxnSpPr/>
          <p:nvPr/>
        </p:nvCxnSpPr>
        <p:spPr>
          <a:xfrm flipH="1">
            <a:off x="8804111" y="839196"/>
            <a:ext cx="720080" cy="153307"/>
          </a:xfrm>
          <a:prstGeom prst="line">
            <a:avLst/>
          </a:prstGeom>
        </p:spPr>
        <p:style>
          <a:lnRef idx="1">
            <a:schemeClr val="accent1"/>
          </a:lnRef>
          <a:fillRef idx="0">
            <a:schemeClr val="accent1"/>
          </a:fillRef>
          <a:effectRef idx="0">
            <a:schemeClr val="accent1"/>
          </a:effectRef>
          <a:fontRef idx="minor">
            <a:schemeClr val="tx1"/>
          </a:fontRef>
        </p:style>
      </p:cxnSp>
      <p:sp>
        <p:nvSpPr>
          <p:cNvPr id="115" name="正方形/長方形 114"/>
          <p:cNvSpPr/>
          <p:nvPr/>
        </p:nvSpPr>
        <p:spPr>
          <a:xfrm>
            <a:off x="8410599" y="834727"/>
            <a:ext cx="1129363" cy="180554"/>
          </a:xfrm>
          <a:prstGeom prst="rect">
            <a:avLst/>
          </a:prstGeom>
          <a:solidFill>
            <a:schemeClr val="tx1">
              <a:lumMod val="65000"/>
              <a:lumOff val="35000"/>
              <a:alpha val="2705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正方形/長方形 115"/>
          <p:cNvSpPr/>
          <p:nvPr/>
        </p:nvSpPr>
        <p:spPr>
          <a:xfrm>
            <a:off x="5292502" y="5272880"/>
            <a:ext cx="5072406" cy="901290"/>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テキスト ボックス 116"/>
          <p:cNvSpPr txBox="1"/>
          <p:nvPr/>
        </p:nvSpPr>
        <p:spPr>
          <a:xfrm>
            <a:off x="5341002" y="5096295"/>
            <a:ext cx="2516118" cy="349040"/>
          </a:xfrm>
          <a:prstGeom prst="rect">
            <a:avLst/>
          </a:prstGeom>
          <a:solidFill>
            <a:srgbClr val="92D050"/>
          </a:solidFill>
          <a:ln w="12700" cap="rnd" cmpd="sng">
            <a:solidFill>
              <a:srgbClr val="92D050"/>
            </a:solidFill>
          </a:ln>
        </p:spPr>
        <p:txBody>
          <a:bodyPr wrap="square" lIns="101824" tIns="50912" rIns="101824" bIns="50912" rtlCol="0">
            <a:spAutoFit/>
          </a:bodyPr>
          <a:lstStyle/>
          <a:p>
            <a:pPr algn="ctr"/>
            <a:r>
              <a:rPr lang="ja-JP" altLang="en-US" sz="1600" dirty="0">
                <a:solidFill>
                  <a:schemeClr val="bg1"/>
                </a:solidFill>
                <a:latin typeface="+mj-ea"/>
                <a:ea typeface="+mj-ea"/>
              </a:rPr>
              <a:t>８．その他の支援制度</a:t>
            </a:r>
          </a:p>
        </p:txBody>
      </p:sp>
    </p:spTree>
    <p:extLst>
      <p:ext uri="{BB962C8B-B14F-4D97-AF65-F5344CB8AC3E}">
        <p14:creationId xmlns:p14="http://schemas.microsoft.com/office/powerpoint/2010/main" val="917021517"/>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24254</TotalTime>
  <Words>572</Words>
  <Application>Microsoft Office PowerPoint</Application>
  <PresentationFormat>ユーザー設定</PresentationFormat>
  <Paragraphs>144</Paragraphs>
  <Slides>2</Slides>
  <Notes>1</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blank</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修学支援室</dc:creator>
  <cp:lastModifiedBy>法務学事　5041</cp:lastModifiedBy>
  <cp:revision>362</cp:revision>
  <cp:lastPrinted>2017-10-05T07:18:55Z</cp:lastPrinted>
  <dcterms:created xsi:type="dcterms:W3CDTF">2014-05-20T09:03:07Z</dcterms:created>
  <dcterms:modified xsi:type="dcterms:W3CDTF">2017-10-11T06:50:22Z</dcterms:modified>
</cp:coreProperties>
</file>