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3" r:id="rId2"/>
    <p:sldId id="261" r:id="rId3"/>
    <p:sldId id="262" r:id="rId4"/>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00CC"/>
    <a:srgbClr val="FFCCCC"/>
    <a:srgbClr val="FF7D7D"/>
    <a:srgbClr val="FFCCFF"/>
    <a:srgbClr val="FFA9A7"/>
    <a:srgbClr val="990000"/>
    <a:srgbClr val="003300"/>
    <a:srgbClr val="0066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88" autoAdjust="0"/>
    <p:restoredTop sz="97122" autoAdjust="0"/>
  </p:normalViewPr>
  <p:slideViewPr>
    <p:cSldViewPr>
      <p:cViewPr>
        <p:scale>
          <a:sx n="33" d="100"/>
          <a:sy n="33" d="100"/>
        </p:scale>
        <p:origin x="-2898" y="-49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3D1C2D0F-17B2-4298-9CDC-1E1A5590257F}" type="datetimeFigureOut">
              <a:rPr kumimoji="1" lang="ja-JP" altLang="en-US" smtClean="0"/>
              <a:t>2016/2/23</a:t>
            </a:fld>
            <a:endParaRPr kumimoji="1" lang="ja-JP" altLang="en-US"/>
          </a:p>
        </p:txBody>
      </p:sp>
      <p:sp>
        <p:nvSpPr>
          <p:cNvPr id="4" name="スライド イメージ プレースホルダー 3"/>
          <p:cNvSpPr>
            <a:spLocks noGrp="1" noRot="1" noChangeAspect="1"/>
          </p:cNvSpPr>
          <p:nvPr>
            <p:ph type="sldImg" idx="2"/>
          </p:nvPr>
        </p:nvSpPr>
        <p:spPr>
          <a:xfrm>
            <a:off x="2114550" y="746125"/>
            <a:ext cx="25781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FC6EC3B7-09CA-4A1C-A3EF-A26BF2FF0EC3}" type="slidenum">
              <a:rPr kumimoji="1" lang="ja-JP" altLang="en-US" smtClean="0"/>
              <a:t>‹#›</a:t>
            </a:fld>
            <a:endParaRPr kumimoji="1" lang="ja-JP" altLang="en-US"/>
          </a:p>
        </p:txBody>
      </p:sp>
    </p:spTree>
    <p:extLst>
      <p:ext uri="{BB962C8B-B14F-4D97-AF65-F5344CB8AC3E}">
        <p14:creationId xmlns:p14="http://schemas.microsoft.com/office/powerpoint/2010/main" val="30427484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114550" y="746125"/>
            <a:ext cx="25781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D453F3E-FE9B-447D-99D3-52CD10A1AEBF}" type="slidenum">
              <a:rPr kumimoji="1" lang="ja-JP" altLang="en-US" smtClean="0"/>
              <a:t>1</a:t>
            </a:fld>
            <a:endParaRPr kumimoji="1" lang="ja-JP" altLang="en-US"/>
          </a:p>
        </p:txBody>
      </p:sp>
    </p:spTree>
    <p:extLst>
      <p:ext uri="{BB962C8B-B14F-4D97-AF65-F5344CB8AC3E}">
        <p14:creationId xmlns:p14="http://schemas.microsoft.com/office/powerpoint/2010/main" val="1514095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3"/>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2016/2/23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3098139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2016/2/23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824253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1"/>
            <a:ext cx="1543050" cy="8452202"/>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42900" y="396701"/>
            <a:ext cx="4514850" cy="8452202"/>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2016/2/23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365964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2016/2/23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962165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2"/>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A26DF16-7525-422B-87F4-094CDA04A3FC}" type="datetimeFigureOut">
              <a:rPr kumimoji="1" lang="ja-JP" altLang="en-US" smtClean="0"/>
              <a:t>2016/2/23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404893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4290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48615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CA26DF16-7525-422B-87F4-094CDA04A3FC}" type="datetimeFigureOut">
              <a:rPr kumimoji="1" lang="ja-JP" altLang="en-US" smtClean="0"/>
              <a:t>2016/2/23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625169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CA26DF16-7525-422B-87F4-094CDA04A3FC}" type="datetimeFigureOut">
              <a:rPr kumimoji="1" lang="ja-JP" altLang="en-US" smtClean="0"/>
              <a:t>2016/2/23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658370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A26DF16-7525-422B-87F4-094CDA04A3FC}" type="datetimeFigureOut">
              <a:rPr kumimoji="1" lang="ja-JP" altLang="en-US" smtClean="0"/>
              <a:t>2016/2/23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532767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A26DF16-7525-422B-87F4-094CDA04A3FC}" type="datetimeFigureOut">
              <a:rPr kumimoji="1" lang="ja-JP" altLang="en-US" smtClean="0"/>
              <a:t>2016/2/23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752790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94406"/>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A26DF16-7525-422B-87F4-094CDA04A3FC}" type="datetimeFigureOut">
              <a:rPr kumimoji="1" lang="ja-JP" altLang="en-US" smtClean="0"/>
              <a:t>2016/2/23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943736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1"/>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アイコンをクリックして図を追加</a:t>
            </a:r>
            <a:endParaRPr kumimoji="1" lang="ja-JP" altLang="en-US"/>
          </a:p>
        </p:txBody>
      </p:sp>
      <p:sp>
        <p:nvSpPr>
          <p:cNvPr id="4" name="テキスト プレースホルダー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A26DF16-7525-422B-87F4-094CDA04A3FC}" type="datetimeFigureOut">
              <a:rPr kumimoji="1" lang="ja-JP" altLang="en-US" smtClean="0"/>
              <a:t>2016/2/23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046932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CA26DF16-7525-422B-87F4-094CDA04A3FC}" type="datetimeFigureOut">
              <a:rPr kumimoji="1" lang="ja-JP" altLang="en-US" smtClean="0"/>
              <a:t>2016/2/23</a:t>
            </a:fld>
            <a:endParaRPr kumimoji="1" lang="ja-JP" altLang="en-US"/>
          </a:p>
        </p:txBody>
      </p:sp>
      <p:sp>
        <p:nvSpPr>
          <p:cNvPr id="5" name="フッター プレースホルダー 4"/>
          <p:cNvSpPr>
            <a:spLocks noGrp="1"/>
          </p:cNvSpPr>
          <p:nvPr>
            <p:ph type="ftr" sz="quarter" idx="3"/>
          </p:nvPr>
        </p:nvSpPr>
        <p:spPr>
          <a:xfrm>
            <a:off x="234315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6"/>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04905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image" Target="../media/image3.gif"/><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4.gif"/><Relationship Id="rId4"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角丸四角形 277"/>
          <p:cNvSpPr/>
          <p:nvPr/>
        </p:nvSpPr>
        <p:spPr>
          <a:xfrm>
            <a:off x="51229" y="5576608"/>
            <a:ext cx="6763056" cy="4277011"/>
          </a:xfrm>
          <a:prstGeom prst="roundRect">
            <a:avLst>
              <a:gd name="adj" fmla="val 8811"/>
            </a:avLst>
          </a:prstGeom>
          <a:ln/>
        </p:spPr>
        <p:style>
          <a:lnRef idx="2">
            <a:schemeClr val="accent1"/>
          </a:lnRef>
          <a:fillRef idx="1">
            <a:schemeClr val="lt1"/>
          </a:fillRef>
          <a:effectRef idx="0">
            <a:schemeClr val="accent1"/>
          </a:effectRef>
          <a:fontRef idx="minor">
            <a:schemeClr val="dk1"/>
          </a:fontRef>
        </p:style>
        <p:txBody>
          <a:bodyPr rtlCol="0" anchor="ctr"/>
          <a:lstStyle/>
          <a:p>
            <a:r>
              <a:rPr lang="ja-JP" altLang="en-US" sz="1400" dirty="0" smtClean="0">
                <a:solidFill>
                  <a:schemeClr val="tx1"/>
                </a:solidFill>
              </a:rPr>
              <a:t>　</a:t>
            </a:r>
          </a:p>
        </p:txBody>
      </p:sp>
      <p:sp>
        <p:nvSpPr>
          <p:cNvPr id="126" name="角丸四角形 125"/>
          <p:cNvSpPr/>
          <p:nvPr/>
        </p:nvSpPr>
        <p:spPr>
          <a:xfrm>
            <a:off x="61497" y="534962"/>
            <a:ext cx="6763055" cy="849338"/>
          </a:xfrm>
          <a:prstGeom prst="roundRect">
            <a:avLst>
              <a:gd name="adj" fmla="val 8811"/>
            </a:avLst>
          </a:prstGeom>
          <a:ln/>
        </p:spPr>
        <p:style>
          <a:lnRef idx="2">
            <a:schemeClr val="accent1"/>
          </a:lnRef>
          <a:fillRef idx="1">
            <a:schemeClr val="lt1"/>
          </a:fillRef>
          <a:effectRef idx="0">
            <a:schemeClr val="accent1"/>
          </a:effectRef>
          <a:fontRef idx="minor">
            <a:schemeClr val="dk1"/>
          </a:fontRef>
        </p:style>
        <p:txBody>
          <a:bodyPr rtlCol="0" anchor="ctr"/>
          <a:lstStyle/>
          <a:p>
            <a:r>
              <a:rPr lang="ja-JP" altLang="en-US" sz="1400" dirty="0" smtClean="0">
                <a:solidFill>
                  <a:schemeClr val="tx1"/>
                </a:solidFill>
              </a:rPr>
              <a:t>　</a:t>
            </a:r>
          </a:p>
        </p:txBody>
      </p:sp>
      <p:sp>
        <p:nvSpPr>
          <p:cNvPr id="5" name="テキスト ボックス 4"/>
          <p:cNvSpPr txBox="1"/>
          <p:nvPr/>
        </p:nvSpPr>
        <p:spPr>
          <a:xfrm>
            <a:off x="2" y="-18294"/>
            <a:ext cx="6863915" cy="315471"/>
          </a:xfrm>
          <a:prstGeom prst="rect">
            <a:avLst/>
          </a:prstGeom>
          <a:noFill/>
        </p:spPr>
        <p:txBody>
          <a:bodyPr wrap="square" rtlCol="0">
            <a:spAutoFit/>
          </a:bodyPr>
          <a:lstStyle/>
          <a:p>
            <a:pPr algn="ctr"/>
            <a:r>
              <a:rPr lang="ja-JP" altLang="en-US" sz="1450" b="1" cap="all" dirty="0" smtClean="0">
                <a:ln w="9000" cmpd="sng">
                  <a:solidFill>
                    <a:srgbClr val="00B0F0"/>
                  </a:solidFill>
                  <a:prstDash val="solid"/>
                </a:ln>
                <a:solidFill>
                  <a:srgbClr val="0000CC"/>
                </a:solidFill>
                <a:effectLst>
                  <a:reflection blurRad="12700" stA="28000" endPos="45000" dist="1000" dir="5400000" sy="-100000" algn="bl" rotWithShape="0"/>
                </a:effectLst>
              </a:rPr>
              <a:t>文部科学省　「専門学校生への効果的な経済的支援の在り方に関する実証研究事業」</a:t>
            </a:r>
            <a:endParaRPr kumimoji="1" lang="ja-JP" altLang="en-US" sz="1450" b="1" cap="all" dirty="0">
              <a:ln w="9000" cmpd="sng">
                <a:solidFill>
                  <a:srgbClr val="00B0F0"/>
                </a:solidFill>
                <a:prstDash val="solid"/>
              </a:ln>
              <a:solidFill>
                <a:srgbClr val="0000CC"/>
              </a:solidFill>
              <a:effectLst>
                <a:reflection blurRad="12700" stA="28000" endPos="45000" dist="1000" dir="5400000" sy="-100000" algn="bl" rotWithShape="0"/>
              </a:effectLst>
            </a:endParaRPr>
          </a:p>
        </p:txBody>
      </p:sp>
      <p:sp>
        <p:nvSpPr>
          <p:cNvPr id="8" name="角丸四角形 7"/>
          <p:cNvSpPr/>
          <p:nvPr/>
        </p:nvSpPr>
        <p:spPr>
          <a:xfrm>
            <a:off x="51229" y="1494038"/>
            <a:ext cx="6748094" cy="3931009"/>
          </a:xfrm>
          <a:prstGeom prst="roundRect">
            <a:avLst>
              <a:gd name="adj" fmla="val 6753"/>
            </a:avLst>
          </a:prstGeom>
          <a:ln/>
        </p:spPr>
        <p:style>
          <a:lnRef idx="2">
            <a:schemeClr val="accent1"/>
          </a:lnRef>
          <a:fillRef idx="1">
            <a:schemeClr val="lt1"/>
          </a:fillRef>
          <a:effectRef idx="0">
            <a:schemeClr val="accent1"/>
          </a:effectRef>
          <a:fontRef idx="minor">
            <a:schemeClr val="dk1"/>
          </a:fontRef>
        </p:style>
        <p:txBody>
          <a:bodyPr rtlCol="0" anchor="ctr"/>
          <a:lstStyle/>
          <a:p>
            <a:r>
              <a:rPr lang="ja-JP" altLang="en-US" sz="1400" dirty="0" smtClean="0">
                <a:solidFill>
                  <a:schemeClr val="tx1"/>
                </a:solidFill>
              </a:rPr>
              <a:t>　</a:t>
            </a:r>
          </a:p>
        </p:txBody>
      </p:sp>
      <p:sp>
        <p:nvSpPr>
          <p:cNvPr id="84" name="テキスト ボックス 83"/>
          <p:cNvSpPr txBox="1"/>
          <p:nvPr/>
        </p:nvSpPr>
        <p:spPr>
          <a:xfrm>
            <a:off x="38436" y="1753627"/>
            <a:ext cx="6613076" cy="954107"/>
          </a:xfrm>
          <a:prstGeom prst="rect">
            <a:avLst/>
          </a:prstGeom>
          <a:noFill/>
        </p:spPr>
        <p:txBody>
          <a:bodyPr wrap="square" rtlCol="0">
            <a:spAutoFit/>
          </a:bodyPr>
          <a:lstStyle/>
          <a:p>
            <a:r>
              <a:rPr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○経済的支援の実施　</a:t>
            </a:r>
            <a:endParaRPr lang="en-US" altLang="ja-JP" sz="1200" b="1" dirty="0" smtClean="0">
              <a:latin typeface="Meiryo UI" panose="020B0604030504040204" pitchFamily="50" charset="-128"/>
              <a:ea typeface="Meiryo UI" panose="020B0604030504040204" pitchFamily="50" charset="-128"/>
              <a:cs typeface="Meiryo UI" panose="020B0604030504040204" pitchFamily="50" charset="-128"/>
            </a:endParaRPr>
          </a:p>
          <a:p>
            <a:pPr marL="174625"/>
            <a:r>
              <a:rPr lang="ja-JP" altLang="en-US" sz="11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各学校</a:t>
            </a:r>
            <a:r>
              <a:rPr lang="ja-JP" altLang="en-US" sz="11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が実施した授業料減免額</a:t>
            </a:r>
            <a:r>
              <a:rPr lang="en-US" altLang="ja-JP" sz="11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1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の金額</a:t>
            </a:r>
            <a:r>
              <a:rPr lang="en-US" altLang="ja-JP" sz="700"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を</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、減免を</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受けた生徒に</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対して国から上乗せ支援</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します（学校</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が減免に要した経費を補填するわけではありません） </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pPr marL="177800"/>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　また、支援</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金を確実に授業料に充てるため、支援金は</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学校が生徒本人</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に変わって受け取り</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、生徒が</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支払うべき授業料と相殺</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します（一旦</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授業料を納めた後に</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、学校から生徒が</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支援</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金を</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受け取る場合もあります</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テキスト ボックス 94"/>
          <p:cNvSpPr txBox="1"/>
          <p:nvPr/>
        </p:nvSpPr>
        <p:spPr>
          <a:xfrm>
            <a:off x="135887" y="704775"/>
            <a:ext cx="6579443" cy="646331"/>
          </a:xfrm>
          <a:prstGeom prst="rect">
            <a:avLst/>
          </a:prstGeom>
          <a:noFill/>
        </p:spPr>
        <p:txBody>
          <a:bodyPr wrap="square" rtlCol="0">
            <a:spAutoFit/>
          </a:bodyPr>
          <a:lstStyle/>
          <a:p>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　意欲と能力のある専門学校生が経済的理由により修学を断念することがないよう、都道府県を通じて専門学校生に</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対する</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経済的支援等を行うとともに、その教育的効果について検証を</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行い</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、今後の専門</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学校生に</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対する支援</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策について総合的な検討を</a:t>
            </a: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進めます。</a:t>
            </a:r>
            <a:r>
              <a:rPr lang="en-US" altLang="ja-JP" sz="1200" b="1"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平成２７～２９年度</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b="1"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正方形/長方形 100"/>
          <p:cNvSpPr/>
          <p:nvPr/>
        </p:nvSpPr>
        <p:spPr>
          <a:xfrm>
            <a:off x="-463252" y="297177"/>
            <a:ext cx="7704856" cy="45719"/>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4" name="グループ化 113"/>
          <p:cNvGrpSpPr/>
          <p:nvPr/>
        </p:nvGrpSpPr>
        <p:grpSpPr>
          <a:xfrm>
            <a:off x="152801" y="2850607"/>
            <a:ext cx="6817341" cy="1329410"/>
            <a:chOff x="141813" y="5278813"/>
            <a:chExt cx="6817341" cy="1329410"/>
          </a:xfrm>
        </p:grpSpPr>
        <p:sp>
          <p:nvSpPr>
            <p:cNvPr id="47" name="右矢印 46"/>
            <p:cNvSpPr/>
            <p:nvPr/>
          </p:nvSpPr>
          <p:spPr>
            <a:xfrm>
              <a:off x="2112219" y="5723369"/>
              <a:ext cx="504056" cy="366613"/>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grpSp>
          <p:nvGrpSpPr>
            <p:cNvPr id="78" name="グループ化 77"/>
            <p:cNvGrpSpPr/>
            <p:nvPr/>
          </p:nvGrpSpPr>
          <p:grpSpPr>
            <a:xfrm>
              <a:off x="972783" y="6346613"/>
              <a:ext cx="5296032" cy="261610"/>
              <a:chOff x="1105471" y="6833577"/>
              <a:chExt cx="5296032" cy="261610"/>
            </a:xfrm>
          </p:grpSpPr>
          <p:grpSp>
            <p:nvGrpSpPr>
              <p:cNvPr id="75" name="グループ化 74"/>
              <p:cNvGrpSpPr/>
              <p:nvPr/>
            </p:nvGrpSpPr>
            <p:grpSpPr>
              <a:xfrm>
                <a:off x="1105471" y="6833577"/>
                <a:ext cx="1648961" cy="261610"/>
                <a:chOff x="1559908" y="6806201"/>
                <a:chExt cx="1648961" cy="261610"/>
              </a:xfrm>
            </p:grpSpPr>
            <p:sp>
              <p:nvSpPr>
                <p:cNvPr id="30" name="正方形/長方形 29"/>
                <p:cNvSpPr/>
                <p:nvPr/>
              </p:nvSpPr>
              <p:spPr>
                <a:xfrm>
                  <a:off x="1559908" y="6866863"/>
                  <a:ext cx="141355" cy="140286"/>
                </a:xfrm>
                <a:prstGeom prst="rect">
                  <a:avLst/>
                </a:prstGeom>
                <a:pattFill prst="wdDnDiag">
                  <a:fgClr>
                    <a:srgbClr val="FFC000"/>
                  </a:fgClr>
                  <a:bgClr>
                    <a:schemeClr val="bg1"/>
                  </a:bgClr>
                </a:patt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p:cNvSpPr txBox="1"/>
                <p:nvPr/>
              </p:nvSpPr>
              <p:spPr>
                <a:xfrm>
                  <a:off x="1630585" y="6806201"/>
                  <a:ext cx="1578284" cy="261610"/>
                </a:xfrm>
                <a:prstGeom prst="rect">
                  <a:avLst/>
                </a:prstGeom>
                <a:noFill/>
              </p:spPr>
              <p:txBody>
                <a:bodyPr wrap="square" rtlCol="0">
                  <a:spAutoFit/>
                </a:bodyPr>
                <a:lstStyle/>
                <a:p>
                  <a:r>
                    <a:rPr kumimoji="1" lang="ja-JP" altLang="en-US" sz="1100" dirty="0" smtClean="0"/>
                    <a:t>：生徒の負担額</a:t>
                  </a:r>
                  <a:endParaRPr kumimoji="1" lang="ja-JP" altLang="en-US" sz="1100" dirty="0"/>
                </a:p>
              </p:txBody>
            </p:sp>
          </p:grpSp>
          <p:grpSp>
            <p:nvGrpSpPr>
              <p:cNvPr id="76" name="グループ化 75"/>
              <p:cNvGrpSpPr/>
              <p:nvPr/>
            </p:nvGrpSpPr>
            <p:grpSpPr>
              <a:xfrm>
                <a:off x="2438833" y="6833577"/>
                <a:ext cx="2291331" cy="261610"/>
                <a:chOff x="2891851" y="6806201"/>
                <a:chExt cx="2291331" cy="261610"/>
              </a:xfrm>
            </p:grpSpPr>
            <p:sp>
              <p:nvSpPr>
                <p:cNvPr id="60" name="正方形/長方形 59"/>
                <p:cNvSpPr/>
                <p:nvPr/>
              </p:nvSpPr>
              <p:spPr>
                <a:xfrm>
                  <a:off x="2891851" y="6866863"/>
                  <a:ext cx="141355" cy="140286"/>
                </a:xfrm>
                <a:prstGeom prst="rect">
                  <a:avLst/>
                </a:prstGeom>
                <a:pattFill prst="pct25">
                  <a:fgClr>
                    <a:srgbClr val="FF3399"/>
                  </a:fgClr>
                  <a:bgClr>
                    <a:schemeClr val="bg1"/>
                  </a:bgClr>
                </a:patt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ボックス 60"/>
                <p:cNvSpPr txBox="1"/>
                <p:nvPr/>
              </p:nvSpPr>
              <p:spPr>
                <a:xfrm>
                  <a:off x="2964453" y="6806201"/>
                  <a:ext cx="2218729" cy="261610"/>
                </a:xfrm>
                <a:prstGeom prst="rect">
                  <a:avLst/>
                </a:prstGeom>
                <a:noFill/>
              </p:spPr>
              <p:txBody>
                <a:bodyPr wrap="square" rtlCol="0">
                  <a:spAutoFit/>
                </a:bodyPr>
                <a:lstStyle/>
                <a:p>
                  <a:r>
                    <a:rPr kumimoji="1" lang="ja-JP" altLang="en-US" sz="1100" dirty="0" smtClean="0"/>
                    <a:t>：学校の減免額（学校の負担額）</a:t>
                  </a:r>
                  <a:endParaRPr kumimoji="1" lang="en-US" altLang="ja-JP" sz="1100" dirty="0" smtClean="0"/>
                </a:p>
              </p:txBody>
            </p:sp>
          </p:grpSp>
          <p:grpSp>
            <p:nvGrpSpPr>
              <p:cNvPr id="77" name="グループ化 76"/>
              <p:cNvGrpSpPr/>
              <p:nvPr/>
            </p:nvGrpSpPr>
            <p:grpSpPr>
              <a:xfrm>
                <a:off x="4746752" y="6833577"/>
                <a:ext cx="1654751" cy="261610"/>
                <a:chOff x="4227545" y="6806201"/>
                <a:chExt cx="1654751" cy="261610"/>
              </a:xfrm>
            </p:grpSpPr>
            <p:sp>
              <p:nvSpPr>
                <p:cNvPr id="62" name="正方形/長方形 61"/>
                <p:cNvSpPr/>
                <p:nvPr/>
              </p:nvSpPr>
              <p:spPr>
                <a:xfrm>
                  <a:off x="4227545" y="6866863"/>
                  <a:ext cx="141355" cy="142287"/>
                </a:xfrm>
                <a:prstGeom prst="rect">
                  <a:avLst/>
                </a:prstGeom>
                <a:pattFill prst="wdUpDiag">
                  <a:fgClr>
                    <a:srgbClr val="6699FF"/>
                  </a:fgClr>
                  <a:bgClr>
                    <a:schemeClr val="bg1"/>
                  </a:bgClr>
                </a:patt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p:cNvSpPr txBox="1"/>
                <p:nvPr/>
              </p:nvSpPr>
              <p:spPr>
                <a:xfrm>
                  <a:off x="4304012" y="6806201"/>
                  <a:ext cx="1578284" cy="261610"/>
                </a:xfrm>
                <a:prstGeom prst="rect">
                  <a:avLst/>
                </a:prstGeom>
                <a:noFill/>
              </p:spPr>
              <p:txBody>
                <a:bodyPr wrap="square" rtlCol="0">
                  <a:spAutoFit/>
                </a:bodyPr>
                <a:lstStyle/>
                <a:p>
                  <a:r>
                    <a:rPr kumimoji="1" lang="ja-JP" altLang="en-US" sz="1100" dirty="0" smtClean="0"/>
                    <a:t>：国による支援額</a:t>
                  </a:r>
                  <a:endParaRPr kumimoji="1" lang="ja-JP" altLang="en-US" sz="1100" dirty="0"/>
                </a:p>
              </p:txBody>
            </p:sp>
          </p:grpSp>
        </p:grpSp>
        <p:sp>
          <p:nvSpPr>
            <p:cNvPr id="82" name="右矢印 81"/>
            <p:cNvSpPr/>
            <p:nvPr/>
          </p:nvSpPr>
          <p:spPr>
            <a:xfrm>
              <a:off x="4503391" y="5723369"/>
              <a:ext cx="504056" cy="366613"/>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85" name="テキスト ボックス 84"/>
            <p:cNvSpPr txBox="1"/>
            <p:nvPr/>
          </p:nvSpPr>
          <p:spPr>
            <a:xfrm>
              <a:off x="141813" y="5278813"/>
              <a:ext cx="4412595" cy="253916"/>
            </a:xfrm>
            <a:prstGeom prst="rect">
              <a:avLst/>
            </a:prstGeom>
            <a:noFill/>
          </p:spPr>
          <p:txBody>
            <a:bodyPr wrap="square" rtlCol="0">
              <a:spAutoFit/>
            </a:bodyPr>
            <a:lstStyle/>
            <a:p>
              <a:r>
                <a:rPr lang="ja-JP" altLang="en-US" sz="1050" b="1" dirty="0" smtClean="0">
                  <a:solidFill>
                    <a:srgbClr val="0000CC"/>
                  </a:solidFill>
                </a:rPr>
                <a:t>例</a:t>
              </a:r>
              <a:r>
                <a:rPr lang="ja-JP" altLang="en-US" sz="1050" b="1" dirty="0">
                  <a:solidFill>
                    <a:srgbClr val="0000CC"/>
                  </a:solidFill>
                </a:rPr>
                <a:t>）</a:t>
              </a:r>
              <a:r>
                <a:rPr lang="ja-JP" altLang="en-US" sz="1050" b="1" dirty="0" smtClean="0">
                  <a:solidFill>
                    <a:srgbClr val="0000CC"/>
                  </a:solidFill>
                </a:rPr>
                <a:t>授業料</a:t>
              </a:r>
              <a:r>
                <a:rPr lang="ja-JP" altLang="en-US" sz="1050" b="1" dirty="0">
                  <a:solidFill>
                    <a:srgbClr val="0000CC"/>
                  </a:solidFill>
                </a:rPr>
                <a:t>が</a:t>
              </a:r>
              <a:r>
                <a:rPr lang="en-US" altLang="ja-JP" sz="1050" b="1" dirty="0">
                  <a:solidFill>
                    <a:srgbClr val="0000CC"/>
                  </a:solidFill>
                </a:rPr>
                <a:t>60</a:t>
              </a:r>
              <a:r>
                <a:rPr lang="ja-JP" altLang="en-US" sz="1050" b="1" dirty="0">
                  <a:solidFill>
                    <a:srgbClr val="0000CC"/>
                  </a:solidFill>
                </a:rPr>
                <a:t>万円、学校の授業料減免額が</a:t>
              </a:r>
              <a:r>
                <a:rPr lang="en-US" altLang="ja-JP" sz="1050" b="1" dirty="0">
                  <a:solidFill>
                    <a:srgbClr val="0000CC"/>
                  </a:solidFill>
                </a:rPr>
                <a:t>20</a:t>
              </a:r>
              <a:r>
                <a:rPr lang="ja-JP" altLang="en-US" sz="1050" b="1" dirty="0">
                  <a:solidFill>
                    <a:srgbClr val="0000CC"/>
                  </a:solidFill>
                </a:rPr>
                <a:t>万円の</a:t>
              </a:r>
              <a:r>
                <a:rPr lang="ja-JP" altLang="en-US" sz="1050" b="1" dirty="0" smtClean="0">
                  <a:solidFill>
                    <a:srgbClr val="0000CC"/>
                  </a:solidFill>
                </a:rPr>
                <a:t>場合</a:t>
              </a:r>
              <a:endParaRPr kumimoji="1" lang="ja-JP" altLang="en-US" sz="700" b="1" dirty="0">
                <a:solidFill>
                  <a:srgbClr val="0000CC"/>
                </a:solidFill>
              </a:endParaRPr>
            </a:p>
          </p:txBody>
        </p:sp>
        <p:grpSp>
          <p:nvGrpSpPr>
            <p:cNvPr id="111" name="グループ化 110"/>
            <p:cNvGrpSpPr/>
            <p:nvPr/>
          </p:nvGrpSpPr>
          <p:grpSpPr>
            <a:xfrm>
              <a:off x="202586" y="5447878"/>
              <a:ext cx="1993520" cy="923136"/>
              <a:chOff x="202586" y="5447878"/>
              <a:chExt cx="1993520" cy="923136"/>
            </a:xfrm>
          </p:grpSpPr>
          <p:grpSp>
            <p:nvGrpSpPr>
              <p:cNvPr id="79" name="グループ化 78"/>
              <p:cNvGrpSpPr/>
              <p:nvPr/>
            </p:nvGrpSpPr>
            <p:grpSpPr>
              <a:xfrm>
                <a:off x="202586" y="5447878"/>
                <a:ext cx="1713724" cy="640017"/>
                <a:chOff x="202586" y="6033378"/>
                <a:chExt cx="1713724" cy="640017"/>
              </a:xfrm>
            </p:grpSpPr>
            <p:grpSp>
              <p:nvGrpSpPr>
                <p:cNvPr id="65" name="グループ化 64"/>
                <p:cNvGrpSpPr/>
                <p:nvPr/>
              </p:nvGrpSpPr>
              <p:grpSpPr>
                <a:xfrm>
                  <a:off x="376011" y="6293533"/>
                  <a:ext cx="1540299" cy="379862"/>
                  <a:chOff x="376011" y="6293533"/>
                  <a:chExt cx="1540299" cy="379862"/>
                </a:xfrm>
              </p:grpSpPr>
              <p:sp>
                <p:nvSpPr>
                  <p:cNvPr id="12" name="正方形/長方形 11"/>
                  <p:cNvSpPr/>
                  <p:nvPr/>
                </p:nvSpPr>
                <p:spPr>
                  <a:xfrm>
                    <a:off x="376011" y="6293533"/>
                    <a:ext cx="1540299" cy="379862"/>
                  </a:xfrm>
                  <a:prstGeom prst="rect">
                    <a:avLst/>
                  </a:prstGeom>
                  <a:pattFill prst="wdDnDiag">
                    <a:fgClr>
                      <a:srgbClr val="FFC000"/>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889835" y="6305525"/>
                    <a:ext cx="432048" cy="341479"/>
                    <a:chOff x="9396536" y="4662581"/>
                    <a:chExt cx="432048" cy="281977"/>
                  </a:xfrm>
                </p:grpSpPr>
                <p:sp>
                  <p:nvSpPr>
                    <p:cNvPr id="32" name="円/楕円 31"/>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33" name="円/楕円 32"/>
                    <p:cNvSpPr/>
                    <p:nvPr/>
                  </p:nvSpPr>
                  <p:spPr>
                    <a:xfrm>
                      <a:off x="9396536" y="4662581"/>
                      <a:ext cx="432048" cy="279216"/>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6</a:t>
                      </a:r>
                      <a:r>
                        <a:rPr kumimoji="1"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grpSp>
            <p:sp>
              <p:nvSpPr>
                <p:cNvPr id="46" name="テキスト ボックス 45"/>
                <p:cNvSpPr txBox="1"/>
                <p:nvPr/>
              </p:nvSpPr>
              <p:spPr>
                <a:xfrm>
                  <a:off x="202586" y="6033378"/>
                  <a:ext cx="1379773" cy="276999"/>
                </a:xfrm>
                <a:prstGeom prst="rect">
                  <a:avLst/>
                </a:prstGeom>
                <a:noFill/>
              </p:spPr>
              <p:txBody>
                <a:bodyPr wrap="square" rtlCol="0">
                  <a:spAutoFit/>
                </a:bodyPr>
                <a:lstStyle/>
                <a:p>
                  <a:r>
                    <a:rPr lang="ja-JP" altLang="en-US" sz="1200" b="1" dirty="0"/>
                    <a:t>①</a:t>
                  </a:r>
                  <a:r>
                    <a:rPr lang="ja-JP" altLang="en-US" sz="1200" b="1" dirty="0" smtClean="0"/>
                    <a:t>減免前</a:t>
                  </a:r>
                  <a:endParaRPr kumimoji="1" lang="ja-JP" altLang="en-US" sz="1200" b="1" dirty="0"/>
                </a:p>
              </p:txBody>
            </p:sp>
          </p:grpSp>
          <p:grpSp>
            <p:nvGrpSpPr>
              <p:cNvPr id="104" name="グループ化 103"/>
              <p:cNvGrpSpPr/>
              <p:nvPr/>
            </p:nvGrpSpPr>
            <p:grpSpPr>
              <a:xfrm>
                <a:off x="376012" y="6089980"/>
                <a:ext cx="1820094" cy="281034"/>
                <a:chOff x="376012" y="6089980"/>
                <a:chExt cx="1820094" cy="281034"/>
              </a:xfrm>
            </p:grpSpPr>
            <p:sp>
              <p:nvSpPr>
                <p:cNvPr id="102" name="左中かっこ 101"/>
                <p:cNvSpPr/>
                <p:nvPr/>
              </p:nvSpPr>
              <p:spPr>
                <a:xfrm rot="16200000">
                  <a:off x="1102584" y="5363408"/>
                  <a:ext cx="87155" cy="1540299"/>
                </a:xfrm>
                <a:prstGeom prst="leftBrace">
                  <a:avLst>
                    <a:gd name="adj1" fmla="val 2597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3" name="テキスト ボックス 102"/>
                <p:cNvSpPr txBox="1"/>
                <p:nvPr/>
              </p:nvSpPr>
              <p:spPr>
                <a:xfrm>
                  <a:off x="827953" y="6155570"/>
                  <a:ext cx="1368153" cy="215444"/>
                </a:xfrm>
                <a:prstGeom prst="rect">
                  <a:avLst/>
                </a:prstGeom>
                <a:noFill/>
              </p:spPr>
              <p:txBody>
                <a:bodyPr wrap="square" rtlCol="0">
                  <a:spAutoFit/>
                </a:bodyPr>
                <a:lstStyle/>
                <a:p>
                  <a:r>
                    <a:rPr kumimoji="1" lang="ja-JP" altLang="en-US" sz="800" dirty="0" smtClean="0"/>
                    <a:t>授業料全体</a:t>
                  </a:r>
                  <a:endParaRPr kumimoji="1" lang="ja-JP" altLang="en-US" sz="800" dirty="0"/>
                </a:p>
              </p:txBody>
            </p:sp>
          </p:grpSp>
        </p:grpSp>
        <p:grpSp>
          <p:nvGrpSpPr>
            <p:cNvPr id="113" name="グループ化 112"/>
            <p:cNvGrpSpPr/>
            <p:nvPr/>
          </p:nvGrpSpPr>
          <p:grpSpPr>
            <a:xfrm>
              <a:off x="4971690" y="5447878"/>
              <a:ext cx="1987464" cy="923136"/>
              <a:chOff x="4971690" y="5447878"/>
              <a:chExt cx="1987464" cy="923136"/>
            </a:xfrm>
          </p:grpSpPr>
          <p:grpSp>
            <p:nvGrpSpPr>
              <p:cNvPr id="81" name="グループ化 80"/>
              <p:cNvGrpSpPr/>
              <p:nvPr/>
            </p:nvGrpSpPr>
            <p:grpSpPr>
              <a:xfrm>
                <a:off x="4971690" y="5447878"/>
                <a:ext cx="1707669" cy="640017"/>
                <a:chOff x="4971690" y="6033378"/>
                <a:chExt cx="1707669" cy="640017"/>
              </a:xfrm>
            </p:grpSpPr>
            <p:sp>
              <p:nvSpPr>
                <p:cNvPr id="49" name="テキスト ボックス 48"/>
                <p:cNvSpPr txBox="1"/>
                <p:nvPr/>
              </p:nvSpPr>
              <p:spPr>
                <a:xfrm>
                  <a:off x="4971690" y="6033378"/>
                  <a:ext cx="1691913" cy="276999"/>
                </a:xfrm>
                <a:prstGeom prst="rect">
                  <a:avLst/>
                </a:prstGeom>
                <a:noFill/>
              </p:spPr>
              <p:txBody>
                <a:bodyPr wrap="square" rtlCol="0">
                  <a:spAutoFit/>
                </a:bodyPr>
                <a:lstStyle/>
                <a:p>
                  <a:r>
                    <a:rPr lang="ja-JP" altLang="en-US" sz="1200" b="1" dirty="0" smtClean="0"/>
                    <a:t>③国による上乗せ支援</a:t>
                  </a:r>
                  <a:endParaRPr kumimoji="1" lang="ja-JP" altLang="en-US" sz="1200" b="1" dirty="0"/>
                </a:p>
              </p:txBody>
            </p:sp>
            <p:grpSp>
              <p:nvGrpSpPr>
                <p:cNvPr id="71" name="グループ化 70"/>
                <p:cNvGrpSpPr/>
                <p:nvPr/>
              </p:nvGrpSpPr>
              <p:grpSpPr>
                <a:xfrm>
                  <a:off x="5132853" y="6293533"/>
                  <a:ext cx="1546506" cy="379862"/>
                  <a:chOff x="5132853" y="6293533"/>
                  <a:chExt cx="1546506" cy="379862"/>
                </a:xfrm>
              </p:grpSpPr>
              <p:sp>
                <p:nvSpPr>
                  <p:cNvPr id="37" name="正方形/長方形 36"/>
                  <p:cNvSpPr/>
                  <p:nvPr/>
                </p:nvSpPr>
                <p:spPr>
                  <a:xfrm>
                    <a:off x="5139060" y="6293533"/>
                    <a:ext cx="1540299" cy="379862"/>
                  </a:xfrm>
                  <a:prstGeom prst="rect">
                    <a:avLst/>
                  </a:prstGeom>
                  <a:pattFill prst="wdDnDiag">
                    <a:fgClr>
                      <a:srgbClr val="FFC000"/>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5132853" y="6293533"/>
                    <a:ext cx="532709" cy="379862"/>
                  </a:xfrm>
                  <a:prstGeom prst="rect">
                    <a:avLst/>
                  </a:prstGeom>
                  <a:pattFill prst="pct25">
                    <a:fgClr>
                      <a:srgbClr val="FF3399"/>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0" name="グループ化 49"/>
                  <p:cNvGrpSpPr/>
                  <p:nvPr/>
                </p:nvGrpSpPr>
                <p:grpSpPr>
                  <a:xfrm>
                    <a:off x="5183183" y="6305525"/>
                    <a:ext cx="432048" cy="341479"/>
                    <a:chOff x="9396536" y="4662581"/>
                    <a:chExt cx="432048" cy="281977"/>
                  </a:xfrm>
                </p:grpSpPr>
                <p:sp>
                  <p:nvSpPr>
                    <p:cNvPr id="51" name="円/楕円 50"/>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52" name="円/楕円 51"/>
                    <p:cNvSpPr/>
                    <p:nvPr/>
                  </p:nvSpPr>
                  <p:spPr>
                    <a:xfrm>
                      <a:off x="9396536" y="4662581"/>
                      <a:ext cx="432048" cy="279216"/>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20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sp>
                <p:nvSpPr>
                  <p:cNvPr id="54" name="正方形/長方形 53"/>
                  <p:cNvSpPr/>
                  <p:nvPr/>
                </p:nvSpPr>
                <p:spPr>
                  <a:xfrm>
                    <a:off x="5665562" y="6293533"/>
                    <a:ext cx="306164" cy="379862"/>
                  </a:xfrm>
                  <a:prstGeom prst="rect">
                    <a:avLst/>
                  </a:prstGeom>
                  <a:pattFill prst="wdUpDiag">
                    <a:fgClr>
                      <a:srgbClr val="6699FF"/>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5605257" y="6305525"/>
                    <a:ext cx="432048" cy="341479"/>
                    <a:chOff x="9396536" y="4662581"/>
                    <a:chExt cx="432048" cy="281977"/>
                  </a:xfrm>
                </p:grpSpPr>
                <p:sp>
                  <p:nvSpPr>
                    <p:cNvPr id="57" name="円/楕円 56"/>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58" name="円/楕円 57"/>
                    <p:cNvSpPr/>
                    <p:nvPr/>
                  </p:nvSpPr>
                  <p:spPr>
                    <a:xfrm>
                      <a:off x="9396536" y="4662581"/>
                      <a:ext cx="432048" cy="279216"/>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10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grpSp>
                <p:nvGrpSpPr>
                  <p:cNvPr id="68" name="グループ化 67"/>
                  <p:cNvGrpSpPr/>
                  <p:nvPr/>
                </p:nvGrpSpPr>
                <p:grpSpPr>
                  <a:xfrm>
                    <a:off x="6099348" y="6305525"/>
                    <a:ext cx="432048" cy="341485"/>
                    <a:chOff x="9396536" y="4662576"/>
                    <a:chExt cx="432048" cy="281982"/>
                  </a:xfrm>
                </p:grpSpPr>
                <p:sp>
                  <p:nvSpPr>
                    <p:cNvPr id="69" name="円/楕円 68"/>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0" name="円/楕円 69"/>
                    <p:cNvSpPr/>
                    <p:nvPr/>
                  </p:nvSpPr>
                  <p:spPr>
                    <a:xfrm>
                      <a:off x="9396536" y="4662576"/>
                      <a:ext cx="432048" cy="279215"/>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a:solidFill>
                            <a:schemeClr val="tx1"/>
                          </a:solidFill>
                          <a:latin typeface="ＤＦ特太ゴシック体" panose="020B0509000000000000" pitchFamily="49" charset="-128"/>
                          <a:ea typeface="ＤＦ特太ゴシック体" panose="020B0509000000000000" pitchFamily="49" charset="-128"/>
                        </a:rPr>
                        <a:t>3</a:t>
                      </a:r>
                      <a:r>
                        <a:rPr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grpSp>
          </p:grpSp>
          <p:grpSp>
            <p:nvGrpSpPr>
              <p:cNvPr id="105" name="グループ化 104"/>
              <p:cNvGrpSpPr/>
              <p:nvPr/>
            </p:nvGrpSpPr>
            <p:grpSpPr>
              <a:xfrm>
                <a:off x="5139060" y="6089980"/>
                <a:ext cx="1820094" cy="281034"/>
                <a:chOff x="376012" y="6089980"/>
                <a:chExt cx="1820094" cy="281034"/>
              </a:xfrm>
            </p:grpSpPr>
            <p:sp>
              <p:nvSpPr>
                <p:cNvPr id="106" name="左中かっこ 105"/>
                <p:cNvSpPr/>
                <p:nvPr/>
              </p:nvSpPr>
              <p:spPr>
                <a:xfrm rot="16200000">
                  <a:off x="1102584" y="5363408"/>
                  <a:ext cx="87155" cy="1540299"/>
                </a:xfrm>
                <a:prstGeom prst="leftBrace">
                  <a:avLst>
                    <a:gd name="adj1" fmla="val 2597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7" name="テキスト ボックス 106"/>
                <p:cNvSpPr txBox="1"/>
                <p:nvPr/>
              </p:nvSpPr>
              <p:spPr>
                <a:xfrm>
                  <a:off x="827953" y="6155570"/>
                  <a:ext cx="1368153" cy="215444"/>
                </a:xfrm>
                <a:prstGeom prst="rect">
                  <a:avLst/>
                </a:prstGeom>
                <a:noFill/>
              </p:spPr>
              <p:txBody>
                <a:bodyPr wrap="square" rtlCol="0">
                  <a:spAutoFit/>
                </a:bodyPr>
                <a:lstStyle/>
                <a:p>
                  <a:r>
                    <a:rPr kumimoji="1" lang="ja-JP" altLang="en-US" sz="800" dirty="0" smtClean="0"/>
                    <a:t>授業料全体</a:t>
                  </a:r>
                  <a:endParaRPr kumimoji="1" lang="ja-JP" altLang="en-US" sz="800" dirty="0"/>
                </a:p>
              </p:txBody>
            </p:sp>
          </p:grpSp>
        </p:grpSp>
        <p:grpSp>
          <p:nvGrpSpPr>
            <p:cNvPr id="112" name="グループ化 111"/>
            <p:cNvGrpSpPr/>
            <p:nvPr/>
          </p:nvGrpSpPr>
          <p:grpSpPr>
            <a:xfrm>
              <a:off x="2596996" y="5447878"/>
              <a:ext cx="1973803" cy="923136"/>
              <a:chOff x="2596996" y="5447878"/>
              <a:chExt cx="1973803" cy="923136"/>
            </a:xfrm>
          </p:grpSpPr>
          <p:grpSp>
            <p:nvGrpSpPr>
              <p:cNvPr id="80" name="グループ化 79"/>
              <p:cNvGrpSpPr/>
              <p:nvPr/>
            </p:nvGrpSpPr>
            <p:grpSpPr>
              <a:xfrm>
                <a:off x="2596996" y="5447878"/>
                <a:ext cx="1694008" cy="640017"/>
                <a:chOff x="2600723" y="6033378"/>
                <a:chExt cx="1694008" cy="640017"/>
              </a:xfrm>
            </p:grpSpPr>
            <p:grpSp>
              <p:nvGrpSpPr>
                <p:cNvPr id="66" name="グループ化 65"/>
                <p:cNvGrpSpPr/>
                <p:nvPr/>
              </p:nvGrpSpPr>
              <p:grpSpPr>
                <a:xfrm>
                  <a:off x="2754432" y="6293533"/>
                  <a:ext cx="1540299" cy="379862"/>
                  <a:chOff x="2757535" y="6293533"/>
                  <a:chExt cx="1540299" cy="379862"/>
                </a:xfrm>
              </p:grpSpPr>
              <p:sp>
                <p:nvSpPr>
                  <p:cNvPr id="36" name="正方形/長方形 35"/>
                  <p:cNvSpPr/>
                  <p:nvPr/>
                </p:nvSpPr>
                <p:spPr>
                  <a:xfrm>
                    <a:off x="2757535" y="6293533"/>
                    <a:ext cx="1540299" cy="379862"/>
                  </a:xfrm>
                  <a:prstGeom prst="rect">
                    <a:avLst/>
                  </a:prstGeom>
                  <a:pattFill prst="wdDnDiag">
                    <a:fgClr>
                      <a:srgbClr val="FFC000"/>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2757535" y="6293533"/>
                    <a:ext cx="532709" cy="379862"/>
                  </a:xfrm>
                  <a:prstGeom prst="rect">
                    <a:avLst/>
                  </a:prstGeom>
                  <a:pattFill prst="pct25">
                    <a:fgClr>
                      <a:srgbClr val="FF3399"/>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0" name="グループ化 39"/>
                  <p:cNvGrpSpPr/>
                  <p:nvPr/>
                </p:nvGrpSpPr>
                <p:grpSpPr>
                  <a:xfrm>
                    <a:off x="3534049" y="6305525"/>
                    <a:ext cx="432048" cy="341479"/>
                    <a:chOff x="9396536" y="4662581"/>
                    <a:chExt cx="432048" cy="281977"/>
                  </a:xfrm>
                </p:grpSpPr>
                <p:sp>
                  <p:nvSpPr>
                    <p:cNvPr id="41" name="円/楕円 40"/>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42" name="円/楕円 41"/>
                    <p:cNvSpPr/>
                    <p:nvPr/>
                  </p:nvSpPr>
                  <p:spPr>
                    <a:xfrm>
                      <a:off x="9396536" y="4662581"/>
                      <a:ext cx="432048" cy="279216"/>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a:solidFill>
                            <a:schemeClr val="tx1"/>
                          </a:solidFill>
                          <a:latin typeface="ＤＦ特太ゴシック体" panose="020B0509000000000000" pitchFamily="49" charset="-128"/>
                          <a:ea typeface="ＤＦ特太ゴシック体" panose="020B0509000000000000" pitchFamily="49" charset="-128"/>
                        </a:rPr>
                        <a:t>40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grpSp>
                <p:nvGrpSpPr>
                  <p:cNvPr id="43" name="グループ化 42"/>
                  <p:cNvGrpSpPr/>
                  <p:nvPr/>
                </p:nvGrpSpPr>
                <p:grpSpPr>
                  <a:xfrm>
                    <a:off x="2807865" y="6305525"/>
                    <a:ext cx="432048" cy="341479"/>
                    <a:chOff x="9396536" y="4662581"/>
                    <a:chExt cx="432048" cy="281977"/>
                  </a:xfrm>
                </p:grpSpPr>
                <p:sp>
                  <p:nvSpPr>
                    <p:cNvPr id="44" name="円/楕円 43"/>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45" name="円/楕円 44"/>
                    <p:cNvSpPr/>
                    <p:nvPr/>
                  </p:nvSpPr>
                  <p:spPr>
                    <a:xfrm>
                      <a:off x="9396536" y="4662581"/>
                      <a:ext cx="432048" cy="279216"/>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20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grpSp>
            <p:sp>
              <p:nvSpPr>
                <p:cNvPr id="48" name="テキスト ボックス 47"/>
                <p:cNvSpPr txBox="1"/>
                <p:nvPr/>
              </p:nvSpPr>
              <p:spPr>
                <a:xfrm>
                  <a:off x="2600723" y="6033378"/>
                  <a:ext cx="1691913" cy="276999"/>
                </a:xfrm>
                <a:prstGeom prst="rect">
                  <a:avLst/>
                </a:prstGeom>
                <a:noFill/>
              </p:spPr>
              <p:txBody>
                <a:bodyPr wrap="square" rtlCol="0">
                  <a:spAutoFit/>
                </a:bodyPr>
                <a:lstStyle/>
                <a:p>
                  <a:r>
                    <a:rPr lang="ja-JP" altLang="en-US" sz="1200" b="1" dirty="0"/>
                    <a:t>②</a:t>
                  </a:r>
                  <a:r>
                    <a:rPr lang="ja-JP" altLang="en-US" sz="1200" b="1" dirty="0" smtClean="0"/>
                    <a:t>学校による減免実施</a:t>
                  </a:r>
                  <a:endParaRPr kumimoji="1" lang="ja-JP" altLang="en-US" sz="1200" b="1" dirty="0"/>
                </a:p>
              </p:txBody>
            </p:sp>
          </p:grpSp>
          <p:grpSp>
            <p:nvGrpSpPr>
              <p:cNvPr id="108" name="グループ化 107"/>
              <p:cNvGrpSpPr/>
              <p:nvPr/>
            </p:nvGrpSpPr>
            <p:grpSpPr>
              <a:xfrm>
                <a:off x="2750705" y="6089980"/>
                <a:ext cx="1820094" cy="281034"/>
                <a:chOff x="376012" y="6089980"/>
                <a:chExt cx="1820094" cy="281034"/>
              </a:xfrm>
            </p:grpSpPr>
            <p:sp>
              <p:nvSpPr>
                <p:cNvPr id="109" name="左中かっこ 108"/>
                <p:cNvSpPr/>
                <p:nvPr/>
              </p:nvSpPr>
              <p:spPr>
                <a:xfrm rot="16200000">
                  <a:off x="1102584" y="5363408"/>
                  <a:ext cx="87155" cy="1540299"/>
                </a:xfrm>
                <a:prstGeom prst="leftBrace">
                  <a:avLst>
                    <a:gd name="adj1" fmla="val 2597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0" name="テキスト ボックス 109"/>
                <p:cNvSpPr txBox="1"/>
                <p:nvPr/>
              </p:nvSpPr>
              <p:spPr>
                <a:xfrm>
                  <a:off x="827953" y="6155570"/>
                  <a:ext cx="1368153" cy="215444"/>
                </a:xfrm>
                <a:prstGeom prst="rect">
                  <a:avLst/>
                </a:prstGeom>
                <a:noFill/>
              </p:spPr>
              <p:txBody>
                <a:bodyPr wrap="square" rtlCol="0">
                  <a:spAutoFit/>
                </a:bodyPr>
                <a:lstStyle/>
                <a:p>
                  <a:r>
                    <a:rPr kumimoji="1" lang="ja-JP" altLang="en-US" sz="800" dirty="0" smtClean="0"/>
                    <a:t>授業料全体</a:t>
                  </a:r>
                  <a:endParaRPr kumimoji="1" lang="ja-JP" altLang="en-US" sz="800" dirty="0"/>
                </a:p>
              </p:txBody>
            </p:sp>
          </p:grpSp>
        </p:grpSp>
      </p:grpSp>
      <p:grpSp>
        <p:nvGrpSpPr>
          <p:cNvPr id="128" name="グループ化 127"/>
          <p:cNvGrpSpPr/>
          <p:nvPr/>
        </p:nvGrpSpPr>
        <p:grpSpPr>
          <a:xfrm>
            <a:off x="29463" y="5502700"/>
            <a:ext cx="3628253" cy="307777"/>
            <a:chOff x="134861" y="1625312"/>
            <a:chExt cx="3602642" cy="307777"/>
          </a:xfrm>
        </p:grpSpPr>
        <p:grpSp>
          <p:nvGrpSpPr>
            <p:cNvPr id="120" name="グループ化 119"/>
            <p:cNvGrpSpPr/>
            <p:nvPr/>
          </p:nvGrpSpPr>
          <p:grpSpPr>
            <a:xfrm>
              <a:off x="276125" y="1625312"/>
              <a:ext cx="3461378" cy="307777"/>
              <a:chOff x="245805" y="548095"/>
              <a:chExt cx="1981206" cy="307777"/>
            </a:xfrm>
          </p:grpSpPr>
          <p:sp>
            <p:nvSpPr>
              <p:cNvPr id="123" name="正方形/長方形 122"/>
              <p:cNvSpPr/>
              <p:nvPr/>
            </p:nvSpPr>
            <p:spPr>
              <a:xfrm>
                <a:off x="245805" y="566017"/>
                <a:ext cx="1846997" cy="282528"/>
              </a:xfrm>
              <a:prstGeom prst="rect">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t>　</a:t>
                </a:r>
                <a:endParaRPr kumimoji="1" lang="ja-JP" altLang="en-US" sz="1600" b="1" dirty="0">
                  <a:latin typeface="HG丸ｺﾞｼｯｸM-PRO" panose="020F0600000000000000" pitchFamily="50" charset="-128"/>
                  <a:ea typeface="HG丸ｺﾞｼｯｸM-PRO" panose="020F0600000000000000" pitchFamily="50" charset="-128"/>
                </a:endParaRPr>
              </a:p>
            </p:txBody>
          </p:sp>
          <p:sp>
            <p:nvSpPr>
              <p:cNvPr id="122" name="テキスト ボックス 121"/>
              <p:cNvSpPr txBox="1"/>
              <p:nvPr/>
            </p:nvSpPr>
            <p:spPr>
              <a:xfrm>
                <a:off x="302977" y="548095"/>
                <a:ext cx="1924034" cy="307777"/>
              </a:xfrm>
              <a:prstGeom prst="rect">
                <a:avLst/>
              </a:prstGeom>
              <a:noFill/>
              <a:ln>
                <a:noFill/>
              </a:ln>
            </p:spPr>
            <p:txBody>
              <a:bodyPr wrap="square" rtlCol="0">
                <a:spAutoFit/>
              </a:bodyPr>
              <a:lstStyle/>
              <a:p>
                <a:r>
                  <a:rPr lang="ja-JP" altLang="en-US" sz="1400" b="1" dirty="0" smtClean="0">
                    <a:solidFill>
                      <a:schemeClr val="bg1"/>
                    </a:solidFill>
                    <a:latin typeface="HG丸ｺﾞｼｯｸM-PRO" panose="020F0600000000000000" pitchFamily="50" charset="-128"/>
                    <a:ea typeface="HG丸ｺﾞｼｯｸM-PRO" panose="020F0600000000000000" pitchFamily="50" charset="-128"/>
                  </a:rPr>
                  <a:t>支援対象</a:t>
                </a:r>
                <a:r>
                  <a:rPr lang="ja-JP" altLang="en-US" sz="1400" b="1" dirty="0">
                    <a:solidFill>
                      <a:schemeClr val="bg1"/>
                    </a:solidFill>
                    <a:latin typeface="HG丸ｺﾞｼｯｸM-PRO" panose="020F0600000000000000" pitchFamily="50" charset="-128"/>
                    <a:ea typeface="HG丸ｺﾞｼｯｸM-PRO" panose="020F0600000000000000" pitchFamily="50" charset="-128"/>
                  </a:rPr>
                  <a:t>と</a:t>
                </a:r>
                <a:r>
                  <a:rPr lang="ja-JP" altLang="en-US" sz="1400" b="1" dirty="0" smtClean="0">
                    <a:solidFill>
                      <a:schemeClr val="bg1"/>
                    </a:solidFill>
                    <a:latin typeface="HG丸ｺﾞｼｯｸM-PRO" panose="020F0600000000000000" pitchFamily="50" charset="-128"/>
                    <a:ea typeface="HG丸ｺﾞｼｯｸM-PRO" panose="020F0600000000000000" pitchFamily="50" charset="-128"/>
                  </a:rPr>
                  <a:t>なる生徒の要件</a:t>
                </a:r>
                <a:endParaRPr kumimoji="1" lang="ja-JP" altLang="en-US" sz="1400" dirty="0">
                  <a:solidFill>
                    <a:schemeClr val="bg1"/>
                  </a:solidFill>
                </a:endParaRPr>
              </a:p>
            </p:txBody>
          </p:sp>
        </p:grpSp>
        <p:sp>
          <p:nvSpPr>
            <p:cNvPr id="127" name="円/楕円 126"/>
            <p:cNvSpPr/>
            <p:nvPr/>
          </p:nvSpPr>
          <p:spPr>
            <a:xfrm>
              <a:off x="134861" y="1643233"/>
              <a:ext cx="282528" cy="28252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0" name="グループ化 129"/>
          <p:cNvGrpSpPr/>
          <p:nvPr/>
        </p:nvGrpSpPr>
        <p:grpSpPr>
          <a:xfrm>
            <a:off x="29463" y="381073"/>
            <a:ext cx="3628253" cy="310541"/>
            <a:chOff x="134861" y="1615221"/>
            <a:chExt cx="3602642" cy="310541"/>
          </a:xfrm>
        </p:grpSpPr>
        <p:grpSp>
          <p:nvGrpSpPr>
            <p:cNvPr id="131" name="グループ化 130"/>
            <p:cNvGrpSpPr/>
            <p:nvPr/>
          </p:nvGrpSpPr>
          <p:grpSpPr>
            <a:xfrm>
              <a:off x="276125" y="1615221"/>
              <a:ext cx="3461378" cy="310541"/>
              <a:chOff x="245805" y="538004"/>
              <a:chExt cx="1981206" cy="310541"/>
            </a:xfrm>
          </p:grpSpPr>
          <p:sp>
            <p:nvSpPr>
              <p:cNvPr id="133" name="正方形/長方形 132"/>
              <p:cNvSpPr/>
              <p:nvPr/>
            </p:nvSpPr>
            <p:spPr>
              <a:xfrm>
                <a:off x="245805" y="566017"/>
                <a:ext cx="1846997" cy="282528"/>
              </a:xfrm>
              <a:prstGeom prst="rect">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smtClean="0"/>
                  <a:t>　</a:t>
                </a:r>
                <a:endParaRPr kumimoji="1" lang="ja-JP" altLang="en-US" sz="1400" b="1" dirty="0">
                  <a:latin typeface="HG丸ｺﾞｼｯｸM-PRO" panose="020F0600000000000000" pitchFamily="50" charset="-128"/>
                  <a:ea typeface="HG丸ｺﾞｼｯｸM-PRO" panose="020F0600000000000000" pitchFamily="50" charset="-128"/>
                </a:endParaRPr>
              </a:p>
            </p:txBody>
          </p:sp>
          <p:sp>
            <p:nvSpPr>
              <p:cNvPr id="134" name="テキスト ボックス 133"/>
              <p:cNvSpPr txBox="1"/>
              <p:nvPr/>
            </p:nvSpPr>
            <p:spPr>
              <a:xfrm>
                <a:off x="302977" y="538004"/>
                <a:ext cx="1924034" cy="307777"/>
              </a:xfrm>
              <a:prstGeom prst="rect">
                <a:avLst/>
              </a:prstGeom>
              <a:noFill/>
              <a:ln>
                <a:noFill/>
              </a:ln>
            </p:spPr>
            <p:txBody>
              <a:bodyPr wrap="square" rtlCol="0">
                <a:spAutoFit/>
              </a:bodyPr>
              <a:lstStyle/>
              <a:p>
                <a:r>
                  <a:rPr kumimoji="1" lang="ja-JP" altLang="en-US" sz="1400" b="1" dirty="0" smtClean="0">
                    <a:solidFill>
                      <a:schemeClr val="bg1"/>
                    </a:solidFill>
                    <a:latin typeface="HG丸ｺﾞｼｯｸM-PRO" panose="020F0600000000000000" pitchFamily="50" charset="-128"/>
                    <a:ea typeface="HG丸ｺﾞｼｯｸM-PRO" panose="020F0600000000000000" pitchFamily="50" charset="-128"/>
                  </a:rPr>
                  <a:t>事業の概要</a:t>
                </a:r>
                <a:endParaRPr kumimoji="1" lang="ja-JP" altLang="en-US" sz="1400" b="1" dirty="0">
                  <a:solidFill>
                    <a:schemeClr val="bg1"/>
                  </a:solidFill>
                  <a:latin typeface="HG丸ｺﾞｼｯｸM-PRO" panose="020F0600000000000000" pitchFamily="50" charset="-128"/>
                  <a:ea typeface="HG丸ｺﾞｼｯｸM-PRO" panose="020F0600000000000000" pitchFamily="50" charset="-128"/>
                </a:endParaRPr>
              </a:p>
            </p:txBody>
          </p:sp>
        </p:grpSp>
        <p:sp>
          <p:nvSpPr>
            <p:cNvPr id="132" name="円/楕円 131"/>
            <p:cNvSpPr/>
            <p:nvPr/>
          </p:nvSpPr>
          <p:spPr>
            <a:xfrm>
              <a:off x="134861" y="1643233"/>
              <a:ext cx="282528" cy="28252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grpSp>
      <p:sp>
        <p:nvSpPr>
          <p:cNvPr id="135" name="テキスト ボックス 134"/>
          <p:cNvSpPr txBox="1"/>
          <p:nvPr/>
        </p:nvSpPr>
        <p:spPr>
          <a:xfrm>
            <a:off x="488929" y="2642523"/>
            <a:ext cx="6652633" cy="215444"/>
          </a:xfrm>
          <a:prstGeom prst="rect">
            <a:avLst/>
          </a:prstGeom>
          <a:noFill/>
        </p:spPr>
        <p:txBody>
          <a:bodyPr wrap="square" rtlCol="0">
            <a:spAutoFit/>
          </a:bodyPr>
          <a:lstStyle/>
          <a:p>
            <a:r>
              <a:rPr lang="en-US" altLang="ja-JP" sz="800" dirty="0" smtClean="0">
                <a:solidFill>
                  <a:srgbClr val="002060"/>
                </a:solidFill>
              </a:rPr>
              <a:t>※</a:t>
            </a:r>
            <a:r>
              <a:rPr lang="ja-JP" altLang="en-US" sz="800" dirty="0" smtClean="0">
                <a:solidFill>
                  <a:srgbClr val="002060"/>
                </a:solidFill>
              </a:rPr>
              <a:t>　授業料</a:t>
            </a:r>
            <a:r>
              <a:rPr lang="en-US" altLang="ja-JP" sz="800" dirty="0" smtClean="0">
                <a:solidFill>
                  <a:srgbClr val="002060"/>
                </a:solidFill>
              </a:rPr>
              <a:t>×1/4</a:t>
            </a:r>
            <a:r>
              <a:rPr lang="ja-JP" altLang="en-US" sz="800" dirty="0" smtClean="0">
                <a:solidFill>
                  <a:srgbClr val="002060"/>
                </a:solidFill>
              </a:rPr>
              <a:t>の金額が国からの支援額の上限額となります。また、支援希望者</a:t>
            </a:r>
            <a:r>
              <a:rPr lang="ja-JP" altLang="en-US" sz="800" dirty="0">
                <a:solidFill>
                  <a:srgbClr val="002060"/>
                </a:solidFill>
              </a:rPr>
              <a:t>が</a:t>
            </a:r>
            <a:r>
              <a:rPr lang="ja-JP" altLang="en-US" sz="800" dirty="0" smtClean="0">
                <a:solidFill>
                  <a:srgbClr val="002060"/>
                </a:solidFill>
              </a:rPr>
              <a:t>多数の場合には支援額を減額する場合があります。　</a:t>
            </a:r>
            <a:endParaRPr kumimoji="1" lang="ja-JP" altLang="en-US" sz="1400" dirty="0">
              <a:solidFill>
                <a:srgbClr val="002060"/>
              </a:solidFill>
            </a:endParaRPr>
          </a:p>
        </p:txBody>
      </p:sp>
      <p:grpSp>
        <p:nvGrpSpPr>
          <p:cNvPr id="136" name="グループ化 135"/>
          <p:cNvGrpSpPr/>
          <p:nvPr/>
        </p:nvGrpSpPr>
        <p:grpSpPr>
          <a:xfrm>
            <a:off x="29463" y="1435631"/>
            <a:ext cx="3628253" cy="310541"/>
            <a:chOff x="134861" y="1615221"/>
            <a:chExt cx="3602642" cy="310541"/>
          </a:xfrm>
        </p:grpSpPr>
        <p:grpSp>
          <p:nvGrpSpPr>
            <p:cNvPr id="137" name="グループ化 136"/>
            <p:cNvGrpSpPr/>
            <p:nvPr/>
          </p:nvGrpSpPr>
          <p:grpSpPr>
            <a:xfrm>
              <a:off x="276125" y="1615221"/>
              <a:ext cx="3461378" cy="310541"/>
              <a:chOff x="245805" y="538004"/>
              <a:chExt cx="1981206" cy="310541"/>
            </a:xfrm>
          </p:grpSpPr>
          <p:sp>
            <p:nvSpPr>
              <p:cNvPr id="139" name="正方形/長方形 138"/>
              <p:cNvSpPr/>
              <p:nvPr/>
            </p:nvSpPr>
            <p:spPr>
              <a:xfrm>
                <a:off x="245805" y="566017"/>
                <a:ext cx="1846997" cy="282528"/>
              </a:xfrm>
              <a:prstGeom prst="rect">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t>　</a:t>
                </a:r>
                <a:endParaRPr kumimoji="1" lang="ja-JP" altLang="en-US" sz="1600" b="1" dirty="0">
                  <a:latin typeface="HG丸ｺﾞｼｯｸM-PRO" panose="020F0600000000000000" pitchFamily="50" charset="-128"/>
                  <a:ea typeface="HG丸ｺﾞｼｯｸM-PRO" panose="020F0600000000000000" pitchFamily="50" charset="-128"/>
                </a:endParaRPr>
              </a:p>
            </p:txBody>
          </p:sp>
          <p:sp>
            <p:nvSpPr>
              <p:cNvPr id="140" name="テキスト ボックス 139"/>
              <p:cNvSpPr txBox="1"/>
              <p:nvPr/>
            </p:nvSpPr>
            <p:spPr>
              <a:xfrm>
                <a:off x="302977" y="538004"/>
                <a:ext cx="1924034" cy="307777"/>
              </a:xfrm>
              <a:prstGeom prst="rect">
                <a:avLst/>
              </a:prstGeom>
              <a:noFill/>
              <a:ln>
                <a:noFill/>
              </a:ln>
            </p:spPr>
            <p:txBody>
              <a:bodyPr wrap="square" rtlCol="0">
                <a:spAutoFit/>
              </a:bodyPr>
              <a:lstStyle/>
              <a:p>
                <a:r>
                  <a:rPr kumimoji="1" lang="ja-JP" altLang="en-US" sz="1400" b="1" dirty="0" smtClean="0">
                    <a:solidFill>
                      <a:schemeClr val="bg1"/>
                    </a:solidFill>
                    <a:latin typeface="HG丸ｺﾞｼｯｸM-PRO" panose="020F0600000000000000" pitchFamily="50" charset="-128"/>
                    <a:ea typeface="HG丸ｺﾞｼｯｸM-PRO" panose="020F0600000000000000" pitchFamily="50" charset="-128"/>
                  </a:rPr>
                  <a:t>支援内容の概要</a:t>
                </a:r>
                <a:endParaRPr kumimoji="1" lang="ja-JP" altLang="en-US" sz="1400" b="1" dirty="0">
                  <a:solidFill>
                    <a:schemeClr val="bg1"/>
                  </a:solidFill>
                  <a:latin typeface="HG丸ｺﾞｼｯｸM-PRO" panose="020F0600000000000000" pitchFamily="50" charset="-128"/>
                  <a:ea typeface="HG丸ｺﾞｼｯｸM-PRO" panose="020F0600000000000000" pitchFamily="50" charset="-128"/>
                </a:endParaRPr>
              </a:p>
            </p:txBody>
          </p:sp>
        </p:grpSp>
        <p:sp>
          <p:nvSpPr>
            <p:cNvPr id="138" name="円/楕円 137"/>
            <p:cNvSpPr/>
            <p:nvPr/>
          </p:nvSpPr>
          <p:spPr>
            <a:xfrm>
              <a:off x="134861" y="1643233"/>
              <a:ext cx="282528" cy="28252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4" name="テキスト ボックス 93"/>
          <p:cNvSpPr txBox="1"/>
          <p:nvPr/>
        </p:nvSpPr>
        <p:spPr>
          <a:xfrm>
            <a:off x="152801" y="4180017"/>
            <a:ext cx="7385437" cy="461665"/>
          </a:xfrm>
          <a:prstGeom prst="rect">
            <a:avLst/>
          </a:prstGeom>
          <a:noFill/>
        </p:spPr>
        <p:txBody>
          <a:bodyPr wrap="square" rtlCol="0">
            <a:spAutoFit/>
          </a:bodyPr>
          <a:lstStyle/>
          <a:p>
            <a:r>
              <a:rPr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○修学支援の実施</a:t>
            </a:r>
            <a:endParaRPr lang="en-US" altLang="ja-JP" sz="1200" b="1" dirty="0" smtClean="0">
              <a:latin typeface="Meiryo UI" panose="020B0604030504040204" pitchFamily="50" charset="-128"/>
              <a:ea typeface="Meiryo UI" panose="020B0604030504040204" pitchFamily="50" charset="-128"/>
              <a:cs typeface="Meiryo UI" panose="020B0604030504040204" pitchFamily="50" charset="-128"/>
            </a:endParaRPr>
          </a:p>
          <a:p>
            <a:pPr marL="182563"/>
            <a:r>
              <a:rPr lang="ja-JP" altLang="en-US" sz="12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各都道府県に設置したアドバイザーから財政的生活設計等に関して助言を行います。</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0" name="図 99"/>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2368" y="5876513"/>
            <a:ext cx="199554" cy="225296"/>
          </a:xfrm>
          <a:prstGeom prst="rect">
            <a:avLst/>
          </a:prstGeom>
        </p:spPr>
      </p:pic>
      <p:pic>
        <p:nvPicPr>
          <p:cNvPr id="115" name="図 114"/>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81909" y="5876513"/>
            <a:ext cx="162071" cy="236076"/>
          </a:xfrm>
          <a:prstGeom prst="rect">
            <a:avLst/>
          </a:prstGeom>
        </p:spPr>
      </p:pic>
      <p:pic>
        <p:nvPicPr>
          <p:cNvPr id="116" name="図 1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5727" y="4509052"/>
            <a:ext cx="529528" cy="529528"/>
          </a:xfrm>
          <a:prstGeom prst="rect">
            <a:avLst/>
          </a:prstGeom>
        </p:spPr>
      </p:pic>
      <p:pic>
        <p:nvPicPr>
          <p:cNvPr id="118" name="図 1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1534" y="4941969"/>
            <a:ext cx="494791" cy="494791"/>
          </a:xfrm>
          <a:prstGeom prst="rect">
            <a:avLst/>
          </a:prstGeom>
        </p:spPr>
      </p:pic>
      <p:sp>
        <p:nvSpPr>
          <p:cNvPr id="119" name="角丸四角形吹き出し 118"/>
          <p:cNvSpPr/>
          <p:nvPr/>
        </p:nvSpPr>
        <p:spPr>
          <a:xfrm>
            <a:off x="844002" y="4615891"/>
            <a:ext cx="3336373" cy="737141"/>
          </a:xfrm>
          <a:prstGeom prst="wedgeRoundRectCallout">
            <a:avLst>
              <a:gd name="adj1" fmla="val -55621"/>
              <a:gd name="adj2" fmla="val -1606"/>
              <a:gd name="adj3" fmla="val 16667"/>
            </a:avLst>
          </a:prstGeom>
          <a:ln w="127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sz="1400"/>
          </a:p>
        </p:txBody>
      </p:sp>
      <p:sp>
        <p:nvSpPr>
          <p:cNvPr id="121" name="テキスト ボックス 120"/>
          <p:cNvSpPr txBox="1"/>
          <p:nvPr/>
        </p:nvSpPr>
        <p:spPr>
          <a:xfrm>
            <a:off x="829715" y="4641682"/>
            <a:ext cx="3512491" cy="707886"/>
          </a:xfrm>
          <a:prstGeom prst="rect">
            <a:avLst/>
          </a:prstGeom>
          <a:noFill/>
        </p:spPr>
        <p:txBody>
          <a:bodyPr wrap="square" rtlCol="0">
            <a:spAutoFit/>
          </a:bodyPr>
          <a:lstStyle/>
          <a:p>
            <a:r>
              <a:rPr kumimoji="1" lang="ja-JP" altLang="en-US" sz="1000" dirty="0" smtClean="0"/>
              <a:t>・一人暮らしってどれくらいお金がかかるんだろう？</a:t>
            </a:r>
            <a:endParaRPr kumimoji="1" lang="en-US" altLang="ja-JP" sz="1000" dirty="0" smtClean="0"/>
          </a:p>
          <a:p>
            <a:r>
              <a:rPr lang="ja-JP" altLang="en-US" sz="1000" dirty="0" smtClean="0"/>
              <a:t>・アルバイトをしているけど、税金ってどうするんだろう？</a:t>
            </a:r>
            <a:endParaRPr lang="en-US" altLang="ja-JP" sz="1000" dirty="0" smtClean="0"/>
          </a:p>
          <a:p>
            <a:r>
              <a:rPr lang="ja-JP" altLang="en-US" sz="1000" dirty="0" smtClean="0"/>
              <a:t>・奨学金ってどうすれば借りられるんだろう？</a:t>
            </a:r>
            <a:endParaRPr lang="en-US" altLang="ja-JP" sz="1000" dirty="0" smtClean="0"/>
          </a:p>
          <a:p>
            <a:r>
              <a:rPr lang="ja-JP" altLang="en-US" sz="1000" dirty="0" smtClean="0"/>
              <a:t>・奨学金を借りたら、将来返済できるのかな？</a:t>
            </a:r>
            <a:r>
              <a:rPr lang="ja-JP" altLang="en-US" sz="1000" dirty="0"/>
              <a:t>　</a:t>
            </a:r>
            <a:r>
              <a:rPr lang="ja-JP" altLang="en-US" sz="1000" dirty="0" smtClean="0"/>
              <a:t>　　　等　　</a:t>
            </a:r>
            <a:endParaRPr lang="en-US" altLang="ja-JP" sz="1000" dirty="0" smtClean="0"/>
          </a:p>
        </p:txBody>
      </p:sp>
      <p:sp>
        <p:nvSpPr>
          <p:cNvPr id="124" name="右矢印 123"/>
          <p:cNvSpPr/>
          <p:nvPr/>
        </p:nvSpPr>
        <p:spPr>
          <a:xfrm rot="10800000" flipV="1">
            <a:off x="4180361" y="4571324"/>
            <a:ext cx="2398473" cy="796072"/>
          </a:xfrm>
          <a:prstGeom prst="rightArrow">
            <a:avLst>
              <a:gd name="adj1" fmla="val 61486"/>
              <a:gd name="adj2" fmla="val 5000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sz="1400"/>
          </a:p>
        </p:txBody>
      </p:sp>
      <p:sp>
        <p:nvSpPr>
          <p:cNvPr id="125" name="テキスト ボックス 124"/>
          <p:cNvSpPr txBox="1"/>
          <p:nvPr/>
        </p:nvSpPr>
        <p:spPr>
          <a:xfrm>
            <a:off x="4278232" y="4785563"/>
            <a:ext cx="2337281" cy="369332"/>
          </a:xfrm>
          <a:prstGeom prst="rect">
            <a:avLst/>
          </a:prstGeom>
          <a:noFill/>
        </p:spPr>
        <p:txBody>
          <a:bodyPr wrap="square" rtlCol="0">
            <a:spAutoFit/>
          </a:bodyPr>
          <a:lstStyle/>
          <a:p>
            <a:r>
              <a:rPr kumimoji="1" lang="ja-JP" altLang="en-US" sz="900" dirty="0" smtClean="0">
                <a:solidFill>
                  <a:srgbClr val="FF0000"/>
                </a:solidFill>
                <a:latin typeface="HGS創英角ﾎﾟｯﾌﾟ体" panose="040B0A00000000000000" pitchFamily="50" charset="-128"/>
                <a:ea typeface="HGS創英角ﾎﾟｯﾌﾟ体" panose="040B0A00000000000000" pitchFamily="50" charset="-128"/>
              </a:rPr>
              <a:t>ファイナンシャルプランナー等の</a:t>
            </a:r>
            <a:endParaRPr kumimoji="1" lang="en-US" altLang="ja-JP" sz="900" dirty="0" smtClean="0">
              <a:solidFill>
                <a:srgbClr val="FF0000"/>
              </a:solidFill>
              <a:latin typeface="HGS創英角ﾎﾟｯﾌﾟ体" panose="040B0A00000000000000" pitchFamily="50" charset="-128"/>
              <a:ea typeface="HGS創英角ﾎﾟｯﾌﾟ体" panose="040B0A00000000000000" pitchFamily="50" charset="-128"/>
            </a:endParaRPr>
          </a:p>
          <a:p>
            <a:r>
              <a:rPr kumimoji="1" lang="ja-JP" altLang="en-US" sz="900" dirty="0" smtClean="0">
                <a:solidFill>
                  <a:srgbClr val="FF0000"/>
                </a:solidFill>
                <a:latin typeface="HGS創英角ﾎﾟｯﾌﾟ体" panose="040B0A00000000000000" pitchFamily="50" charset="-128"/>
                <a:ea typeface="HGS創英角ﾎﾟｯﾌﾟ体" panose="040B0A00000000000000" pitchFamily="50" charset="-128"/>
              </a:rPr>
              <a:t>専門家の助言</a:t>
            </a:r>
            <a:r>
              <a:rPr lang="ja-JP" altLang="en-US" sz="900" dirty="0">
                <a:solidFill>
                  <a:srgbClr val="FF0000"/>
                </a:solidFill>
                <a:latin typeface="HGS創英角ﾎﾟｯﾌﾟ体" panose="040B0A00000000000000" pitchFamily="50" charset="-128"/>
                <a:ea typeface="HGS創英角ﾎﾟｯﾌﾟ体" panose="040B0A00000000000000" pitchFamily="50" charset="-128"/>
              </a:rPr>
              <a:t>に</a:t>
            </a:r>
            <a:r>
              <a:rPr lang="ja-JP" altLang="en-US" sz="900" dirty="0" smtClean="0">
                <a:solidFill>
                  <a:srgbClr val="FF0000"/>
                </a:solidFill>
                <a:latin typeface="HGS創英角ﾎﾟｯﾌﾟ体" panose="040B0A00000000000000" pitchFamily="50" charset="-128"/>
                <a:ea typeface="HGS創英角ﾎﾟｯﾌﾟ体" panose="040B0A00000000000000" pitchFamily="50" charset="-128"/>
              </a:rPr>
              <a:t>より</a:t>
            </a:r>
            <a:r>
              <a:rPr kumimoji="1" lang="ja-JP" altLang="en-US" sz="900" dirty="0" smtClean="0">
                <a:solidFill>
                  <a:srgbClr val="FF0000"/>
                </a:solidFill>
                <a:latin typeface="HGS創英角ﾎﾟｯﾌﾟ体" panose="040B0A00000000000000" pitchFamily="50" charset="-128"/>
                <a:ea typeface="HGS創英角ﾎﾟｯﾌﾟ体" panose="040B0A00000000000000" pitchFamily="50" charset="-128"/>
              </a:rPr>
              <a:t>不安を解消します！</a:t>
            </a:r>
            <a:endParaRPr kumimoji="1" lang="ja-JP" altLang="en-US" sz="900" dirty="0">
              <a:solidFill>
                <a:srgbClr val="FF0000"/>
              </a:solidFill>
              <a:latin typeface="HGS創英角ﾎﾟｯﾌﾟ体" panose="040B0A00000000000000" pitchFamily="50" charset="-128"/>
              <a:ea typeface="HGS創英角ﾎﾟｯﾌﾟ体" panose="040B0A00000000000000" pitchFamily="50" charset="-128"/>
            </a:endParaRPr>
          </a:p>
        </p:txBody>
      </p:sp>
      <p:pic>
        <p:nvPicPr>
          <p:cNvPr id="129" name="図 1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43613" y="4409086"/>
            <a:ext cx="576131" cy="916110"/>
          </a:xfrm>
          <a:prstGeom prst="rect">
            <a:avLst/>
          </a:prstGeom>
        </p:spPr>
      </p:pic>
      <p:cxnSp>
        <p:nvCxnSpPr>
          <p:cNvPr id="149" name="直線コネクタ 148"/>
          <p:cNvCxnSpPr/>
          <p:nvPr/>
        </p:nvCxnSpPr>
        <p:spPr>
          <a:xfrm>
            <a:off x="51229" y="4180017"/>
            <a:ext cx="6748094"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6" name="グループ化 5"/>
          <p:cNvGrpSpPr/>
          <p:nvPr/>
        </p:nvGrpSpPr>
        <p:grpSpPr>
          <a:xfrm>
            <a:off x="3967725" y="5810478"/>
            <a:ext cx="2832937" cy="3943515"/>
            <a:chOff x="263130" y="3657608"/>
            <a:chExt cx="6560878" cy="1751062"/>
          </a:xfrm>
        </p:grpSpPr>
        <p:sp>
          <p:nvSpPr>
            <p:cNvPr id="2" name="角丸四角形 1"/>
            <p:cNvSpPr/>
            <p:nvPr/>
          </p:nvSpPr>
          <p:spPr>
            <a:xfrm>
              <a:off x="455621" y="3657608"/>
              <a:ext cx="6259705" cy="172743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58" name="テキスト ボックス 157"/>
            <p:cNvSpPr txBox="1"/>
            <p:nvPr/>
          </p:nvSpPr>
          <p:spPr>
            <a:xfrm>
              <a:off x="272088" y="3856238"/>
              <a:ext cx="6551920" cy="806317"/>
            </a:xfrm>
            <a:prstGeom prst="rect">
              <a:avLst/>
            </a:prstGeom>
            <a:noFill/>
          </p:spPr>
          <p:txBody>
            <a:bodyPr wrap="square" rtlCol="0">
              <a:spAutoFit/>
            </a:bodyPr>
            <a:lstStyle/>
            <a:p>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○アンケート調査への回答</a:t>
              </a:r>
              <a:endParaRPr kumimoji="1" lang="en-US" altLang="ja-JP" sz="1200" b="1" dirty="0" smtClean="0">
                <a:latin typeface="Meiryo UI" panose="020B0604030504040204" pitchFamily="50" charset="-128"/>
                <a:ea typeface="Meiryo UI" panose="020B0604030504040204" pitchFamily="50" charset="-128"/>
                <a:cs typeface="Meiryo UI" panose="020B0604030504040204" pitchFamily="50" charset="-128"/>
              </a:endParaRPr>
            </a:p>
            <a:p>
              <a:pPr marL="92075"/>
              <a:r>
                <a:rPr lang="ja-JP" altLang="en-US" sz="12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支援の効果を様々な観点から分析・評価するため、各学校、各生徒の皆様には文部科学省から送付するアンケート調査にご回答いただきます（学校調査：学校による支援の状況や中退者の状況等、生徒調査：家計の状況や成績・資格の取得状況等）。なお、生徒の皆様には支援を受けた年度だけではなく、本事業の実施期間中、継続して調査にご協力をお願いさせていただきます。</a:t>
              </a:r>
              <a:endParaRPr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59" name="テキスト ボックス 158"/>
            <p:cNvSpPr txBox="1"/>
            <p:nvPr/>
          </p:nvSpPr>
          <p:spPr>
            <a:xfrm>
              <a:off x="263130" y="4793117"/>
              <a:ext cx="6551917" cy="615553"/>
            </a:xfrm>
            <a:prstGeom prst="rect">
              <a:avLst/>
            </a:prstGeom>
            <a:noFill/>
          </p:spPr>
          <p:txBody>
            <a:bodyPr wrap="square" rtlCol="0">
              <a:spAutoFit/>
            </a:bodyPr>
            <a:lstStyle/>
            <a:p>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○年次目標の設定及び評価</a:t>
              </a:r>
            </a:p>
            <a:p>
              <a:pPr marL="88900"/>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　支援を受ける生徒の皆様には当該年度に取得を目指す技能・資格や目指している職業など、あらかじめ目標を定めていただき、どれだけ目標を達成できたか、達成に近づけたか自己評価をしていただきます。</a:t>
              </a:r>
              <a:endParaRPr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0" name="上矢印 9"/>
          <p:cNvSpPr/>
          <p:nvPr/>
        </p:nvSpPr>
        <p:spPr>
          <a:xfrm rot="5400000">
            <a:off x="2888143" y="6450553"/>
            <a:ext cx="1672083" cy="749303"/>
          </a:xfrm>
          <a:prstGeom prst="upArrow">
            <a:avLst>
              <a:gd name="adj1" fmla="val 50000"/>
              <a:gd name="adj2" fmla="val 3931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cxnSp>
        <p:nvCxnSpPr>
          <p:cNvPr id="161" name="直線コネクタ 160"/>
          <p:cNvCxnSpPr/>
          <p:nvPr/>
        </p:nvCxnSpPr>
        <p:spPr>
          <a:xfrm>
            <a:off x="51229" y="2858027"/>
            <a:ext cx="6748094" cy="0"/>
          </a:xfrm>
          <a:prstGeom prst="line">
            <a:avLst/>
          </a:prstGeom>
          <a:ln w="3175">
            <a:prstDash val="dash"/>
          </a:ln>
        </p:spPr>
        <p:style>
          <a:lnRef idx="1">
            <a:schemeClr val="accent1"/>
          </a:lnRef>
          <a:fillRef idx="0">
            <a:schemeClr val="accent1"/>
          </a:fillRef>
          <a:effectRef idx="0">
            <a:schemeClr val="accent1"/>
          </a:effectRef>
          <a:fontRef idx="minor">
            <a:schemeClr val="tx1"/>
          </a:fontRef>
        </p:style>
      </p:cxnSp>
      <p:graphicFrame>
        <p:nvGraphicFramePr>
          <p:cNvPr id="7" name="表 6"/>
          <p:cNvGraphicFramePr>
            <a:graphicFrameLocks noGrp="1"/>
          </p:cNvGraphicFramePr>
          <p:nvPr>
            <p:extLst>
              <p:ext uri="{D42A27DB-BD31-4B8C-83A1-F6EECF244321}">
                <p14:modId xmlns:p14="http://schemas.microsoft.com/office/powerpoint/2010/main" val="4180630320"/>
              </p:ext>
            </p:extLst>
          </p:nvPr>
        </p:nvGraphicFramePr>
        <p:xfrm>
          <a:off x="121884" y="5863979"/>
          <a:ext cx="3244856" cy="1732979"/>
        </p:xfrm>
        <a:graphic>
          <a:graphicData uri="http://schemas.openxmlformats.org/drawingml/2006/table">
            <a:tbl>
              <a:tblPr firstRow="1" bandRow="1">
                <a:tableStyleId>{5C22544A-7EE6-4342-B048-85BDC9FD1C3A}</a:tableStyleId>
              </a:tblPr>
              <a:tblGrid>
                <a:gridCol w="3244856"/>
              </a:tblGrid>
              <a:tr h="30041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　　　</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生徒</a:t>
                      </a:r>
                      <a:endPar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endParaRPr>
                    </a:p>
                  </a:txBody>
                  <a:tcPr anchor="ctr"/>
                </a:tc>
              </a:tr>
              <a:tr h="1385263">
                <a:tc>
                  <a:txBody>
                    <a:bodyPr/>
                    <a:lstStyle/>
                    <a:p>
                      <a:pPr algn="l"/>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次に掲げるいずれかの世帯であり、右記の事項にご協力いただける方を対象にします。</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pPr algn="l"/>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また、下記の要件を満たす学校から授業料減免を受けていることも必要です。</a:t>
                      </a:r>
                    </a:p>
                    <a:p>
                      <a:pPr marL="180975" indent="-180975"/>
                      <a:r>
                        <a:rPr kumimoji="1" lang="ja-JP" altLang="en-US" sz="1100" dirty="0" smtClean="0">
                          <a:solidFill>
                            <a:srgbClr val="0000CC"/>
                          </a:solidFill>
                          <a:latin typeface="Meiryo UI" panose="020B0604030504040204" pitchFamily="50" charset="-128"/>
                          <a:ea typeface="Meiryo UI" panose="020B0604030504040204" pitchFamily="50" charset="-128"/>
                          <a:cs typeface="Meiryo UI" panose="020B0604030504040204" pitchFamily="50" charset="-128"/>
                        </a:rPr>
                        <a:t>①　生活保護世帯の生徒</a:t>
                      </a:r>
                    </a:p>
                    <a:p>
                      <a:pPr marL="180975" indent="-180975"/>
                      <a:r>
                        <a:rPr kumimoji="1" lang="ja-JP" altLang="en-US" sz="1100" dirty="0" smtClean="0">
                          <a:solidFill>
                            <a:srgbClr val="0000CC"/>
                          </a:solidFill>
                          <a:latin typeface="Meiryo UI" panose="020B0604030504040204" pitchFamily="50" charset="-128"/>
                          <a:ea typeface="Meiryo UI" panose="020B0604030504040204" pitchFamily="50" charset="-128"/>
                          <a:cs typeface="Meiryo UI" panose="020B0604030504040204" pitchFamily="50" charset="-128"/>
                        </a:rPr>
                        <a:t>②　市町村民税所得割非課税世帯の生徒</a:t>
                      </a:r>
                    </a:p>
                    <a:p>
                      <a:pPr marL="180975" indent="-180975"/>
                      <a:r>
                        <a:rPr kumimoji="1" lang="ja-JP" altLang="en-US" sz="1100" dirty="0" smtClean="0">
                          <a:solidFill>
                            <a:srgbClr val="0000CC"/>
                          </a:solidFill>
                          <a:latin typeface="Meiryo UI" panose="020B0604030504040204" pitchFamily="50" charset="-128"/>
                          <a:ea typeface="Meiryo UI" panose="020B0604030504040204" pitchFamily="50" charset="-128"/>
                          <a:cs typeface="Meiryo UI" panose="020B0604030504040204" pitchFamily="50" charset="-128"/>
                        </a:rPr>
                        <a:t>③　所得税非課税世帯の生徒</a:t>
                      </a:r>
                    </a:p>
                    <a:p>
                      <a:pPr marL="180975" indent="-180975"/>
                      <a:r>
                        <a:rPr kumimoji="1" lang="ja-JP" altLang="en-US" sz="1100" dirty="0" smtClean="0">
                          <a:solidFill>
                            <a:srgbClr val="0000CC"/>
                          </a:solidFill>
                          <a:latin typeface="Meiryo UI" panose="020B0604030504040204" pitchFamily="50" charset="-128"/>
                          <a:ea typeface="Meiryo UI" panose="020B0604030504040204" pitchFamily="50" charset="-128"/>
                          <a:cs typeface="Meiryo UI" panose="020B0604030504040204" pitchFamily="50" charset="-128"/>
                        </a:rPr>
                        <a:t>④　保護者の倒産などにより家計が急変した世帯の生徒　　　　　　　　　　　　　</a:t>
                      </a:r>
                      <a:endParaRPr kumimoji="1" lang="en-US" altLang="ja-JP" sz="1100" dirty="0" smtClean="0">
                        <a:solidFill>
                          <a:srgbClr val="0000CC"/>
                        </a:solidFill>
                        <a:latin typeface="Meiryo UI" panose="020B0604030504040204" pitchFamily="50" charset="-128"/>
                        <a:ea typeface="Meiryo UI" panose="020B0604030504040204" pitchFamily="50" charset="-128"/>
                        <a:cs typeface="Meiryo UI" panose="020B0604030504040204" pitchFamily="50" charset="-128"/>
                      </a:endParaRPr>
                    </a:p>
                  </a:txBody>
                  <a:tcPr marL="45720" marR="45720">
                    <a:solidFill>
                      <a:schemeClr val="accent5">
                        <a:lumMod val="20000"/>
                        <a:lumOff val="80000"/>
                      </a:schemeClr>
                    </a:solidFill>
                  </a:tcPr>
                </a:tc>
              </a:tr>
            </a:tbl>
          </a:graphicData>
        </a:graphic>
      </p:graphicFrame>
      <p:pic>
        <p:nvPicPr>
          <p:cNvPr id="143" name="図 142"/>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30977" y="5887293"/>
            <a:ext cx="199554" cy="225296"/>
          </a:xfrm>
          <a:prstGeom prst="rect">
            <a:avLst/>
          </a:prstGeom>
        </p:spPr>
      </p:pic>
      <p:pic>
        <p:nvPicPr>
          <p:cNvPr id="144" name="図 143"/>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89333" y="5876513"/>
            <a:ext cx="162071" cy="236076"/>
          </a:xfrm>
          <a:prstGeom prst="rect">
            <a:avLst/>
          </a:prstGeom>
        </p:spPr>
      </p:pic>
      <p:sp>
        <p:nvSpPr>
          <p:cNvPr id="145" name="テキスト ボックス 144"/>
          <p:cNvSpPr txBox="1"/>
          <p:nvPr/>
        </p:nvSpPr>
        <p:spPr>
          <a:xfrm>
            <a:off x="364831" y="9626461"/>
            <a:ext cx="6551919" cy="230832"/>
          </a:xfrm>
          <a:prstGeom prst="rect">
            <a:avLst/>
          </a:prstGeom>
          <a:noFill/>
        </p:spPr>
        <p:txBody>
          <a:bodyPr wrap="square" rtlCol="0">
            <a:spAutoFit/>
          </a:bodyPr>
          <a:lstStyle/>
          <a:p>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（注）　都道府県により対象となる要件</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900" dirty="0" smtClean="0">
                <a:latin typeface="Meiryo UI" panose="020B0604030504040204" pitchFamily="50" charset="-128"/>
                <a:ea typeface="Meiryo UI" panose="020B0604030504040204" pitchFamily="50" charset="-128"/>
                <a:cs typeface="Meiryo UI" panose="020B0604030504040204" pitchFamily="50" charset="-128"/>
              </a:rPr>
              <a:t>異なる場合があります。</a:t>
            </a:r>
            <a:endParaRPr lang="en-US" altLang="ja-JP" sz="9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47" name="上矢印 146"/>
          <p:cNvSpPr/>
          <p:nvPr/>
        </p:nvSpPr>
        <p:spPr>
          <a:xfrm>
            <a:off x="802373" y="7549007"/>
            <a:ext cx="2081657" cy="564889"/>
          </a:xfrm>
          <a:prstGeom prst="upArrow">
            <a:avLst>
              <a:gd name="adj1" fmla="val 50000"/>
              <a:gd name="adj2" fmla="val 3931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aphicFrame>
        <p:nvGraphicFramePr>
          <p:cNvPr id="146" name="表 145"/>
          <p:cNvGraphicFramePr>
            <a:graphicFrameLocks noGrp="1"/>
          </p:cNvGraphicFramePr>
          <p:nvPr>
            <p:extLst>
              <p:ext uri="{D42A27DB-BD31-4B8C-83A1-F6EECF244321}">
                <p14:modId xmlns:p14="http://schemas.microsoft.com/office/powerpoint/2010/main" val="1093797310"/>
              </p:ext>
            </p:extLst>
          </p:nvPr>
        </p:nvGraphicFramePr>
        <p:xfrm>
          <a:off x="128416" y="7939202"/>
          <a:ext cx="3250342" cy="1687259"/>
        </p:xfrm>
        <a:graphic>
          <a:graphicData uri="http://schemas.openxmlformats.org/drawingml/2006/table">
            <a:tbl>
              <a:tblPr firstRow="1" bandRow="1">
                <a:tableStyleId>{10A1B5D5-9B99-4C35-A422-299274C87663}</a:tableStyleId>
              </a:tblPr>
              <a:tblGrid>
                <a:gridCol w="3250342"/>
              </a:tblGrid>
              <a:tr h="30041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学校</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1385263">
                <a:tc>
                  <a:txBody>
                    <a:bodyPr/>
                    <a:lstStyle/>
                    <a:p>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次に掲げる要件をすべて満たす専門学校である必要があります。</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pPr marL="180975" indent="-180975"/>
                      <a:r>
                        <a:rPr kumimoji="1" lang="ja-JP" altLang="en-US"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rPr>
                        <a:t>①　私立専修学校専門課程</a:t>
                      </a:r>
                      <a:r>
                        <a:rPr kumimoji="1" lang="en-US" altLang="ja-JP"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rPr>
                        <a:t>専門学校</a:t>
                      </a:r>
                      <a:r>
                        <a:rPr kumimoji="1" lang="en-US" altLang="ja-JP"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endParaRPr>
                    </a:p>
                    <a:p>
                      <a:pPr marL="180975" indent="-180975"/>
                      <a:r>
                        <a:rPr kumimoji="1" lang="ja-JP" altLang="en-US"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rPr>
                        <a:t>②　経済的理由により修学困難な学生を対象とした授業料減免を一人当たり原則</a:t>
                      </a:r>
                      <a:r>
                        <a:rPr kumimoji="1" lang="en-US" altLang="ja-JP"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rPr>
                        <a:t>20</a:t>
                      </a:r>
                      <a:r>
                        <a:rPr kumimoji="1" lang="ja-JP" altLang="en-US"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rPr>
                        <a:t>万円以上</a:t>
                      </a:r>
                      <a:r>
                        <a:rPr kumimoji="1" lang="en-US" altLang="ja-JP" sz="4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rPr>
                        <a:t>実施</a:t>
                      </a:r>
                      <a:endParaRPr kumimoji="1" lang="en-US" altLang="ja-JP"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endParaRPr>
                    </a:p>
                    <a:p>
                      <a:pPr marL="180975" marR="0" indent="85725" algn="l" defTabSz="914400" rtl="0" eaLnBrk="1" fontAlgn="auto" latinLnBrk="0" hangingPunct="1">
                        <a:lnSpc>
                          <a:spcPct val="100000"/>
                        </a:lnSpc>
                        <a:spcBef>
                          <a:spcPts val="0"/>
                        </a:spcBef>
                        <a:spcAft>
                          <a:spcPts val="0"/>
                        </a:spcAft>
                        <a:buClrTx/>
                        <a:buSzTx/>
                        <a:buFontTx/>
                        <a:buNone/>
                        <a:tabLst/>
                        <a:defRPr/>
                      </a:pPr>
                      <a:r>
                        <a:rPr kumimoji="1" lang="en-US" altLang="ja-JP" sz="8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　年間授業料が</a:t>
                      </a:r>
                      <a:r>
                        <a:rPr kumimoji="1" lang="en-US" altLang="ja-JP" sz="8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60</a:t>
                      </a:r>
                      <a:r>
                        <a:rPr kumimoji="1" lang="ja-JP" altLang="en-US" sz="8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万円未満の場合は、その</a:t>
                      </a:r>
                      <a:r>
                        <a:rPr kumimoji="1" lang="en-US" altLang="ja-JP" sz="8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1/3</a:t>
                      </a:r>
                      <a:r>
                        <a:rPr kumimoji="1" lang="ja-JP" altLang="en-US" sz="8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の金額で可</a:t>
                      </a:r>
                      <a:endParaRPr kumimoji="1" lang="en-US" altLang="ja-JP" sz="11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a:p>
                      <a:pPr marL="180975" indent="-180975"/>
                      <a:r>
                        <a:rPr kumimoji="1" lang="ja-JP" altLang="en-US"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rPr>
                        <a:t>③　経済的支援の概要や財務会計に関する書類を公開</a:t>
                      </a:r>
                      <a:endParaRPr kumimoji="1" lang="en-US" altLang="ja-JP"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endParaRPr>
                    </a:p>
                    <a:p>
                      <a:pPr marL="180975" indent="-180975"/>
                      <a:r>
                        <a:rPr kumimoji="1" lang="ja-JP" altLang="en-US"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rPr>
                        <a:t>④　学校評価（自己評価）を実施し、その結果を公表</a:t>
                      </a:r>
                      <a:endParaRPr kumimoji="1" lang="en-US" altLang="ja-JP" sz="1100" dirty="0" smtClean="0">
                        <a:solidFill>
                          <a:srgbClr val="FF3300"/>
                        </a:solidFill>
                        <a:latin typeface="Meiryo UI" panose="020B0604030504040204" pitchFamily="50" charset="-128"/>
                        <a:ea typeface="Meiryo UI" panose="020B0604030504040204" pitchFamily="50" charset="-128"/>
                        <a:cs typeface="Meiryo UI" panose="020B0604030504040204" pitchFamily="50" charset="-128"/>
                      </a:endParaRPr>
                    </a:p>
                  </a:txBody>
                  <a:tcPr marL="45720" marR="45720"/>
                </a:tc>
              </a:tr>
            </a:tbl>
          </a:graphicData>
        </a:graphic>
      </p:graphicFrame>
      <p:sp>
        <p:nvSpPr>
          <p:cNvPr id="3" name="角丸四角形 2"/>
          <p:cNvSpPr/>
          <p:nvPr/>
        </p:nvSpPr>
        <p:spPr>
          <a:xfrm>
            <a:off x="4062228" y="5813476"/>
            <a:ext cx="1596339" cy="3170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ご協力いただくこと</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p:cNvSpPr txBox="1"/>
          <p:nvPr/>
        </p:nvSpPr>
        <p:spPr>
          <a:xfrm>
            <a:off x="1052248" y="7549007"/>
            <a:ext cx="1586869"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kumimoji="1" lang="ja-JP" altLang="en-US" sz="1200" b="1" spc="50" dirty="0" smtClean="0">
                <a:ln w="11430"/>
                <a:solidFill>
                  <a:schemeClr val="accent6"/>
                </a:solidFill>
                <a:effectLst>
                  <a:outerShdw blurRad="76200" dist="50800" dir="5400000" algn="tl" rotWithShape="0">
                    <a:srgbClr val="000000">
                      <a:alpha val="65000"/>
                    </a:srgbClr>
                  </a:outerShdw>
                </a:effectLst>
                <a:latin typeface="Meiryo UI" panose="020B0604030504040204" pitchFamily="50" charset="-128"/>
                <a:ea typeface="Meiryo UI" panose="020B0604030504040204" pitchFamily="50" charset="-128"/>
                <a:cs typeface="Meiryo UI" panose="020B0604030504040204" pitchFamily="50" charset="-128"/>
              </a:rPr>
              <a:t>授業料減免</a:t>
            </a:r>
            <a:endParaRPr kumimoji="1" lang="en-US" altLang="ja-JP" sz="1200" b="1" spc="50" dirty="0" smtClean="0">
              <a:ln w="11430"/>
              <a:solidFill>
                <a:schemeClr val="accent6"/>
              </a:solidFill>
              <a:effectLst>
                <a:outerShdw blurRad="76200" dist="50800" dir="5400000" algn="tl" rotWithShape="0">
                  <a:srgbClr val="000000">
                    <a:alpha val="65000"/>
                  </a:srgbClr>
                </a:outerShdw>
              </a:effectLst>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200" b="1" spc="50" dirty="0" smtClean="0">
                <a:ln w="11430"/>
                <a:solidFill>
                  <a:schemeClr val="accent6"/>
                </a:solidFill>
                <a:effectLst>
                  <a:outerShdw blurRad="76200" dist="50800" dir="5400000" algn="tl" rotWithShape="0">
                    <a:srgbClr val="000000">
                      <a:alpha val="65000"/>
                    </a:srgbClr>
                  </a:outerShdw>
                </a:effectLst>
                <a:latin typeface="Meiryo UI" panose="020B0604030504040204" pitchFamily="50" charset="-128"/>
                <a:ea typeface="Meiryo UI" panose="020B0604030504040204" pitchFamily="50" charset="-128"/>
                <a:cs typeface="Meiryo UI" panose="020B0604030504040204" pitchFamily="50" charset="-128"/>
              </a:rPr>
              <a:t>を受領</a:t>
            </a:r>
            <a:endParaRPr kumimoji="1" lang="ja-JP" altLang="en-US" sz="1200" b="1" spc="50" dirty="0">
              <a:ln w="11430"/>
              <a:solidFill>
                <a:schemeClr val="accent6"/>
              </a:solidFill>
              <a:effectLst>
                <a:outerShdw blurRad="76200" dist="50800" dir="5400000" algn="tl" rotWithShape="0">
                  <a:srgbClr val="000000">
                    <a:alpha val="65000"/>
                  </a:srgbClr>
                </a:outerShdw>
              </a:effectLst>
              <a:latin typeface="Meiryo UI" panose="020B0604030504040204" pitchFamily="50" charset="-128"/>
              <a:ea typeface="Meiryo UI" panose="020B0604030504040204" pitchFamily="50" charset="-128"/>
              <a:cs typeface="Meiryo UI" panose="020B0604030504040204" pitchFamily="50" charset="-128"/>
            </a:endParaRPr>
          </a:p>
        </p:txBody>
      </p:sp>
      <p:pic>
        <p:nvPicPr>
          <p:cNvPr id="9" name="Picture 95" descr="j0079073[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19480" y="7996780"/>
            <a:ext cx="646364" cy="234232"/>
          </a:xfrm>
          <a:prstGeom prst="rect">
            <a:avLst/>
          </a:prstGeom>
          <a:noFill/>
          <a:extLst>
            <a:ext uri="{909E8E84-426E-40DD-AFC4-6F175D3DCCD1}">
              <a14:hiddenFill xmlns:a14="http://schemas.microsoft.com/office/drawing/2010/main">
                <a:solidFill>
                  <a:srgbClr val="FFFFFF"/>
                </a:solidFill>
              </a14:hiddenFill>
            </a:ext>
          </a:extLst>
        </p:spPr>
      </p:pic>
      <p:sp>
        <p:nvSpPr>
          <p:cNvPr id="148" name="テキスト ボックス 147"/>
          <p:cNvSpPr txBox="1"/>
          <p:nvPr/>
        </p:nvSpPr>
        <p:spPr>
          <a:xfrm>
            <a:off x="3059860" y="6640007"/>
            <a:ext cx="1161859" cy="43088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kumimoji="1" lang="ja-JP" altLang="en-US" sz="1100" b="1" spc="50" dirty="0" smtClean="0">
                <a:ln w="11430"/>
                <a:solidFill>
                  <a:srgbClr val="0070C0"/>
                </a:solidFill>
                <a:effectLst>
                  <a:outerShdw blurRad="76200" dist="50800" dir="5400000" algn="tl" rotWithShape="0">
                    <a:srgbClr val="000000">
                      <a:alpha val="65000"/>
                    </a:srgbClr>
                  </a:outerShdw>
                </a:effectLst>
                <a:latin typeface="Meiryo UI" panose="020B0604030504040204" pitchFamily="50" charset="-128"/>
                <a:ea typeface="Meiryo UI" panose="020B0604030504040204" pitchFamily="50" charset="-128"/>
                <a:cs typeface="Meiryo UI" panose="020B0604030504040204" pitchFamily="50" charset="-128"/>
              </a:rPr>
              <a:t>調査研究に</a:t>
            </a:r>
            <a:endParaRPr kumimoji="1" lang="en-US" altLang="ja-JP" sz="1100" b="1" spc="50" dirty="0" smtClean="0">
              <a:ln w="11430"/>
              <a:solidFill>
                <a:srgbClr val="0070C0"/>
              </a:solidFill>
              <a:effectLst>
                <a:outerShdw blurRad="76200" dist="50800" dir="5400000" algn="tl" rotWithShape="0">
                  <a:srgbClr val="000000">
                    <a:alpha val="65000"/>
                  </a:srgbClr>
                </a:outerShdw>
              </a:effectLst>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100" b="1" spc="50" dirty="0" smtClean="0">
                <a:ln w="11430"/>
                <a:solidFill>
                  <a:srgbClr val="0070C0"/>
                </a:solidFill>
                <a:effectLst>
                  <a:outerShdw blurRad="76200" dist="50800" dir="5400000" algn="tl" rotWithShape="0">
                    <a:srgbClr val="000000">
                      <a:alpha val="65000"/>
                    </a:srgbClr>
                  </a:outerShdw>
                </a:effectLst>
                <a:latin typeface="Meiryo UI" panose="020B0604030504040204" pitchFamily="50" charset="-128"/>
                <a:ea typeface="Meiryo UI" panose="020B0604030504040204" pitchFamily="50" charset="-128"/>
                <a:cs typeface="Meiryo UI" panose="020B0604030504040204" pitchFamily="50" charset="-128"/>
              </a:rPr>
              <a:t>協力</a:t>
            </a:r>
            <a:endParaRPr kumimoji="1" lang="ja-JP" altLang="en-US" sz="1100" b="1" spc="50" dirty="0">
              <a:ln w="11430"/>
              <a:solidFill>
                <a:srgbClr val="0070C0"/>
              </a:solidFill>
              <a:effectLst>
                <a:outerShdw blurRad="76200" dist="50800" dir="5400000" algn="tl" rotWithShape="0">
                  <a:srgbClr val="000000">
                    <a:alpha val="65000"/>
                  </a:srgbClr>
                </a:outerShdw>
              </a:effectLst>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732115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フレーム 6"/>
          <p:cNvSpPr/>
          <p:nvPr/>
        </p:nvSpPr>
        <p:spPr>
          <a:xfrm>
            <a:off x="33784" y="2162629"/>
            <a:ext cx="6785882" cy="3312903"/>
          </a:xfrm>
          <a:prstGeom prst="frame">
            <a:avLst>
              <a:gd name="adj1" fmla="val 1918"/>
            </a:avLst>
          </a:prstGeom>
          <a:ln>
            <a:solidFill>
              <a:srgbClr val="FFCCCC"/>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solidFill>
                <a:schemeClr val="tx1"/>
              </a:solidFill>
            </a:endParaRPr>
          </a:p>
        </p:txBody>
      </p:sp>
      <p:sp>
        <p:nvSpPr>
          <p:cNvPr id="8" name="テキスト ボックス 7"/>
          <p:cNvSpPr txBox="1"/>
          <p:nvPr/>
        </p:nvSpPr>
        <p:spPr>
          <a:xfrm>
            <a:off x="33784" y="778403"/>
            <a:ext cx="6858000" cy="1323439"/>
          </a:xfrm>
          <a:prstGeom prst="rect">
            <a:avLst/>
          </a:prstGeom>
          <a:noFill/>
        </p:spPr>
        <p:txBody>
          <a:bodyPr wrap="square" rtlCol="0">
            <a:spAutoFit/>
          </a:bodyPr>
          <a:lstStyle/>
          <a:p>
            <a:r>
              <a:rPr lang="ja-JP" altLang="en-US" sz="1600" dirty="0" smtClean="0">
                <a:latin typeface="HG丸ｺﾞｼｯｸM-PRO" panose="020F0600000000000000" pitchFamily="50" charset="-128"/>
                <a:ea typeface="HG丸ｺﾞｼｯｸM-PRO" panose="020F0600000000000000" pitchFamily="50" charset="-128"/>
              </a:rPr>
              <a:t>　文部科学省では、</a:t>
            </a:r>
            <a:r>
              <a:rPr lang="ja-JP" altLang="en-US" sz="1600" u="sng" dirty="0" smtClean="0">
                <a:latin typeface="HG丸ｺﾞｼｯｸM-PRO" panose="020F0600000000000000" pitchFamily="50" charset="-128"/>
                <a:ea typeface="HG丸ｺﾞｼｯｸM-PRO" panose="020F0600000000000000" pitchFamily="50" charset="-128"/>
              </a:rPr>
              <a:t>意欲と能力のある専門学校生の皆さんが経済的理由により学ぶことを</a:t>
            </a:r>
            <a:r>
              <a:rPr lang="ja-JP" altLang="en-US" sz="1600" u="sng" dirty="0">
                <a:latin typeface="HG丸ｺﾞｼｯｸM-PRO" panose="020F0600000000000000" pitchFamily="50" charset="-128"/>
                <a:ea typeface="HG丸ｺﾞｼｯｸM-PRO" panose="020F0600000000000000" pitchFamily="50" charset="-128"/>
              </a:rPr>
              <a:t>あきら</a:t>
            </a:r>
            <a:r>
              <a:rPr lang="ja-JP" altLang="en-US" sz="1600" u="sng" dirty="0" smtClean="0">
                <a:latin typeface="HG丸ｺﾞｼｯｸM-PRO" panose="020F0600000000000000" pitchFamily="50" charset="-128"/>
                <a:ea typeface="HG丸ｺﾞｼｯｸM-PRO" panose="020F0600000000000000" pitchFamily="50" charset="-128"/>
              </a:rPr>
              <a:t>めないよう支援を行うとともに、その教育的効果の検証を行う実証研究</a:t>
            </a:r>
            <a:r>
              <a:rPr lang="ja-JP" altLang="en-US" sz="1600" dirty="0" smtClean="0">
                <a:latin typeface="HG丸ｺﾞｼｯｸM-PRO" panose="020F0600000000000000" pitchFamily="50" charset="-128"/>
                <a:ea typeface="HG丸ｺﾞｼｯｸM-PRO" panose="020F0600000000000000" pitchFamily="50" charset="-128"/>
              </a:rPr>
              <a:t>を平成</a:t>
            </a:r>
            <a:r>
              <a:rPr lang="en-US" altLang="ja-JP" sz="1600" dirty="0" smtClean="0">
                <a:latin typeface="HG丸ｺﾞｼｯｸM-PRO" panose="020F0600000000000000" pitchFamily="50" charset="-128"/>
                <a:ea typeface="HG丸ｺﾞｼｯｸM-PRO" panose="020F0600000000000000" pitchFamily="50" charset="-128"/>
              </a:rPr>
              <a:t>27</a:t>
            </a:r>
            <a:r>
              <a:rPr lang="ja-JP" altLang="en-US" sz="1600" dirty="0" smtClean="0">
                <a:latin typeface="HG丸ｺﾞｼｯｸM-PRO" panose="020F0600000000000000" pitchFamily="50" charset="-128"/>
                <a:ea typeface="HG丸ｺﾞｼｯｸM-PRO" panose="020F0600000000000000" pitchFamily="50" charset="-128"/>
              </a:rPr>
              <a:t>年度より行っています。</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600" dirty="0">
                <a:latin typeface="HG丸ｺﾞｼｯｸM-PRO" panose="020F0600000000000000" pitchFamily="50" charset="-128"/>
                <a:ea typeface="HG丸ｺﾞｼｯｸM-PRO" panose="020F0600000000000000" pitchFamily="50" charset="-128"/>
              </a:rPr>
              <a:t>　</a:t>
            </a:r>
            <a:r>
              <a:rPr lang="ja-JP" altLang="en-US" sz="1600" dirty="0" smtClean="0">
                <a:latin typeface="HG丸ｺﾞｼｯｸM-PRO" panose="020F0600000000000000" pitchFamily="50" charset="-128"/>
                <a:ea typeface="HG丸ｺﾞｼｯｸM-PRO" panose="020F0600000000000000" pitchFamily="50" charset="-128"/>
              </a:rPr>
              <a:t>具体の支援内容や検証方法は以下のとおりです。今後の専門学校生への支援策を検討するため、是非ご協力ください。</a:t>
            </a:r>
            <a:endParaRPr kumimoji="1" lang="ja-JP" altLang="en-US" sz="1600" dirty="0">
              <a:latin typeface="HG丸ｺﾞｼｯｸM-PRO" panose="020F0600000000000000" pitchFamily="50" charset="-128"/>
              <a:ea typeface="HG丸ｺﾞｼｯｸM-PRO" panose="020F0600000000000000" pitchFamily="50" charset="-128"/>
            </a:endParaRPr>
          </a:p>
        </p:txBody>
      </p:sp>
      <p:sp>
        <p:nvSpPr>
          <p:cNvPr id="11" name="角丸四角形 10"/>
          <p:cNvSpPr/>
          <p:nvPr/>
        </p:nvSpPr>
        <p:spPr>
          <a:xfrm>
            <a:off x="33784" y="12700"/>
            <a:ext cx="6785882" cy="738664"/>
          </a:xfrm>
          <a:prstGeom prst="roundRect">
            <a:avLst/>
          </a:prstGeom>
          <a:gradFill>
            <a:gsLst>
              <a:gs pos="0">
                <a:srgbClr val="FF7D7D"/>
              </a:gs>
              <a:gs pos="72000">
                <a:srgbClr val="FFA9A7"/>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68620" y="12700"/>
            <a:ext cx="6858000" cy="738664"/>
          </a:xfrm>
          <a:prstGeom prst="rect">
            <a:avLst/>
          </a:prstGeom>
          <a:noFill/>
        </p:spPr>
        <p:txBody>
          <a:bodyPr wrap="square" rtlCol="0">
            <a:spAutoFit/>
          </a:bodyPr>
          <a:lstStyle/>
          <a:p>
            <a:pPr algn="ctr"/>
            <a:r>
              <a:rPr kumimoji="1" lang="ja-JP" altLang="en-US" sz="2800" b="1" dirty="0" smtClean="0">
                <a:ln w="3175" cmpd="sng">
                  <a:noFill/>
                  <a:prstDash val="solid"/>
                </a:ln>
                <a:solidFill>
                  <a:schemeClr val="bg1"/>
                </a:solidFill>
                <a:effectLst>
                  <a:outerShdw blurRad="63500" dir="3600000" algn="tl" rotWithShape="0">
                    <a:srgbClr val="000000">
                      <a:alpha val="70000"/>
                    </a:srgbClr>
                  </a:outerShdw>
                </a:effectLst>
                <a:latin typeface="HG丸ｺﾞｼｯｸM-PRO" panose="020F0600000000000000" pitchFamily="50" charset="-128"/>
                <a:ea typeface="HG丸ｺﾞｼｯｸM-PRO" panose="020F0600000000000000" pitchFamily="50" charset="-128"/>
              </a:rPr>
              <a:t>私立専門学校の皆様へ</a:t>
            </a:r>
            <a:endParaRPr kumimoji="1" lang="en-US" altLang="ja-JP" sz="2800" b="1" dirty="0" smtClean="0">
              <a:ln w="3175" cmpd="sng">
                <a:noFill/>
                <a:prstDash val="solid"/>
              </a:ln>
              <a:solidFill>
                <a:schemeClr val="bg1"/>
              </a:solidFill>
              <a:effectLst>
                <a:outerShdw blurRad="63500" dir="3600000" algn="tl" rotWithShape="0">
                  <a:srgbClr val="000000">
                    <a:alpha val="70000"/>
                  </a:srgbClr>
                </a:outerShdw>
              </a:effectLst>
              <a:latin typeface="HG丸ｺﾞｼｯｸM-PRO" panose="020F0600000000000000" pitchFamily="50" charset="-128"/>
              <a:ea typeface="HG丸ｺﾞｼｯｸM-PRO" panose="020F0600000000000000" pitchFamily="50" charset="-128"/>
            </a:endParaRPr>
          </a:p>
          <a:p>
            <a:pPr algn="ctr"/>
            <a:r>
              <a:rPr lang="ja-JP" altLang="en-US" sz="1400" b="1" dirty="0" smtClean="0">
                <a:ln w="3175" cmpd="sng">
                  <a:noFill/>
                  <a:prstDash val="solid"/>
                </a:ln>
                <a:solidFill>
                  <a:schemeClr val="bg1"/>
                </a:solidFill>
                <a:effectLst>
                  <a:outerShdw blurRad="63500" dir="3600000" algn="tl" rotWithShape="0">
                    <a:srgbClr val="000000">
                      <a:alpha val="70000"/>
                    </a:srgbClr>
                  </a:outerShdw>
                </a:effectLst>
                <a:latin typeface="HG丸ｺﾞｼｯｸM-PRO" panose="020F0600000000000000" pitchFamily="50" charset="-128"/>
                <a:ea typeface="HG丸ｺﾞｼｯｸM-PRO" panose="020F0600000000000000" pitchFamily="50" charset="-128"/>
              </a:rPr>
              <a:t>「専門学校生への効果的な経済的支援の在り方に関する実証研究事業」</a:t>
            </a:r>
            <a:endParaRPr kumimoji="1" lang="ja-JP" altLang="en-US" sz="1400" b="1" dirty="0">
              <a:ln w="3175" cmpd="sng">
                <a:noFill/>
                <a:prstDash val="solid"/>
              </a:ln>
              <a:solidFill>
                <a:schemeClr val="bg1"/>
              </a:solidFill>
              <a:effectLst>
                <a:outerShdw blurRad="63500" dir="3600000" algn="tl" rotWithShape="0">
                  <a:srgbClr val="000000">
                    <a:alpha val="70000"/>
                  </a:srgbClr>
                </a:outerShdw>
              </a:effectLst>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286673" y="6088406"/>
            <a:ext cx="7022815" cy="2092881"/>
          </a:xfrm>
          <a:prstGeom prst="rect">
            <a:avLst/>
          </a:prstGeom>
          <a:noFill/>
        </p:spPr>
        <p:txBody>
          <a:bodyPr wrap="square" rtlCol="0">
            <a:spAutoFit/>
          </a:bodyPr>
          <a:lstStyle/>
          <a:p>
            <a:r>
              <a:rPr lang="ja-JP" altLang="en-US" b="1" dirty="0" smtClean="0">
                <a:latin typeface="Meiryo UI" panose="020B0604030504040204" pitchFamily="50" charset="-128"/>
                <a:ea typeface="Meiryo UI" panose="020B0604030504040204" pitchFamily="50" charset="-128"/>
                <a:cs typeface="Meiryo UI" panose="020B0604030504040204" pitchFamily="50" charset="-128"/>
              </a:rPr>
              <a:t>経済的に厳しい世帯の生徒に対して支援を行います。</a:t>
            </a:r>
            <a:endParaRPr lang="en-US" altLang="ja-JP" b="1"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b="1" dirty="0" smtClean="0">
                <a:latin typeface="Meiryo UI" panose="020B0604030504040204" pitchFamily="50" charset="-128"/>
                <a:ea typeface="Meiryo UI" panose="020B0604030504040204" pitchFamily="50" charset="-128"/>
                <a:cs typeface="Meiryo UI" panose="020B0604030504040204" pitchFamily="50" charset="-128"/>
              </a:rPr>
              <a:t>具体には以下のいずれかの要件に該当する生徒が対象となります。</a:t>
            </a:r>
            <a:endParaRPr lang="en-US" altLang="ja-JP" b="1" dirty="0" smtClean="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700" b="1"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（１）生活</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保護世帯の生徒</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（世帯年収約</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250</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万円未満程度）</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（２）市町</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村民税所得割非課税世帯の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生徒</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世帯年収約</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270</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万円未満程度）</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（３）所得税</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非課税世帯の生徒</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（世帯年収約</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330</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万円未満程度）</a:t>
            </a: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（４）保護者</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等の倒産、失職などにより家計の急変した世帯の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生徒</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622300" indent="-88900"/>
            <a:r>
              <a:rPr kumimoji="1" lang="en-US" altLang="ja-JP" sz="11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　年収額は目安であり、家族構成や</a:t>
            </a:r>
            <a:r>
              <a:rPr lang="ja-JP" altLang="en-US" sz="11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居住地によって変動があります。</a:t>
            </a:r>
            <a:endParaRPr lang="en-US" altLang="ja-JP" sz="11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a:p>
            <a:pPr marL="622300" indent="-88900"/>
            <a:r>
              <a:rPr kumimoji="1" lang="en-US" altLang="ja-JP" sz="11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　都道府県によっては要件が異なる場合があります。</a:t>
            </a:r>
            <a:endParaRPr kumimoji="1" lang="ja-JP" altLang="en-US" sz="1100"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7" name="グループ化 16"/>
          <p:cNvGrpSpPr/>
          <p:nvPr/>
        </p:nvGrpSpPr>
        <p:grpSpPr>
          <a:xfrm>
            <a:off x="196596" y="2230904"/>
            <a:ext cx="2872363" cy="461665"/>
            <a:chOff x="332952" y="3613762"/>
            <a:chExt cx="2872363" cy="461665"/>
          </a:xfrm>
        </p:grpSpPr>
        <p:pic>
          <p:nvPicPr>
            <p:cNvPr id="18" name="図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52" y="3662225"/>
              <a:ext cx="379608" cy="360322"/>
            </a:xfrm>
            <a:prstGeom prst="rect">
              <a:avLst/>
            </a:prstGeom>
          </p:spPr>
        </p:pic>
        <p:sp>
          <p:nvSpPr>
            <p:cNvPr id="19" name="テキスト ボックス 18"/>
            <p:cNvSpPr txBox="1"/>
            <p:nvPr/>
          </p:nvSpPr>
          <p:spPr>
            <a:xfrm>
              <a:off x="712328" y="3613762"/>
              <a:ext cx="2492987" cy="461665"/>
            </a:xfrm>
            <a:prstGeom prst="rect">
              <a:avLst/>
            </a:prstGeom>
            <a:noFill/>
          </p:spPr>
          <p:txBody>
            <a:bodyPr wrap="square" rtlCol="0">
              <a:spAutoFit/>
            </a:bodyPr>
            <a:lstStyle/>
            <a:p>
              <a:r>
                <a:rPr kumimoji="1" lang="ja-JP" altLang="en-US" sz="2400" b="1" dirty="0" smtClean="0">
                  <a:solidFill>
                    <a:srgbClr val="FF0066"/>
                  </a:solidFill>
                </a:rPr>
                <a:t>支援内容</a:t>
              </a:r>
              <a:endParaRPr kumimoji="1" lang="ja-JP" altLang="en-US" sz="2400" b="1" dirty="0">
                <a:solidFill>
                  <a:srgbClr val="FF0066"/>
                </a:solidFill>
              </a:endParaRPr>
            </a:p>
          </p:txBody>
        </p:sp>
      </p:grpSp>
      <p:sp>
        <p:nvSpPr>
          <p:cNvPr id="39" name="テキスト ボックス 38"/>
          <p:cNvSpPr txBox="1"/>
          <p:nvPr/>
        </p:nvSpPr>
        <p:spPr>
          <a:xfrm>
            <a:off x="374983" y="2590787"/>
            <a:ext cx="6845024" cy="615553"/>
          </a:xfrm>
          <a:prstGeom prst="rect">
            <a:avLst/>
          </a:prstGeom>
          <a:noFill/>
        </p:spPr>
        <p:txBody>
          <a:bodyPr wrap="square" rtlCol="0">
            <a:spAutoFit/>
          </a:bodyPr>
          <a:lstStyle/>
          <a:p>
            <a:r>
              <a:rPr kumimoji="1" lang="ja-JP" altLang="en-US" b="1" dirty="0" smtClean="0">
                <a:latin typeface="Meiryo UI" panose="020B0604030504040204" pitchFamily="50" charset="-128"/>
                <a:ea typeface="Meiryo UI" panose="020B0604030504040204" pitchFamily="50" charset="-128"/>
                <a:cs typeface="Meiryo UI" panose="020B0604030504040204" pitchFamily="50" charset="-128"/>
              </a:rPr>
              <a:t>・授業料減免額を上乗せ支援し、経済的負担を軽減します！</a:t>
            </a:r>
            <a:endParaRPr lang="en-US" altLang="ja-JP" b="1"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テキスト ボックス 39"/>
          <p:cNvSpPr txBox="1"/>
          <p:nvPr/>
        </p:nvSpPr>
        <p:spPr>
          <a:xfrm>
            <a:off x="374983" y="4191022"/>
            <a:ext cx="6145325" cy="369332"/>
          </a:xfrm>
          <a:prstGeom prst="rect">
            <a:avLst/>
          </a:prstGeom>
          <a:noFill/>
        </p:spPr>
        <p:txBody>
          <a:bodyPr wrap="square" rtlCol="0">
            <a:spAutoFit/>
          </a:bodyPr>
          <a:lstStyle/>
          <a:p>
            <a:r>
              <a:rPr kumimoji="1" lang="ja-JP" altLang="en-US" b="1" dirty="0" smtClean="0">
                <a:latin typeface="Meiryo UI" panose="020B0604030504040204" pitchFamily="50" charset="-128"/>
                <a:ea typeface="Meiryo UI" panose="020B0604030504040204" pitchFamily="50" charset="-128"/>
                <a:cs typeface="Meiryo UI" panose="020B0604030504040204" pitchFamily="50" charset="-128"/>
              </a:rPr>
              <a:t>・専門家からのアドバイスで、将来の不安を解消します！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テキスト ボックス 40"/>
          <p:cNvSpPr txBox="1"/>
          <p:nvPr/>
        </p:nvSpPr>
        <p:spPr>
          <a:xfrm>
            <a:off x="561771" y="2901476"/>
            <a:ext cx="6296229" cy="830997"/>
          </a:xfrm>
          <a:prstGeom prst="rect">
            <a:avLst/>
          </a:prstGeom>
          <a:noFill/>
        </p:spPr>
        <p:txBody>
          <a:bodyPr wrap="square" rtlCol="0">
            <a:spAutoFit/>
          </a:bodyPr>
          <a:lstStyle/>
          <a:p>
            <a:pPr>
              <a:tabLst>
                <a:tab pos="0" algn="l"/>
              </a:tabLst>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経済的負担の厳しさから修学を断念しようとしていませんか。</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a:tabLst>
                <a:tab pos="0" algn="l"/>
              </a:tabLst>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文部科学省では、専門学校から経済的理由で授業料の減免を受けている専門学校生に対して、減免額の上乗せ支援を行っています。</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テキスト ボックス 41"/>
          <p:cNvSpPr txBox="1"/>
          <p:nvPr/>
        </p:nvSpPr>
        <p:spPr>
          <a:xfrm>
            <a:off x="561771" y="4560353"/>
            <a:ext cx="6145325" cy="830997"/>
          </a:xfrm>
          <a:prstGeom prst="rect">
            <a:avLst/>
          </a:prstGeom>
          <a:noFill/>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奨学金の返済や学生生活にかかるお金のことで不安を覚えていません</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か</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。ファイナンシャルプランナー等の専門家があなたの不安を解消するため、相談に応じます。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テキスト ボックス 42"/>
          <p:cNvSpPr txBox="1"/>
          <p:nvPr/>
        </p:nvSpPr>
        <p:spPr>
          <a:xfrm>
            <a:off x="-38333" y="3694739"/>
            <a:ext cx="6896333" cy="369332"/>
          </a:xfrm>
          <a:prstGeom prst="rect">
            <a:avLst/>
          </a:prstGeom>
          <a:noFill/>
        </p:spPr>
        <p:txBody>
          <a:bodyPr wrap="square" rtlCol="0">
            <a:spAutoFit/>
          </a:bodyPr>
          <a:lstStyle/>
          <a:p>
            <a:pPr algn="ctr">
              <a:tabLst>
                <a:tab pos="0" algn="l"/>
              </a:tabLst>
            </a:pPr>
            <a:r>
              <a:rPr lang="ja-JP" altLang="en-US"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○支援額：</a:t>
            </a:r>
            <a:r>
              <a:rPr lang="ja-JP" altLang="en-US"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学校が実施した授業料減免額</a:t>
            </a:r>
            <a:r>
              <a:rPr lang="en-US" altLang="ja-JP"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１／２</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を上乗せ支援</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4" name="グループ化 43"/>
          <p:cNvGrpSpPr/>
          <p:nvPr/>
        </p:nvGrpSpPr>
        <p:grpSpPr>
          <a:xfrm>
            <a:off x="196596" y="5684973"/>
            <a:ext cx="2646215" cy="461665"/>
            <a:chOff x="332952" y="3613762"/>
            <a:chExt cx="2646215" cy="461665"/>
          </a:xfrm>
        </p:grpSpPr>
        <p:pic>
          <p:nvPicPr>
            <p:cNvPr id="45" name="図 4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52" y="3662225"/>
              <a:ext cx="379608" cy="360322"/>
            </a:xfrm>
            <a:prstGeom prst="rect">
              <a:avLst/>
            </a:prstGeom>
          </p:spPr>
        </p:pic>
        <p:sp>
          <p:nvSpPr>
            <p:cNvPr id="46" name="テキスト ボックス 45"/>
            <p:cNvSpPr txBox="1"/>
            <p:nvPr/>
          </p:nvSpPr>
          <p:spPr>
            <a:xfrm>
              <a:off x="712328" y="3613762"/>
              <a:ext cx="2266839" cy="461665"/>
            </a:xfrm>
            <a:prstGeom prst="rect">
              <a:avLst/>
            </a:prstGeom>
            <a:noFill/>
          </p:spPr>
          <p:txBody>
            <a:bodyPr wrap="square" rtlCol="0">
              <a:spAutoFit/>
            </a:bodyPr>
            <a:lstStyle/>
            <a:p>
              <a:r>
                <a:rPr kumimoji="1" lang="ja-JP" altLang="en-US" sz="2400" b="1" dirty="0" smtClean="0">
                  <a:solidFill>
                    <a:srgbClr val="FF0066"/>
                  </a:solidFill>
                </a:rPr>
                <a:t>支援の対象者</a:t>
              </a:r>
              <a:endParaRPr kumimoji="1" lang="ja-JP" altLang="en-US" sz="2400" b="1" dirty="0">
                <a:solidFill>
                  <a:srgbClr val="FF0066"/>
                </a:solidFill>
              </a:endParaRPr>
            </a:p>
          </p:txBody>
        </p:sp>
      </p:grpSp>
      <p:grpSp>
        <p:nvGrpSpPr>
          <p:cNvPr id="48" name="グループ化 47"/>
          <p:cNvGrpSpPr/>
          <p:nvPr/>
        </p:nvGrpSpPr>
        <p:grpSpPr>
          <a:xfrm>
            <a:off x="196596" y="8383457"/>
            <a:ext cx="3198199" cy="461665"/>
            <a:chOff x="332952" y="3613762"/>
            <a:chExt cx="3198199" cy="461665"/>
          </a:xfrm>
        </p:grpSpPr>
        <p:pic>
          <p:nvPicPr>
            <p:cNvPr id="49" name="図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52" y="3662225"/>
              <a:ext cx="379608" cy="360322"/>
            </a:xfrm>
            <a:prstGeom prst="rect">
              <a:avLst/>
            </a:prstGeom>
          </p:spPr>
        </p:pic>
        <p:sp>
          <p:nvSpPr>
            <p:cNvPr id="50" name="テキスト ボックス 49"/>
            <p:cNvSpPr txBox="1"/>
            <p:nvPr/>
          </p:nvSpPr>
          <p:spPr>
            <a:xfrm>
              <a:off x="712328" y="3613762"/>
              <a:ext cx="2818823" cy="461665"/>
            </a:xfrm>
            <a:prstGeom prst="rect">
              <a:avLst/>
            </a:prstGeom>
            <a:noFill/>
          </p:spPr>
          <p:txBody>
            <a:bodyPr wrap="square" rtlCol="0">
              <a:spAutoFit/>
            </a:bodyPr>
            <a:lstStyle/>
            <a:p>
              <a:r>
                <a:rPr lang="ja-JP" altLang="en-US" sz="2400" b="1" dirty="0">
                  <a:solidFill>
                    <a:srgbClr val="FF0066"/>
                  </a:solidFill>
                </a:rPr>
                <a:t>ご</a:t>
              </a:r>
              <a:r>
                <a:rPr kumimoji="1" lang="ja-JP" altLang="en-US" sz="2400" b="1" dirty="0" smtClean="0">
                  <a:solidFill>
                    <a:srgbClr val="FF0066"/>
                  </a:solidFill>
                </a:rPr>
                <a:t>協力いただく事項</a:t>
              </a:r>
              <a:endParaRPr kumimoji="1" lang="ja-JP" altLang="en-US" sz="2400" b="1" dirty="0">
                <a:solidFill>
                  <a:srgbClr val="FF0066"/>
                </a:solidFill>
              </a:endParaRPr>
            </a:p>
          </p:txBody>
        </p:sp>
      </p:grpSp>
      <p:sp>
        <p:nvSpPr>
          <p:cNvPr id="51" name="テキスト ボックス 50"/>
          <p:cNvSpPr txBox="1"/>
          <p:nvPr/>
        </p:nvSpPr>
        <p:spPr>
          <a:xfrm>
            <a:off x="441212" y="8762748"/>
            <a:ext cx="6580237" cy="369332"/>
          </a:xfrm>
          <a:prstGeom prst="rect">
            <a:avLst/>
          </a:prstGeom>
          <a:noFill/>
        </p:spPr>
        <p:txBody>
          <a:bodyPr wrap="square" rtlCol="0">
            <a:spAutoFit/>
          </a:bodyPr>
          <a:lstStyle/>
          <a:p>
            <a:r>
              <a:rPr lang="ja-JP" altLang="en-US" b="1" dirty="0" smtClean="0">
                <a:latin typeface="Meiryo UI" panose="020B0604030504040204" pitchFamily="50" charset="-128"/>
                <a:ea typeface="Meiryo UI" panose="020B0604030504040204" pitchFamily="50" charset="-128"/>
                <a:cs typeface="Meiryo UI" panose="020B0604030504040204" pitchFamily="50" charset="-128"/>
              </a:rPr>
              <a:t>支援を受けた皆様には以下の取組についてご協力いただきます。</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p:cNvSpPr txBox="1"/>
          <p:nvPr/>
        </p:nvSpPr>
        <p:spPr>
          <a:xfrm>
            <a:off x="460080" y="9132079"/>
            <a:ext cx="6580237" cy="584775"/>
          </a:xfrm>
          <a:prstGeom prst="rect">
            <a:avLst/>
          </a:prstGeom>
          <a:noFill/>
        </p:spPr>
        <p:txBody>
          <a:bodyPr wrap="square" rtlCol="0">
            <a:spAutoFit/>
          </a:bodyPr>
          <a:lstStyle/>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・支援の効果を検証するためのアンケート調査への回答</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・目標を持って勉学に取り組んでいただくための年次目標の設定及び自己評価</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フレーム 53"/>
          <p:cNvSpPr/>
          <p:nvPr/>
        </p:nvSpPr>
        <p:spPr>
          <a:xfrm>
            <a:off x="33784" y="8341718"/>
            <a:ext cx="6785882" cy="1416366"/>
          </a:xfrm>
          <a:prstGeom prst="frame">
            <a:avLst>
              <a:gd name="adj1" fmla="val 1918"/>
            </a:avLst>
          </a:prstGeom>
          <a:ln>
            <a:solidFill>
              <a:srgbClr val="FFCCCC"/>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solidFill>
                <a:schemeClr val="tx1"/>
              </a:solidFill>
            </a:endParaRPr>
          </a:p>
        </p:txBody>
      </p:sp>
      <p:sp>
        <p:nvSpPr>
          <p:cNvPr id="47" name="フレーム 46"/>
          <p:cNvSpPr/>
          <p:nvPr/>
        </p:nvSpPr>
        <p:spPr>
          <a:xfrm>
            <a:off x="33784" y="5584808"/>
            <a:ext cx="6785882" cy="2611910"/>
          </a:xfrm>
          <a:prstGeom prst="frame">
            <a:avLst>
              <a:gd name="adj1" fmla="val 1918"/>
            </a:avLst>
          </a:prstGeom>
          <a:ln>
            <a:solidFill>
              <a:srgbClr val="FFCCCC"/>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solidFill>
                <a:schemeClr val="tx1"/>
              </a:solidFill>
            </a:endParaRPr>
          </a:p>
        </p:txBody>
      </p:sp>
    </p:spTree>
    <p:extLst>
      <p:ext uri="{BB962C8B-B14F-4D97-AF65-F5344CB8AC3E}">
        <p14:creationId xmlns:p14="http://schemas.microsoft.com/office/powerpoint/2010/main" val="2603913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8" name="直線矢印コネクタ 137"/>
          <p:cNvCxnSpPr/>
          <p:nvPr/>
        </p:nvCxnSpPr>
        <p:spPr>
          <a:xfrm flipH="1">
            <a:off x="6142737" y="6270135"/>
            <a:ext cx="254427" cy="0"/>
          </a:xfrm>
          <a:prstGeom prst="straightConnector1">
            <a:avLst/>
          </a:prstGeom>
          <a:ln w="38100">
            <a:solidFill>
              <a:schemeClr val="accent6"/>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2" name="上矢印 131"/>
          <p:cNvSpPr/>
          <p:nvPr/>
        </p:nvSpPr>
        <p:spPr>
          <a:xfrm>
            <a:off x="2687790" y="6434927"/>
            <a:ext cx="1206172" cy="534615"/>
          </a:xfrm>
          <a:prstGeom prst="upArrow">
            <a:avLst>
              <a:gd name="adj1" fmla="val 50000"/>
              <a:gd name="adj2" fmla="val 39310"/>
            </a:avLst>
          </a:prstGeom>
          <a:ln>
            <a:solidFill>
              <a:srgbClr val="FFA9A7"/>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7" name="フレーム 6"/>
          <p:cNvSpPr/>
          <p:nvPr/>
        </p:nvSpPr>
        <p:spPr>
          <a:xfrm>
            <a:off x="33784" y="66428"/>
            <a:ext cx="6785882" cy="4094484"/>
          </a:xfrm>
          <a:prstGeom prst="frame">
            <a:avLst>
              <a:gd name="adj1" fmla="val 1918"/>
            </a:avLst>
          </a:prstGeom>
          <a:ln>
            <a:solidFill>
              <a:srgbClr val="FFCCCC"/>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solidFill>
                <a:schemeClr val="tx1"/>
              </a:solidFill>
            </a:endParaRPr>
          </a:p>
        </p:txBody>
      </p:sp>
      <p:grpSp>
        <p:nvGrpSpPr>
          <p:cNvPr id="17" name="グループ化 16"/>
          <p:cNvGrpSpPr/>
          <p:nvPr/>
        </p:nvGrpSpPr>
        <p:grpSpPr>
          <a:xfrm>
            <a:off x="196597" y="144066"/>
            <a:ext cx="3408287" cy="369332"/>
            <a:chOff x="332953" y="3579029"/>
            <a:chExt cx="3408287" cy="369332"/>
          </a:xfrm>
        </p:grpSpPr>
        <p:pic>
          <p:nvPicPr>
            <p:cNvPr id="18" name="図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53" y="3662226"/>
              <a:ext cx="213800" cy="202938"/>
            </a:xfrm>
            <a:prstGeom prst="rect">
              <a:avLst/>
            </a:prstGeom>
          </p:spPr>
        </p:pic>
        <p:sp>
          <p:nvSpPr>
            <p:cNvPr id="19" name="テキスト ボックス 18"/>
            <p:cNvSpPr txBox="1"/>
            <p:nvPr/>
          </p:nvSpPr>
          <p:spPr>
            <a:xfrm>
              <a:off x="473220" y="3579029"/>
              <a:ext cx="3268020" cy="369332"/>
            </a:xfrm>
            <a:prstGeom prst="rect">
              <a:avLst/>
            </a:prstGeom>
            <a:noFill/>
          </p:spPr>
          <p:txBody>
            <a:bodyPr wrap="square" rtlCol="0">
              <a:spAutoFit/>
            </a:bodyPr>
            <a:lstStyle/>
            <a:p>
              <a:r>
                <a:rPr kumimoji="1" lang="ja-JP" altLang="en-US" b="1" dirty="0" smtClean="0">
                  <a:solidFill>
                    <a:srgbClr val="FF0066"/>
                  </a:solidFill>
                </a:rPr>
                <a:t>支援内容のイメージ</a:t>
              </a:r>
              <a:endParaRPr kumimoji="1" lang="ja-JP" altLang="en-US" b="1" dirty="0">
                <a:solidFill>
                  <a:srgbClr val="FF0066"/>
                </a:solidFill>
              </a:endParaRPr>
            </a:p>
          </p:txBody>
        </p:sp>
      </p:grpSp>
      <p:sp>
        <p:nvSpPr>
          <p:cNvPr id="39" name="テキスト ボックス 38"/>
          <p:cNvSpPr txBox="1"/>
          <p:nvPr/>
        </p:nvSpPr>
        <p:spPr>
          <a:xfrm>
            <a:off x="247626" y="430201"/>
            <a:ext cx="6845024" cy="338554"/>
          </a:xfrm>
          <a:prstGeom prst="rect">
            <a:avLst/>
          </a:prstGeom>
          <a:noFill/>
        </p:spPr>
        <p:txBody>
          <a:bodyPr wrap="square" rtlCol="0">
            <a:spAutoFit/>
          </a:bodyPr>
          <a:lstStyle/>
          <a:p>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・授業料減免額の上乗せ支援</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フレーム 46"/>
          <p:cNvSpPr/>
          <p:nvPr/>
        </p:nvSpPr>
        <p:spPr>
          <a:xfrm>
            <a:off x="24392" y="8368251"/>
            <a:ext cx="6785882" cy="1493925"/>
          </a:xfrm>
          <a:prstGeom prst="frame">
            <a:avLst>
              <a:gd name="adj1" fmla="val 1918"/>
            </a:avLst>
          </a:prstGeom>
          <a:ln>
            <a:solidFill>
              <a:srgbClr val="FFCCCC"/>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solidFill>
                <a:schemeClr val="tx1"/>
              </a:solidFill>
            </a:endParaRPr>
          </a:p>
        </p:txBody>
      </p:sp>
      <p:sp>
        <p:nvSpPr>
          <p:cNvPr id="32" name="テキスト ボックス 31"/>
          <p:cNvSpPr txBox="1"/>
          <p:nvPr/>
        </p:nvSpPr>
        <p:spPr>
          <a:xfrm>
            <a:off x="505399" y="666862"/>
            <a:ext cx="4412595" cy="253916"/>
          </a:xfrm>
          <a:prstGeom prst="rect">
            <a:avLst/>
          </a:prstGeom>
          <a:noFill/>
        </p:spPr>
        <p:txBody>
          <a:bodyPr wrap="square" rtlCol="0">
            <a:spAutoFit/>
          </a:bodyPr>
          <a:lstStyle/>
          <a:p>
            <a:r>
              <a:rPr lang="ja-JP" altLang="en-US" sz="1050" b="1" dirty="0" smtClean="0">
                <a:solidFill>
                  <a:srgbClr val="0000CC"/>
                </a:solidFill>
              </a:rPr>
              <a:t>例</a:t>
            </a:r>
            <a:r>
              <a:rPr lang="ja-JP" altLang="en-US" sz="1050" b="1" dirty="0">
                <a:solidFill>
                  <a:srgbClr val="0000CC"/>
                </a:solidFill>
              </a:rPr>
              <a:t>）</a:t>
            </a:r>
            <a:r>
              <a:rPr lang="ja-JP" altLang="en-US" sz="1050" b="1" dirty="0" smtClean="0">
                <a:solidFill>
                  <a:srgbClr val="0000CC"/>
                </a:solidFill>
              </a:rPr>
              <a:t>授業料</a:t>
            </a:r>
            <a:r>
              <a:rPr lang="ja-JP" altLang="en-US" sz="1050" b="1" dirty="0">
                <a:solidFill>
                  <a:srgbClr val="0000CC"/>
                </a:solidFill>
              </a:rPr>
              <a:t>が</a:t>
            </a:r>
            <a:r>
              <a:rPr lang="en-US" altLang="ja-JP" sz="1050" b="1" dirty="0">
                <a:solidFill>
                  <a:srgbClr val="0000CC"/>
                </a:solidFill>
              </a:rPr>
              <a:t>60</a:t>
            </a:r>
            <a:r>
              <a:rPr lang="ja-JP" altLang="en-US" sz="1050" b="1" dirty="0">
                <a:solidFill>
                  <a:srgbClr val="0000CC"/>
                </a:solidFill>
              </a:rPr>
              <a:t>万円、</a:t>
            </a:r>
            <a:r>
              <a:rPr lang="ja-JP" altLang="en-US" sz="1050" b="1" dirty="0" smtClean="0">
                <a:solidFill>
                  <a:srgbClr val="0000CC"/>
                </a:solidFill>
              </a:rPr>
              <a:t>学校が実施した授業料</a:t>
            </a:r>
            <a:r>
              <a:rPr lang="ja-JP" altLang="en-US" sz="1050" b="1" dirty="0">
                <a:solidFill>
                  <a:srgbClr val="0000CC"/>
                </a:solidFill>
              </a:rPr>
              <a:t>減免額が</a:t>
            </a:r>
            <a:r>
              <a:rPr lang="en-US" altLang="ja-JP" sz="1050" b="1" dirty="0">
                <a:solidFill>
                  <a:srgbClr val="0000CC"/>
                </a:solidFill>
              </a:rPr>
              <a:t>20</a:t>
            </a:r>
            <a:r>
              <a:rPr lang="ja-JP" altLang="en-US" sz="1050" b="1" dirty="0">
                <a:solidFill>
                  <a:srgbClr val="0000CC"/>
                </a:solidFill>
              </a:rPr>
              <a:t>万円の</a:t>
            </a:r>
            <a:r>
              <a:rPr lang="ja-JP" altLang="en-US" sz="1050" b="1" dirty="0" smtClean="0">
                <a:solidFill>
                  <a:srgbClr val="0000CC"/>
                </a:solidFill>
              </a:rPr>
              <a:t>場合</a:t>
            </a:r>
            <a:endParaRPr kumimoji="1" lang="ja-JP" altLang="en-US" sz="700" b="1" dirty="0">
              <a:solidFill>
                <a:srgbClr val="0000CC"/>
              </a:solidFill>
            </a:endParaRPr>
          </a:p>
        </p:txBody>
      </p:sp>
      <p:grpSp>
        <p:nvGrpSpPr>
          <p:cNvPr id="9" name="グループ化 8"/>
          <p:cNvGrpSpPr/>
          <p:nvPr/>
        </p:nvGrpSpPr>
        <p:grpSpPr>
          <a:xfrm>
            <a:off x="99065" y="1548778"/>
            <a:ext cx="6756568" cy="1160345"/>
            <a:chOff x="196596" y="2310402"/>
            <a:chExt cx="6756568" cy="1160345"/>
          </a:xfrm>
        </p:grpSpPr>
        <p:grpSp>
          <p:nvGrpSpPr>
            <p:cNvPr id="4" name="グループ化 3"/>
            <p:cNvGrpSpPr/>
            <p:nvPr/>
          </p:nvGrpSpPr>
          <p:grpSpPr>
            <a:xfrm>
              <a:off x="196596" y="2310402"/>
              <a:ext cx="6756568" cy="1160345"/>
              <a:chOff x="213574" y="1364968"/>
              <a:chExt cx="6756568" cy="1160345"/>
            </a:xfrm>
          </p:grpSpPr>
          <p:sp>
            <p:nvSpPr>
              <p:cNvPr id="29" name="右矢印 28"/>
              <p:cNvSpPr/>
              <p:nvPr/>
            </p:nvSpPr>
            <p:spPr>
              <a:xfrm>
                <a:off x="2123207" y="1640459"/>
                <a:ext cx="504056" cy="366613"/>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grpSp>
            <p:nvGrpSpPr>
              <p:cNvPr id="30" name="グループ化 29"/>
              <p:cNvGrpSpPr/>
              <p:nvPr/>
            </p:nvGrpSpPr>
            <p:grpSpPr>
              <a:xfrm>
                <a:off x="983771" y="2263703"/>
                <a:ext cx="5296032" cy="261610"/>
                <a:chOff x="1105471" y="6833577"/>
                <a:chExt cx="5296032" cy="261610"/>
              </a:xfrm>
            </p:grpSpPr>
            <p:grpSp>
              <p:nvGrpSpPr>
                <p:cNvPr id="93" name="グループ化 92"/>
                <p:cNvGrpSpPr/>
                <p:nvPr/>
              </p:nvGrpSpPr>
              <p:grpSpPr>
                <a:xfrm>
                  <a:off x="1105471" y="6833577"/>
                  <a:ext cx="1648961" cy="261610"/>
                  <a:chOff x="1559908" y="6806201"/>
                  <a:chExt cx="1648961" cy="261610"/>
                </a:xfrm>
              </p:grpSpPr>
              <p:sp>
                <p:nvSpPr>
                  <p:cNvPr id="100" name="正方形/長方形 99"/>
                  <p:cNvSpPr/>
                  <p:nvPr/>
                </p:nvSpPr>
                <p:spPr>
                  <a:xfrm>
                    <a:off x="1559908" y="6866863"/>
                    <a:ext cx="141355" cy="140286"/>
                  </a:xfrm>
                  <a:prstGeom prst="rect">
                    <a:avLst/>
                  </a:prstGeom>
                  <a:pattFill prst="wdDnDiag">
                    <a:fgClr>
                      <a:srgbClr val="FFC000"/>
                    </a:fgClr>
                    <a:bgClr>
                      <a:schemeClr val="bg1"/>
                    </a:bgClr>
                  </a:patt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ボックス 100"/>
                  <p:cNvSpPr txBox="1"/>
                  <p:nvPr/>
                </p:nvSpPr>
                <p:spPr>
                  <a:xfrm>
                    <a:off x="1630585" y="6806201"/>
                    <a:ext cx="1578284" cy="261610"/>
                  </a:xfrm>
                  <a:prstGeom prst="rect">
                    <a:avLst/>
                  </a:prstGeom>
                  <a:noFill/>
                </p:spPr>
                <p:txBody>
                  <a:bodyPr wrap="square" rtlCol="0">
                    <a:spAutoFit/>
                  </a:bodyPr>
                  <a:lstStyle/>
                  <a:p>
                    <a:r>
                      <a:rPr kumimoji="1" lang="ja-JP" altLang="en-US" sz="1100" dirty="0" smtClean="0"/>
                      <a:t>：生徒の負担額</a:t>
                    </a:r>
                    <a:endParaRPr kumimoji="1" lang="ja-JP" altLang="en-US" sz="1100" dirty="0"/>
                  </a:p>
                </p:txBody>
              </p:sp>
            </p:grpSp>
            <p:grpSp>
              <p:nvGrpSpPr>
                <p:cNvPr id="94" name="グループ化 93"/>
                <p:cNvGrpSpPr/>
                <p:nvPr/>
              </p:nvGrpSpPr>
              <p:grpSpPr>
                <a:xfrm>
                  <a:off x="2438833" y="6833577"/>
                  <a:ext cx="2291331" cy="261610"/>
                  <a:chOff x="2891851" y="6806201"/>
                  <a:chExt cx="2291331" cy="261610"/>
                </a:xfrm>
              </p:grpSpPr>
              <p:sp>
                <p:nvSpPr>
                  <p:cNvPr id="98" name="正方形/長方形 97"/>
                  <p:cNvSpPr/>
                  <p:nvPr/>
                </p:nvSpPr>
                <p:spPr>
                  <a:xfrm>
                    <a:off x="2891851" y="6866863"/>
                    <a:ext cx="141355" cy="140286"/>
                  </a:xfrm>
                  <a:prstGeom prst="rect">
                    <a:avLst/>
                  </a:prstGeom>
                  <a:pattFill prst="pct25">
                    <a:fgClr>
                      <a:srgbClr val="FF3399"/>
                    </a:fgClr>
                    <a:bgClr>
                      <a:schemeClr val="bg1"/>
                    </a:bgClr>
                  </a:patt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テキスト ボックス 98"/>
                  <p:cNvSpPr txBox="1"/>
                  <p:nvPr/>
                </p:nvSpPr>
                <p:spPr>
                  <a:xfrm>
                    <a:off x="2964453" y="6806201"/>
                    <a:ext cx="2218729" cy="261610"/>
                  </a:xfrm>
                  <a:prstGeom prst="rect">
                    <a:avLst/>
                  </a:prstGeom>
                  <a:noFill/>
                </p:spPr>
                <p:txBody>
                  <a:bodyPr wrap="square" rtlCol="0">
                    <a:spAutoFit/>
                  </a:bodyPr>
                  <a:lstStyle/>
                  <a:p>
                    <a:r>
                      <a:rPr kumimoji="1" lang="ja-JP" altLang="en-US" sz="1100" dirty="0" smtClean="0"/>
                      <a:t>：学校の減免額（学校の負担額）</a:t>
                    </a:r>
                    <a:endParaRPr kumimoji="1" lang="en-US" altLang="ja-JP" sz="1100" dirty="0" smtClean="0"/>
                  </a:p>
                </p:txBody>
              </p:sp>
            </p:grpSp>
            <p:grpSp>
              <p:nvGrpSpPr>
                <p:cNvPr id="95" name="グループ化 94"/>
                <p:cNvGrpSpPr/>
                <p:nvPr/>
              </p:nvGrpSpPr>
              <p:grpSpPr>
                <a:xfrm>
                  <a:off x="4746752" y="6833577"/>
                  <a:ext cx="1654751" cy="261610"/>
                  <a:chOff x="4227545" y="6806201"/>
                  <a:chExt cx="1654751" cy="261610"/>
                </a:xfrm>
              </p:grpSpPr>
              <p:sp>
                <p:nvSpPr>
                  <p:cNvPr id="96" name="正方形/長方形 95"/>
                  <p:cNvSpPr/>
                  <p:nvPr/>
                </p:nvSpPr>
                <p:spPr>
                  <a:xfrm>
                    <a:off x="4227545" y="6866863"/>
                    <a:ext cx="141355" cy="142287"/>
                  </a:xfrm>
                  <a:prstGeom prst="rect">
                    <a:avLst/>
                  </a:prstGeom>
                  <a:pattFill prst="wdUpDiag">
                    <a:fgClr>
                      <a:srgbClr val="6699FF"/>
                    </a:fgClr>
                    <a:bgClr>
                      <a:schemeClr val="bg1"/>
                    </a:bgClr>
                  </a:patt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テキスト ボックス 96"/>
                  <p:cNvSpPr txBox="1"/>
                  <p:nvPr/>
                </p:nvSpPr>
                <p:spPr>
                  <a:xfrm>
                    <a:off x="4304012" y="6806201"/>
                    <a:ext cx="1578284" cy="261610"/>
                  </a:xfrm>
                  <a:prstGeom prst="rect">
                    <a:avLst/>
                  </a:prstGeom>
                  <a:noFill/>
                </p:spPr>
                <p:txBody>
                  <a:bodyPr wrap="square" rtlCol="0">
                    <a:spAutoFit/>
                  </a:bodyPr>
                  <a:lstStyle/>
                  <a:p>
                    <a:r>
                      <a:rPr kumimoji="1" lang="ja-JP" altLang="en-US" sz="1100" dirty="0" smtClean="0"/>
                      <a:t>：国による支援額</a:t>
                    </a:r>
                    <a:endParaRPr kumimoji="1" lang="ja-JP" altLang="en-US" sz="1100" dirty="0"/>
                  </a:p>
                </p:txBody>
              </p:sp>
            </p:grpSp>
          </p:grpSp>
          <p:sp>
            <p:nvSpPr>
              <p:cNvPr id="31" name="右矢印 30"/>
              <p:cNvSpPr/>
              <p:nvPr/>
            </p:nvSpPr>
            <p:spPr>
              <a:xfrm>
                <a:off x="4514379" y="1640459"/>
                <a:ext cx="504056" cy="366613"/>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grpSp>
            <p:nvGrpSpPr>
              <p:cNvPr id="33" name="グループ化 32"/>
              <p:cNvGrpSpPr/>
              <p:nvPr/>
            </p:nvGrpSpPr>
            <p:grpSpPr>
              <a:xfrm>
                <a:off x="213574" y="1364968"/>
                <a:ext cx="1993520" cy="923136"/>
                <a:chOff x="202586" y="5447878"/>
                <a:chExt cx="1993520" cy="923136"/>
              </a:xfrm>
            </p:grpSpPr>
            <p:grpSp>
              <p:nvGrpSpPr>
                <p:cNvPr id="83" name="グループ化 82"/>
                <p:cNvGrpSpPr/>
                <p:nvPr/>
              </p:nvGrpSpPr>
              <p:grpSpPr>
                <a:xfrm>
                  <a:off x="202586" y="5447878"/>
                  <a:ext cx="1713724" cy="640017"/>
                  <a:chOff x="202586" y="6033378"/>
                  <a:chExt cx="1713724" cy="640017"/>
                </a:xfrm>
              </p:grpSpPr>
              <p:grpSp>
                <p:nvGrpSpPr>
                  <p:cNvPr id="87" name="グループ化 86"/>
                  <p:cNvGrpSpPr/>
                  <p:nvPr/>
                </p:nvGrpSpPr>
                <p:grpSpPr>
                  <a:xfrm>
                    <a:off x="376011" y="6293533"/>
                    <a:ext cx="1540299" cy="379862"/>
                    <a:chOff x="376011" y="6293533"/>
                    <a:chExt cx="1540299" cy="379862"/>
                  </a:xfrm>
                </p:grpSpPr>
                <p:sp>
                  <p:nvSpPr>
                    <p:cNvPr id="89" name="正方形/長方形 88"/>
                    <p:cNvSpPr/>
                    <p:nvPr/>
                  </p:nvSpPr>
                  <p:spPr>
                    <a:xfrm>
                      <a:off x="376011" y="6293533"/>
                      <a:ext cx="1540299" cy="379862"/>
                    </a:xfrm>
                    <a:prstGeom prst="rect">
                      <a:avLst/>
                    </a:prstGeom>
                    <a:pattFill prst="wdDnDiag">
                      <a:fgClr>
                        <a:srgbClr val="FFC000"/>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0" name="グループ化 89"/>
                    <p:cNvGrpSpPr/>
                    <p:nvPr/>
                  </p:nvGrpSpPr>
                  <p:grpSpPr>
                    <a:xfrm>
                      <a:off x="889835" y="6305525"/>
                      <a:ext cx="432048" cy="341479"/>
                      <a:chOff x="9396536" y="4662581"/>
                      <a:chExt cx="432048" cy="281977"/>
                    </a:xfrm>
                  </p:grpSpPr>
                  <p:sp>
                    <p:nvSpPr>
                      <p:cNvPr id="91" name="円/楕円 90"/>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92" name="円/楕円 91"/>
                      <p:cNvSpPr/>
                      <p:nvPr/>
                    </p:nvSpPr>
                    <p:spPr>
                      <a:xfrm>
                        <a:off x="9396536" y="4662581"/>
                        <a:ext cx="432048" cy="279216"/>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6</a:t>
                        </a:r>
                        <a:r>
                          <a:rPr kumimoji="1"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grpSp>
              <p:sp>
                <p:nvSpPr>
                  <p:cNvPr id="88" name="テキスト ボックス 87"/>
                  <p:cNvSpPr txBox="1"/>
                  <p:nvPr/>
                </p:nvSpPr>
                <p:spPr>
                  <a:xfrm>
                    <a:off x="202586" y="6033378"/>
                    <a:ext cx="1379773" cy="276999"/>
                  </a:xfrm>
                  <a:prstGeom prst="rect">
                    <a:avLst/>
                  </a:prstGeom>
                  <a:noFill/>
                </p:spPr>
                <p:txBody>
                  <a:bodyPr wrap="square" rtlCol="0">
                    <a:spAutoFit/>
                  </a:bodyPr>
                  <a:lstStyle/>
                  <a:p>
                    <a:r>
                      <a:rPr lang="ja-JP" altLang="en-US" sz="1200" b="1" dirty="0"/>
                      <a:t>①</a:t>
                    </a:r>
                    <a:r>
                      <a:rPr lang="ja-JP" altLang="en-US" sz="1200" b="1" dirty="0" smtClean="0"/>
                      <a:t>減免前</a:t>
                    </a:r>
                    <a:endParaRPr kumimoji="1" lang="ja-JP" altLang="en-US" sz="1200" b="1" dirty="0"/>
                  </a:p>
                </p:txBody>
              </p:sp>
            </p:grpSp>
            <p:grpSp>
              <p:nvGrpSpPr>
                <p:cNvPr id="84" name="グループ化 83"/>
                <p:cNvGrpSpPr/>
                <p:nvPr/>
              </p:nvGrpSpPr>
              <p:grpSpPr>
                <a:xfrm>
                  <a:off x="376012" y="6089980"/>
                  <a:ext cx="1820094" cy="281034"/>
                  <a:chOff x="376012" y="6089980"/>
                  <a:chExt cx="1820094" cy="281034"/>
                </a:xfrm>
              </p:grpSpPr>
              <p:sp>
                <p:nvSpPr>
                  <p:cNvPr id="85" name="左中かっこ 84"/>
                  <p:cNvSpPr/>
                  <p:nvPr/>
                </p:nvSpPr>
                <p:spPr>
                  <a:xfrm rot="16200000">
                    <a:off x="1102584" y="5363408"/>
                    <a:ext cx="87155" cy="1540299"/>
                  </a:xfrm>
                  <a:prstGeom prst="leftBrace">
                    <a:avLst>
                      <a:gd name="adj1" fmla="val 2597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6" name="テキスト ボックス 85"/>
                  <p:cNvSpPr txBox="1"/>
                  <p:nvPr/>
                </p:nvSpPr>
                <p:spPr>
                  <a:xfrm>
                    <a:off x="827953" y="6155570"/>
                    <a:ext cx="1368153" cy="215444"/>
                  </a:xfrm>
                  <a:prstGeom prst="rect">
                    <a:avLst/>
                  </a:prstGeom>
                  <a:noFill/>
                </p:spPr>
                <p:txBody>
                  <a:bodyPr wrap="square" rtlCol="0">
                    <a:spAutoFit/>
                  </a:bodyPr>
                  <a:lstStyle/>
                  <a:p>
                    <a:r>
                      <a:rPr kumimoji="1" lang="ja-JP" altLang="en-US" sz="800" dirty="0" smtClean="0"/>
                      <a:t>授業料全体</a:t>
                    </a:r>
                    <a:endParaRPr kumimoji="1" lang="ja-JP" altLang="en-US" sz="800" dirty="0"/>
                  </a:p>
                </p:txBody>
              </p:sp>
            </p:grpSp>
          </p:grpSp>
          <p:grpSp>
            <p:nvGrpSpPr>
              <p:cNvPr id="34" name="グループ化 33"/>
              <p:cNvGrpSpPr/>
              <p:nvPr/>
            </p:nvGrpSpPr>
            <p:grpSpPr>
              <a:xfrm>
                <a:off x="4982678" y="1364968"/>
                <a:ext cx="1987464" cy="923136"/>
                <a:chOff x="4971690" y="5447878"/>
                <a:chExt cx="1987464" cy="923136"/>
              </a:xfrm>
            </p:grpSpPr>
            <p:grpSp>
              <p:nvGrpSpPr>
                <p:cNvPr id="65" name="グループ化 64"/>
                <p:cNvGrpSpPr/>
                <p:nvPr/>
              </p:nvGrpSpPr>
              <p:grpSpPr>
                <a:xfrm>
                  <a:off x="4971690" y="5447878"/>
                  <a:ext cx="1853966" cy="640017"/>
                  <a:chOff x="4971690" y="6033378"/>
                  <a:chExt cx="1853966" cy="640017"/>
                </a:xfrm>
              </p:grpSpPr>
              <p:sp>
                <p:nvSpPr>
                  <p:cNvPr id="69" name="テキスト ボックス 68"/>
                  <p:cNvSpPr txBox="1"/>
                  <p:nvPr/>
                </p:nvSpPr>
                <p:spPr>
                  <a:xfrm>
                    <a:off x="4971690" y="6033378"/>
                    <a:ext cx="1853966" cy="276999"/>
                  </a:xfrm>
                  <a:prstGeom prst="rect">
                    <a:avLst/>
                  </a:prstGeom>
                  <a:noFill/>
                </p:spPr>
                <p:txBody>
                  <a:bodyPr wrap="square" rtlCol="0">
                    <a:spAutoFit/>
                  </a:bodyPr>
                  <a:lstStyle/>
                  <a:p>
                    <a:r>
                      <a:rPr lang="ja-JP" altLang="en-US" sz="1200" b="1" dirty="0" smtClean="0"/>
                      <a:t>③国による上乗せ支援後</a:t>
                    </a:r>
                    <a:endParaRPr kumimoji="1" lang="ja-JP" altLang="en-US" sz="1200" b="1" dirty="0"/>
                  </a:p>
                </p:txBody>
              </p:sp>
              <p:grpSp>
                <p:nvGrpSpPr>
                  <p:cNvPr id="70" name="グループ化 69"/>
                  <p:cNvGrpSpPr/>
                  <p:nvPr/>
                </p:nvGrpSpPr>
                <p:grpSpPr>
                  <a:xfrm>
                    <a:off x="5132853" y="6293533"/>
                    <a:ext cx="1546506" cy="379862"/>
                    <a:chOff x="5132853" y="6293533"/>
                    <a:chExt cx="1546506" cy="379862"/>
                  </a:xfrm>
                </p:grpSpPr>
                <p:sp>
                  <p:nvSpPr>
                    <p:cNvPr id="71" name="正方形/長方形 70"/>
                    <p:cNvSpPr/>
                    <p:nvPr/>
                  </p:nvSpPr>
                  <p:spPr>
                    <a:xfrm>
                      <a:off x="5139060" y="6293533"/>
                      <a:ext cx="1540299" cy="379862"/>
                    </a:xfrm>
                    <a:prstGeom prst="rect">
                      <a:avLst/>
                    </a:prstGeom>
                    <a:pattFill prst="wdDnDiag">
                      <a:fgClr>
                        <a:srgbClr val="FFC000"/>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p:cNvSpPr/>
                    <p:nvPr/>
                  </p:nvSpPr>
                  <p:spPr>
                    <a:xfrm>
                      <a:off x="5132853" y="6293533"/>
                      <a:ext cx="532709" cy="379862"/>
                    </a:xfrm>
                    <a:prstGeom prst="rect">
                      <a:avLst/>
                    </a:prstGeom>
                    <a:pattFill prst="pct25">
                      <a:fgClr>
                        <a:srgbClr val="FF3399"/>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3" name="グループ化 72"/>
                    <p:cNvGrpSpPr/>
                    <p:nvPr/>
                  </p:nvGrpSpPr>
                  <p:grpSpPr>
                    <a:xfrm>
                      <a:off x="5183183" y="6305525"/>
                      <a:ext cx="432048" cy="341479"/>
                      <a:chOff x="9396536" y="4662581"/>
                      <a:chExt cx="432048" cy="281977"/>
                    </a:xfrm>
                  </p:grpSpPr>
                  <p:sp>
                    <p:nvSpPr>
                      <p:cNvPr id="81" name="円/楕円 80"/>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82" name="円/楕円 81"/>
                      <p:cNvSpPr/>
                      <p:nvPr/>
                    </p:nvSpPr>
                    <p:spPr>
                      <a:xfrm>
                        <a:off x="9396536" y="4662581"/>
                        <a:ext cx="432048" cy="279216"/>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20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sp>
                  <p:nvSpPr>
                    <p:cNvPr id="74" name="正方形/長方形 73"/>
                    <p:cNvSpPr/>
                    <p:nvPr/>
                  </p:nvSpPr>
                  <p:spPr>
                    <a:xfrm>
                      <a:off x="5665562" y="6293533"/>
                      <a:ext cx="306164" cy="379862"/>
                    </a:xfrm>
                    <a:prstGeom prst="rect">
                      <a:avLst/>
                    </a:prstGeom>
                    <a:pattFill prst="wdUpDiag">
                      <a:fgClr>
                        <a:srgbClr val="6699FF"/>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5" name="グループ化 74"/>
                    <p:cNvGrpSpPr/>
                    <p:nvPr/>
                  </p:nvGrpSpPr>
                  <p:grpSpPr>
                    <a:xfrm>
                      <a:off x="5605257" y="6305525"/>
                      <a:ext cx="432048" cy="341479"/>
                      <a:chOff x="9396536" y="4662581"/>
                      <a:chExt cx="432048" cy="281977"/>
                    </a:xfrm>
                  </p:grpSpPr>
                  <p:sp>
                    <p:nvSpPr>
                      <p:cNvPr id="79" name="円/楕円 78"/>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80" name="円/楕円 79"/>
                      <p:cNvSpPr/>
                      <p:nvPr/>
                    </p:nvSpPr>
                    <p:spPr>
                      <a:xfrm>
                        <a:off x="9396536" y="4662581"/>
                        <a:ext cx="432048" cy="279216"/>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10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grpSp>
                  <p:nvGrpSpPr>
                    <p:cNvPr id="76" name="グループ化 75"/>
                    <p:cNvGrpSpPr/>
                    <p:nvPr/>
                  </p:nvGrpSpPr>
                  <p:grpSpPr>
                    <a:xfrm>
                      <a:off x="6099348" y="6305525"/>
                      <a:ext cx="432048" cy="341485"/>
                      <a:chOff x="9396536" y="4662576"/>
                      <a:chExt cx="432048" cy="281982"/>
                    </a:xfrm>
                  </p:grpSpPr>
                  <p:sp>
                    <p:nvSpPr>
                      <p:cNvPr id="77" name="円/楕円 76"/>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8" name="円/楕円 77"/>
                      <p:cNvSpPr/>
                      <p:nvPr/>
                    </p:nvSpPr>
                    <p:spPr>
                      <a:xfrm>
                        <a:off x="9396536" y="4662576"/>
                        <a:ext cx="432048" cy="279215"/>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a:solidFill>
                              <a:schemeClr val="tx1"/>
                            </a:solidFill>
                            <a:latin typeface="ＤＦ特太ゴシック体" panose="020B0509000000000000" pitchFamily="49" charset="-128"/>
                            <a:ea typeface="ＤＦ特太ゴシック体" panose="020B0509000000000000" pitchFamily="49" charset="-128"/>
                          </a:rPr>
                          <a:t>3</a:t>
                        </a:r>
                        <a:r>
                          <a:rPr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grpSp>
            </p:grpSp>
            <p:grpSp>
              <p:nvGrpSpPr>
                <p:cNvPr id="66" name="グループ化 65"/>
                <p:cNvGrpSpPr/>
                <p:nvPr/>
              </p:nvGrpSpPr>
              <p:grpSpPr>
                <a:xfrm>
                  <a:off x="5139060" y="6089980"/>
                  <a:ext cx="1820094" cy="281034"/>
                  <a:chOff x="376012" y="6089980"/>
                  <a:chExt cx="1820094" cy="281034"/>
                </a:xfrm>
              </p:grpSpPr>
              <p:sp>
                <p:nvSpPr>
                  <p:cNvPr id="67" name="左中かっこ 66"/>
                  <p:cNvSpPr/>
                  <p:nvPr/>
                </p:nvSpPr>
                <p:spPr>
                  <a:xfrm rot="16200000">
                    <a:off x="1102584" y="5363408"/>
                    <a:ext cx="87155" cy="1540299"/>
                  </a:xfrm>
                  <a:prstGeom prst="leftBrace">
                    <a:avLst>
                      <a:gd name="adj1" fmla="val 2597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8" name="テキスト ボックス 67"/>
                  <p:cNvSpPr txBox="1"/>
                  <p:nvPr/>
                </p:nvSpPr>
                <p:spPr>
                  <a:xfrm>
                    <a:off x="827953" y="6155570"/>
                    <a:ext cx="1368153" cy="215444"/>
                  </a:xfrm>
                  <a:prstGeom prst="rect">
                    <a:avLst/>
                  </a:prstGeom>
                  <a:noFill/>
                </p:spPr>
                <p:txBody>
                  <a:bodyPr wrap="square" rtlCol="0">
                    <a:spAutoFit/>
                  </a:bodyPr>
                  <a:lstStyle/>
                  <a:p>
                    <a:r>
                      <a:rPr kumimoji="1" lang="ja-JP" altLang="en-US" sz="800" dirty="0" smtClean="0"/>
                      <a:t>授業料全体</a:t>
                    </a:r>
                    <a:endParaRPr kumimoji="1" lang="ja-JP" altLang="en-US" sz="800" dirty="0"/>
                  </a:p>
                </p:txBody>
              </p:sp>
            </p:grpSp>
          </p:grpSp>
          <p:grpSp>
            <p:nvGrpSpPr>
              <p:cNvPr id="35" name="グループ化 34"/>
              <p:cNvGrpSpPr/>
              <p:nvPr/>
            </p:nvGrpSpPr>
            <p:grpSpPr>
              <a:xfrm>
                <a:off x="2607984" y="1364968"/>
                <a:ext cx="1973803" cy="923136"/>
                <a:chOff x="2596996" y="5447878"/>
                <a:chExt cx="1973803" cy="923136"/>
              </a:xfrm>
            </p:grpSpPr>
            <p:grpSp>
              <p:nvGrpSpPr>
                <p:cNvPr id="36" name="グループ化 35"/>
                <p:cNvGrpSpPr/>
                <p:nvPr/>
              </p:nvGrpSpPr>
              <p:grpSpPr>
                <a:xfrm>
                  <a:off x="2596996" y="5447878"/>
                  <a:ext cx="1906395" cy="640017"/>
                  <a:chOff x="2600723" y="6033378"/>
                  <a:chExt cx="1906395" cy="640017"/>
                </a:xfrm>
              </p:grpSpPr>
              <p:grpSp>
                <p:nvGrpSpPr>
                  <p:cNvPr id="55" name="グループ化 54"/>
                  <p:cNvGrpSpPr/>
                  <p:nvPr/>
                </p:nvGrpSpPr>
                <p:grpSpPr>
                  <a:xfrm>
                    <a:off x="2754432" y="6293533"/>
                    <a:ext cx="1540299" cy="379862"/>
                    <a:chOff x="2757535" y="6293533"/>
                    <a:chExt cx="1540299" cy="379862"/>
                  </a:xfrm>
                </p:grpSpPr>
                <p:sp>
                  <p:nvSpPr>
                    <p:cNvPr id="57" name="正方形/長方形 56"/>
                    <p:cNvSpPr/>
                    <p:nvPr/>
                  </p:nvSpPr>
                  <p:spPr>
                    <a:xfrm>
                      <a:off x="2757535" y="6293533"/>
                      <a:ext cx="1540299" cy="379862"/>
                    </a:xfrm>
                    <a:prstGeom prst="rect">
                      <a:avLst/>
                    </a:prstGeom>
                    <a:pattFill prst="wdDnDiag">
                      <a:fgClr>
                        <a:srgbClr val="FFC000"/>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2757535" y="6293533"/>
                      <a:ext cx="532709" cy="379862"/>
                    </a:xfrm>
                    <a:prstGeom prst="rect">
                      <a:avLst/>
                    </a:prstGeom>
                    <a:pattFill prst="pct25">
                      <a:fgClr>
                        <a:srgbClr val="FF3399"/>
                      </a:fgClr>
                      <a:bgClr>
                        <a:schemeClr val="bg1"/>
                      </a:bgClr>
                    </a:patt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9" name="グループ化 58"/>
                    <p:cNvGrpSpPr/>
                    <p:nvPr/>
                  </p:nvGrpSpPr>
                  <p:grpSpPr>
                    <a:xfrm>
                      <a:off x="3534049" y="6305525"/>
                      <a:ext cx="432048" cy="341479"/>
                      <a:chOff x="9396536" y="4662581"/>
                      <a:chExt cx="432048" cy="281977"/>
                    </a:xfrm>
                  </p:grpSpPr>
                  <p:sp>
                    <p:nvSpPr>
                      <p:cNvPr id="63" name="円/楕円 62"/>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64" name="円/楕円 63"/>
                      <p:cNvSpPr/>
                      <p:nvPr/>
                    </p:nvSpPr>
                    <p:spPr>
                      <a:xfrm>
                        <a:off x="9396536" y="4662581"/>
                        <a:ext cx="432048" cy="279216"/>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a:solidFill>
                              <a:schemeClr val="tx1"/>
                            </a:solidFill>
                            <a:latin typeface="ＤＦ特太ゴシック体" panose="020B0509000000000000" pitchFamily="49" charset="-128"/>
                            <a:ea typeface="ＤＦ特太ゴシック体" panose="020B0509000000000000" pitchFamily="49" charset="-128"/>
                          </a:rPr>
                          <a:t>40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grpSp>
                  <p:nvGrpSpPr>
                    <p:cNvPr id="60" name="グループ化 59"/>
                    <p:cNvGrpSpPr/>
                    <p:nvPr/>
                  </p:nvGrpSpPr>
                  <p:grpSpPr>
                    <a:xfrm>
                      <a:off x="2807865" y="6305525"/>
                      <a:ext cx="432048" cy="341479"/>
                      <a:chOff x="9396536" y="4662581"/>
                      <a:chExt cx="432048" cy="281977"/>
                    </a:xfrm>
                  </p:grpSpPr>
                  <p:sp>
                    <p:nvSpPr>
                      <p:cNvPr id="61" name="円/楕円 60"/>
                      <p:cNvSpPr/>
                      <p:nvPr/>
                    </p:nvSpPr>
                    <p:spPr>
                      <a:xfrm>
                        <a:off x="9468544" y="4665342"/>
                        <a:ext cx="288032" cy="279216"/>
                      </a:xfrm>
                      <a:prstGeom prst="ellipse">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62" name="円/楕円 61"/>
                      <p:cNvSpPr/>
                      <p:nvPr/>
                    </p:nvSpPr>
                    <p:spPr>
                      <a:xfrm>
                        <a:off x="9396536" y="4662581"/>
                        <a:ext cx="432048" cy="279216"/>
                      </a:xfrm>
                      <a:prstGeom prst="ellipse">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700" b="1" dirty="0" smtClean="0">
                            <a:solidFill>
                              <a:schemeClr val="tx1"/>
                            </a:solidFill>
                            <a:latin typeface="ＤＦ特太ゴシック体" panose="020B0509000000000000" pitchFamily="49" charset="-128"/>
                            <a:ea typeface="ＤＦ特太ゴシック体" panose="020B0509000000000000" pitchFamily="49" charset="-128"/>
                          </a:rPr>
                          <a:t>20</a:t>
                        </a:r>
                        <a:r>
                          <a:rPr kumimoji="1" lang="ja-JP" altLang="en-US" sz="700" b="1" dirty="0" smtClean="0">
                            <a:solidFill>
                              <a:schemeClr val="tx1"/>
                            </a:solidFill>
                            <a:latin typeface="ＤＦ特太ゴシック体" panose="020B0509000000000000" pitchFamily="49" charset="-128"/>
                            <a:ea typeface="ＤＦ特太ゴシック体" panose="020B0509000000000000" pitchFamily="49" charset="-128"/>
                          </a:rPr>
                          <a:t>万</a:t>
                        </a:r>
                        <a:endParaRPr kumimoji="1" lang="ja-JP" altLang="en-US" sz="700" b="1" dirty="0">
                          <a:solidFill>
                            <a:schemeClr val="tx1"/>
                          </a:solidFill>
                          <a:latin typeface="ＤＦ特太ゴシック体" panose="020B0509000000000000" pitchFamily="49" charset="-128"/>
                          <a:ea typeface="ＤＦ特太ゴシック体" panose="020B0509000000000000" pitchFamily="49" charset="-128"/>
                        </a:endParaRPr>
                      </a:p>
                    </p:txBody>
                  </p:sp>
                </p:grpSp>
              </p:grpSp>
              <p:sp>
                <p:nvSpPr>
                  <p:cNvPr id="56" name="テキスト ボックス 55"/>
                  <p:cNvSpPr txBox="1"/>
                  <p:nvPr/>
                </p:nvSpPr>
                <p:spPr>
                  <a:xfrm>
                    <a:off x="2600723" y="6033378"/>
                    <a:ext cx="1906395" cy="276999"/>
                  </a:xfrm>
                  <a:prstGeom prst="rect">
                    <a:avLst/>
                  </a:prstGeom>
                  <a:noFill/>
                </p:spPr>
                <p:txBody>
                  <a:bodyPr wrap="square" rtlCol="0">
                    <a:spAutoFit/>
                  </a:bodyPr>
                  <a:lstStyle/>
                  <a:p>
                    <a:r>
                      <a:rPr lang="ja-JP" altLang="en-US" sz="1200" b="1" dirty="0"/>
                      <a:t>②</a:t>
                    </a:r>
                    <a:r>
                      <a:rPr lang="ja-JP" altLang="en-US" sz="1200" b="1" dirty="0" smtClean="0"/>
                      <a:t>学校による減免実施後</a:t>
                    </a:r>
                    <a:endParaRPr kumimoji="1" lang="ja-JP" altLang="en-US" sz="1200" b="1" dirty="0"/>
                  </a:p>
                </p:txBody>
              </p:sp>
            </p:grpSp>
            <p:grpSp>
              <p:nvGrpSpPr>
                <p:cNvPr id="37" name="グループ化 36"/>
                <p:cNvGrpSpPr/>
                <p:nvPr/>
              </p:nvGrpSpPr>
              <p:grpSpPr>
                <a:xfrm>
                  <a:off x="2750705" y="6089980"/>
                  <a:ext cx="1820094" cy="281034"/>
                  <a:chOff x="376012" y="6089980"/>
                  <a:chExt cx="1820094" cy="281034"/>
                </a:xfrm>
              </p:grpSpPr>
              <p:sp>
                <p:nvSpPr>
                  <p:cNvPr id="38" name="左中かっこ 37"/>
                  <p:cNvSpPr/>
                  <p:nvPr/>
                </p:nvSpPr>
                <p:spPr>
                  <a:xfrm rot="16200000">
                    <a:off x="1102584" y="5363408"/>
                    <a:ext cx="87155" cy="1540299"/>
                  </a:xfrm>
                  <a:prstGeom prst="leftBrace">
                    <a:avLst>
                      <a:gd name="adj1" fmla="val 2597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3" name="テキスト ボックス 52"/>
                  <p:cNvSpPr txBox="1"/>
                  <p:nvPr/>
                </p:nvSpPr>
                <p:spPr>
                  <a:xfrm>
                    <a:off x="827953" y="6155570"/>
                    <a:ext cx="1368153" cy="215444"/>
                  </a:xfrm>
                  <a:prstGeom prst="rect">
                    <a:avLst/>
                  </a:prstGeom>
                  <a:noFill/>
                </p:spPr>
                <p:txBody>
                  <a:bodyPr wrap="square" rtlCol="0">
                    <a:spAutoFit/>
                  </a:bodyPr>
                  <a:lstStyle/>
                  <a:p>
                    <a:r>
                      <a:rPr kumimoji="1" lang="ja-JP" altLang="en-US" sz="800" dirty="0" smtClean="0"/>
                      <a:t>授業料全体</a:t>
                    </a:r>
                    <a:endParaRPr kumimoji="1" lang="ja-JP" altLang="en-US" sz="800" dirty="0"/>
                  </a:p>
                </p:txBody>
              </p:sp>
            </p:grpSp>
          </p:grpSp>
        </p:grpSp>
        <p:sp>
          <p:nvSpPr>
            <p:cNvPr id="6" name="正方形/長方形 5"/>
            <p:cNvSpPr/>
            <p:nvPr/>
          </p:nvSpPr>
          <p:spPr>
            <a:xfrm>
              <a:off x="5976094" y="2570557"/>
              <a:ext cx="697276" cy="379862"/>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grpSp>
      <p:sp>
        <p:nvSpPr>
          <p:cNvPr id="104" name="テキスト ボックス 103"/>
          <p:cNvSpPr txBox="1"/>
          <p:nvPr/>
        </p:nvSpPr>
        <p:spPr>
          <a:xfrm>
            <a:off x="575971" y="857112"/>
            <a:ext cx="6296229" cy="738664"/>
          </a:xfrm>
          <a:prstGeom prst="rect">
            <a:avLst/>
          </a:prstGeom>
          <a:noFill/>
        </p:spPr>
        <p:txBody>
          <a:bodyPr wrap="square" rtlCol="0">
            <a:spAutoFit/>
          </a:bodyPr>
          <a:lstStyle/>
          <a:p>
            <a:pPr>
              <a:tabLst>
                <a:tab pos="0" algn="l"/>
              </a:tabLst>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授業料</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60</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万円のうち、学校からの授業料減免</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20</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万円と国からの支援</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10</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万円</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（学校が実施した授業料減免額</a:t>
            </a:r>
            <a:r>
              <a:rPr lang="en-US" altLang="ja-JP" sz="1100" dirty="0" smtClean="0">
                <a:latin typeface="Meiryo UI" panose="020B0604030504040204" pitchFamily="50" charset="-128"/>
                <a:ea typeface="Meiryo UI" panose="020B0604030504040204" pitchFamily="50" charset="-128"/>
                <a:cs typeface="Meiryo UI" panose="020B0604030504040204" pitchFamily="50" charset="-128"/>
              </a:rPr>
              <a:t>20</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万円</a:t>
            </a:r>
            <a:r>
              <a:rPr lang="en-US" altLang="ja-JP" sz="1100" dirty="0" smtClean="0">
                <a:latin typeface="Meiryo UI" panose="020B0604030504040204" pitchFamily="50" charset="-128"/>
                <a:ea typeface="Meiryo UI" panose="020B0604030504040204" pitchFamily="50" charset="-128"/>
                <a:cs typeface="Meiryo UI" panose="020B0604030504040204" pitchFamily="50" charset="-128"/>
              </a:rPr>
              <a:t>×1/2</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を受けることにより、</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30</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万円の負担で専門学校で学ぶことが可能になります</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5" name="テキスト ボックス 104"/>
          <p:cNvSpPr txBox="1"/>
          <p:nvPr/>
        </p:nvSpPr>
        <p:spPr>
          <a:xfrm>
            <a:off x="247626" y="2680889"/>
            <a:ext cx="6845024" cy="338554"/>
          </a:xfrm>
          <a:prstGeom prst="rect">
            <a:avLst/>
          </a:prstGeom>
          <a:noFill/>
        </p:spPr>
        <p:txBody>
          <a:bodyPr wrap="square" rtlCol="0">
            <a:spAutoFit/>
          </a:bodyPr>
          <a:lstStyle/>
          <a:p>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・専門家からのアドバイス</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6" name="図 10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5395" y="3044555"/>
            <a:ext cx="576131" cy="916110"/>
          </a:xfrm>
          <a:prstGeom prst="rect">
            <a:avLst/>
          </a:prstGeom>
        </p:spPr>
      </p:pic>
      <p:sp>
        <p:nvSpPr>
          <p:cNvPr id="107" name="テキスト ボックス 106"/>
          <p:cNvSpPr txBox="1"/>
          <p:nvPr/>
        </p:nvSpPr>
        <p:spPr>
          <a:xfrm>
            <a:off x="1478838" y="2997074"/>
            <a:ext cx="6296229" cy="1046440"/>
          </a:xfrm>
          <a:prstGeom prst="rect">
            <a:avLst/>
          </a:prstGeom>
          <a:noFill/>
        </p:spPr>
        <p:txBody>
          <a:bodyPr wrap="square" rtlCol="0">
            <a:spAutoFit/>
          </a:bodyPr>
          <a:lstStyle/>
          <a:p>
            <a:pPr>
              <a:tabLst>
                <a:tab pos="0" algn="l"/>
              </a:tabLst>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具体的には以下のようなアドバイスを受けることができます。</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177800">
              <a:tabLst>
                <a:tab pos="177800" algn="l"/>
              </a:tabLst>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・奨学金等の情報提供</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177800">
              <a:tabLst>
                <a:tab pos="177800" algn="l"/>
              </a:tabLst>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・収支の状況を踏まえた奨学金の返済プランの相談・作成</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177800">
              <a:tabLst>
                <a:tab pos="177800" algn="l"/>
              </a:tabLst>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・生活（一人暮らし）にかかるお金の洗い出しや、見直しの相談</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marL="177800">
              <a:tabLst>
                <a:tab pos="177800" algn="l"/>
              </a:tabLst>
            </a:pPr>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・アルバイトと税金の関係</a:t>
            </a:r>
            <a:endParaRPr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角丸四角形吹き出し 11"/>
          <p:cNvSpPr/>
          <p:nvPr/>
        </p:nvSpPr>
        <p:spPr>
          <a:xfrm>
            <a:off x="1340768" y="2994169"/>
            <a:ext cx="5235070" cy="1046440"/>
          </a:xfrm>
          <a:prstGeom prst="wedgeRoundRectCallout">
            <a:avLst>
              <a:gd name="adj1" fmla="val -53098"/>
              <a:gd name="adj2" fmla="val 27938"/>
              <a:gd name="adj3" fmla="val 16667"/>
            </a:avLst>
          </a:prstGeom>
          <a:noFill/>
          <a:ln>
            <a:solidFill>
              <a:srgbClr val="FF7D7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08" name="テキスト ボックス 107"/>
          <p:cNvSpPr txBox="1"/>
          <p:nvPr/>
        </p:nvSpPr>
        <p:spPr>
          <a:xfrm>
            <a:off x="338901" y="4621102"/>
            <a:ext cx="6296229" cy="1154162"/>
          </a:xfrm>
          <a:prstGeom prst="rect">
            <a:avLst/>
          </a:prstGeom>
          <a:noFill/>
        </p:spPr>
        <p:txBody>
          <a:bodyPr wrap="square" rtlCol="0">
            <a:spAutoFit/>
          </a:bodyPr>
          <a:lstStyle/>
          <a:p>
            <a:pPr>
              <a:tabLst>
                <a:tab pos="0" algn="l"/>
              </a:tabLst>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支援を受けるためには、生徒から学校を通じて都道府県に対して申請していただく必要があります。</a:t>
            </a:r>
            <a:r>
              <a:rPr lang="ja-JP" altLang="en-US" sz="1400" u="sng" dirty="0" smtClean="0">
                <a:latin typeface="Meiryo UI" panose="020B0604030504040204" pitchFamily="50" charset="-128"/>
                <a:ea typeface="Meiryo UI" panose="020B0604030504040204" pitchFamily="50" charset="-128"/>
                <a:cs typeface="Meiryo UI" panose="020B0604030504040204" pitchFamily="50" charset="-128"/>
              </a:rPr>
              <a:t>支援の対象となる学校にも要件があります。</a:t>
            </a:r>
            <a:endParaRPr lang="en-US" altLang="ja-JP" sz="1400" u="sng" dirty="0" smtClean="0">
              <a:latin typeface="Meiryo UI" panose="020B0604030504040204" pitchFamily="50" charset="-128"/>
              <a:ea typeface="Meiryo UI" panose="020B0604030504040204" pitchFamily="50" charset="-128"/>
              <a:cs typeface="Meiryo UI" panose="020B0604030504040204" pitchFamily="50" charset="-128"/>
            </a:endParaRPr>
          </a:p>
          <a:p>
            <a:pPr>
              <a:tabLst>
                <a:tab pos="0" algn="l"/>
              </a:tabLst>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なお、支援金は学校が生徒本人に変わって受け取り、支払うべき授業料と相殺しますので、生徒本人が直接受け取るものではありません。</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tabLst>
                <a:tab pos="0" algn="l"/>
              </a:tabLst>
            </a:pP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（授業料を先に全額納めた</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場合に</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は、学校が受け取った支援金を生徒が受け取る場合もあります）</a:t>
            </a:r>
            <a:endParaRPr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9" name="角丸四角形 108"/>
          <p:cNvSpPr/>
          <p:nvPr/>
        </p:nvSpPr>
        <p:spPr>
          <a:xfrm>
            <a:off x="2803857" y="6456922"/>
            <a:ext cx="974037" cy="199634"/>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smtClean="0"/>
              <a:t>学校</a:t>
            </a:r>
            <a:endParaRPr kumimoji="1" lang="ja-JP" altLang="en-US" sz="1200" b="1" dirty="0"/>
          </a:p>
        </p:txBody>
      </p:sp>
      <p:cxnSp>
        <p:nvCxnSpPr>
          <p:cNvPr id="117" name="直線矢印コネクタ 116"/>
          <p:cNvCxnSpPr/>
          <p:nvPr/>
        </p:nvCxnSpPr>
        <p:spPr>
          <a:xfrm flipH="1">
            <a:off x="3855746" y="6345546"/>
            <a:ext cx="1112244" cy="0"/>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23" name="図 1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5399" y="5975070"/>
            <a:ext cx="529528" cy="529528"/>
          </a:xfrm>
          <a:prstGeom prst="rect">
            <a:avLst/>
          </a:prstGeom>
        </p:spPr>
      </p:pic>
      <p:pic>
        <p:nvPicPr>
          <p:cNvPr id="124" name="図 1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9939" y="5975070"/>
            <a:ext cx="494791" cy="494791"/>
          </a:xfrm>
          <a:prstGeom prst="rect">
            <a:avLst/>
          </a:prstGeom>
        </p:spPr>
      </p:pic>
      <p:pic>
        <p:nvPicPr>
          <p:cNvPr id="125" name="Picture 95" descr="j0079073[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79015" y="5990708"/>
            <a:ext cx="1264978" cy="458408"/>
          </a:xfrm>
          <a:prstGeom prst="rect">
            <a:avLst/>
          </a:prstGeom>
          <a:noFill/>
          <a:extLst>
            <a:ext uri="{909E8E84-426E-40DD-AFC4-6F175D3DCCD1}">
              <a14:hiddenFill xmlns:a14="http://schemas.microsoft.com/office/drawing/2010/main">
                <a:solidFill>
                  <a:srgbClr val="FFFFFF"/>
                </a:solidFill>
              </a14:hiddenFill>
            </a:ext>
          </a:extLst>
        </p:spPr>
      </p:pic>
      <p:sp>
        <p:nvSpPr>
          <p:cNvPr id="126" name="角丸四角形 125"/>
          <p:cNvSpPr/>
          <p:nvPr/>
        </p:nvSpPr>
        <p:spPr>
          <a:xfrm>
            <a:off x="5035539" y="6075946"/>
            <a:ext cx="1103385" cy="38837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600" b="1" dirty="0" smtClean="0"/>
              <a:t>都道府県</a:t>
            </a:r>
            <a:endParaRPr kumimoji="1" lang="ja-JP" altLang="en-US" sz="1600" b="1" dirty="0"/>
          </a:p>
        </p:txBody>
      </p:sp>
      <p:sp>
        <p:nvSpPr>
          <p:cNvPr id="127" name="角丸四角形 126"/>
          <p:cNvSpPr/>
          <p:nvPr/>
        </p:nvSpPr>
        <p:spPr>
          <a:xfrm>
            <a:off x="481204" y="6456922"/>
            <a:ext cx="974037" cy="199634"/>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smtClean="0"/>
              <a:t>生徒</a:t>
            </a:r>
            <a:endParaRPr kumimoji="1" lang="ja-JP" altLang="en-US" sz="1200" b="1" dirty="0"/>
          </a:p>
        </p:txBody>
      </p:sp>
      <p:cxnSp>
        <p:nvCxnSpPr>
          <p:cNvPr id="128" name="直線矢印コネクタ 127"/>
          <p:cNvCxnSpPr/>
          <p:nvPr/>
        </p:nvCxnSpPr>
        <p:spPr>
          <a:xfrm flipV="1">
            <a:off x="1434730" y="6219912"/>
            <a:ext cx="1144285" cy="2554"/>
          </a:xfrm>
          <a:prstGeom prst="straightConnector1">
            <a:avLst/>
          </a:prstGeom>
          <a:ln w="38100">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9" name="直線矢印コネクタ 128"/>
          <p:cNvCxnSpPr/>
          <p:nvPr/>
        </p:nvCxnSpPr>
        <p:spPr>
          <a:xfrm flipV="1">
            <a:off x="3843993" y="6219912"/>
            <a:ext cx="1144285" cy="2554"/>
          </a:xfrm>
          <a:prstGeom prst="straightConnector1">
            <a:avLst/>
          </a:prstGeom>
          <a:ln w="38100">
            <a:solidFill>
              <a:srgbClr val="92D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0" name="直線矢印コネクタ 129"/>
          <p:cNvCxnSpPr/>
          <p:nvPr/>
        </p:nvCxnSpPr>
        <p:spPr>
          <a:xfrm flipH="1">
            <a:off x="1434730" y="6345546"/>
            <a:ext cx="1112244" cy="0"/>
          </a:xfrm>
          <a:prstGeom prst="straightConnector1">
            <a:avLst/>
          </a:prstGeom>
          <a:ln w="38100">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131" name="表 130"/>
          <p:cNvGraphicFramePr>
            <a:graphicFrameLocks noGrp="1"/>
          </p:cNvGraphicFramePr>
          <p:nvPr>
            <p:extLst>
              <p:ext uri="{D42A27DB-BD31-4B8C-83A1-F6EECF244321}">
                <p14:modId xmlns:p14="http://schemas.microsoft.com/office/powerpoint/2010/main" val="3218438215"/>
              </p:ext>
            </p:extLst>
          </p:nvPr>
        </p:nvGraphicFramePr>
        <p:xfrm>
          <a:off x="227133" y="6737982"/>
          <a:ext cx="6439078" cy="1432560"/>
        </p:xfrm>
        <a:graphic>
          <a:graphicData uri="http://schemas.openxmlformats.org/drawingml/2006/table">
            <a:tbl>
              <a:tblPr firstRow="1" bandRow="1">
                <a:tableStyleId>{93296810-A885-4BE3-A3E7-6D5BEEA58F35}</a:tableStyleId>
              </a:tblPr>
              <a:tblGrid>
                <a:gridCol w="6439078"/>
              </a:tblGrid>
              <a:tr h="26828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（参考）支援の対象となる学校の要件</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nchor="ctr">
                    <a:solidFill>
                      <a:srgbClr val="FF7D7D"/>
                    </a:solidFill>
                  </a:tcPr>
                </a:tc>
              </a:tr>
              <a:tr h="1109723">
                <a:tc>
                  <a:txBody>
                    <a:bodyPr/>
                    <a:lstStyle/>
                    <a:p>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次に掲げる要件をすべて満たす専門学校である必要があります。</a:t>
                      </a:r>
                      <a:endParaRPr kumimoji="1" lang="en-US" altLang="ja-JP" sz="1200" b="1" dirty="0" smtClean="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400" b="1" dirty="0" smtClean="0">
                        <a:latin typeface="Meiryo UI" panose="020B0604030504040204" pitchFamily="50" charset="-128"/>
                        <a:ea typeface="Meiryo UI" panose="020B0604030504040204" pitchFamily="50" charset="-128"/>
                        <a:cs typeface="Meiryo UI" panose="020B0604030504040204" pitchFamily="50" charset="-128"/>
                      </a:endParaRPr>
                    </a:p>
                    <a:p>
                      <a:pPr marL="180975" indent="0"/>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①　私立専修学校専門課程</a:t>
                      </a:r>
                      <a:r>
                        <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専門学校</a:t>
                      </a:r>
                      <a:r>
                        <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endParaRPr>
                    </a:p>
                    <a:p>
                      <a:pPr marL="180975" indent="0"/>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②　経済的理由により修学困難な学生を対象とした授業料減免を一人当たり原則</a:t>
                      </a:r>
                      <a:r>
                        <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rPr>
                        <a:t>20</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万円以上</a:t>
                      </a:r>
                      <a:r>
                        <a:rPr kumimoji="1" lang="en-US" altLang="ja-JP" sz="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実施</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pPr marL="180975" marR="0" indent="0" algn="l" defTabSz="914400" rtl="0" eaLnBrk="1" fontAlgn="auto" latinLnBrk="0" hangingPunct="1">
                        <a:lnSpc>
                          <a:spcPct val="100000"/>
                        </a:lnSpc>
                        <a:spcBef>
                          <a:spcPts val="0"/>
                        </a:spcBef>
                        <a:spcAft>
                          <a:spcPts val="0"/>
                        </a:spcAft>
                        <a:buClrTx/>
                        <a:buSzTx/>
                        <a:buFontTx/>
                        <a:buNone/>
                        <a:tabLst/>
                        <a:defRPr/>
                      </a:pPr>
                      <a:r>
                        <a:rPr kumimoji="1" lang="ja-JP" altLang="en-US" sz="8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8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800" dirty="0" smtClean="0">
                          <a:latin typeface="Meiryo UI" panose="020B0604030504040204" pitchFamily="50" charset="-128"/>
                          <a:ea typeface="Meiryo UI" panose="020B0604030504040204" pitchFamily="50" charset="-128"/>
                          <a:cs typeface="Meiryo UI" panose="020B0604030504040204" pitchFamily="50" charset="-128"/>
                        </a:rPr>
                        <a:t>　年間授業料が</a:t>
                      </a:r>
                      <a:r>
                        <a:rPr kumimoji="1" lang="en-US" altLang="ja-JP" sz="800" dirty="0" smtClean="0">
                          <a:latin typeface="Meiryo UI" panose="020B0604030504040204" pitchFamily="50" charset="-128"/>
                          <a:ea typeface="Meiryo UI" panose="020B0604030504040204" pitchFamily="50" charset="-128"/>
                          <a:cs typeface="Meiryo UI" panose="020B0604030504040204" pitchFamily="50" charset="-128"/>
                        </a:rPr>
                        <a:t>60</a:t>
                      </a:r>
                      <a:r>
                        <a:rPr kumimoji="1" lang="ja-JP" altLang="en-US" sz="800" dirty="0" smtClean="0">
                          <a:latin typeface="Meiryo UI" panose="020B0604030504040204" pitchFamily="50" charset="-128"/>
                          <a:ea typeface="Meiryo UI" panose="020B0604030504040204" pitchFamily="50" charset="-128"/>
                          <a:cs typeface="Meiryo UI" panose="020B0604030504040204" pitchFamily="50" charset="-128"/>
                        </a:rPr>
                        <a:t>万円未満の場合は、その</a:t>
                      </a:r>
                      <a:r>
                        <a:rPr kumimoji="1" lang="en-US" altLang="ja-JP" sz="800" dirty="0" smtClean="0">
                          <a:latin typeface="Meiryo UI" panose="020B0604030504040204" pitchFamily="50" charset="-128"/>
                          <a:ea typeface="Meiryo UI" panose="020B0604030504040204" pitchFamily="50" charset="-128"/>
                          <a:cs typeface="Meiryo UI" panose="020B0604030504040204" pitchFamily="50" charset="-128"/>
                        </a:rPr>
                        <a:t>1/3</a:t>
                      </a:r>
                      <a:r>
                        <a:rPr kumimoji="1" lang="ja-JP" altLang="en-US" sz="800" dirty="0" smtClean="0">
                          <a:latin typeface="Meiryo UI" panose="020B0604030504040204" pitchFamily="50" charset="-128"/>
                          <a:ea typeface="Meiryo UI" panose="020B0604030504040204" pitchFamily="50" charset="-128"/>
                          <a:cs typeface="Meiryo UI" panose="020B0604030504040204" pitchFamily="50" charset="-128"/>
                        </a:rPr>
                        <a:t>の金額で可</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pPr marL="180975" indent="0"/>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③　経済的支援の概要や財務会計に関する書類を公開</a:t>
                      </a:r>
                      <a:endParaRPr kumimoji="1" lang="en-US" altLang="ja-JP" sz="1100" dirty="0" smtClean="0">
                        <a:latin typeface="Meiryo UI" panose="020B0604030504040204" pitchFamily="50" charset="-128"/>
                        <a:ea typeface="Meiryo UI" panose="020B0604030504040204" pitchFamily="50" charset="-128"/>
                        <a:cs typeface="Meiryo UI" panose="020B0604030504040204" pitchFamily="50" charset="-128"/>
                      </a:endParaRPr>
                    </a:p>
                    <a:p>
                      <a:pPr marL="180975" indent="0"/>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④　学校評価（自己評価）を実施し、その結果を公表</a:t>
                      </a:r>
                      <a:endParaRPr kumimoji="1" lang="en-US" altLang="ja-JP" sz="1100" dirty="0" smtClean="0">
                        <a:solidFill>
                          <a:srgbClr val="0000CC"/>
                        </a:solidFill>
                        <a:latin typeface="Meiryo UI" panose="020B0604030504040204" pitchFamily="50" charset="-128"/>
                        <a:ea typeface="Meiryo UI" panose="020B0604030504040204" pitchFamily="50" charset="-128"/>
                        <a:cs typeface="Meiryo UI" panose="020B0604030504040204" pitchFamily="50" charset="-128"/>
                      </a:endParaRPr>
                    </a:p>
                  </a:txBody>
                  <a:tcPr marL="45720" marR="45720">
                    <a:solidFill>
                      <a:srgbClr val="FFCCFF"/>
                    </a:solidFill>
                  </a:tcPr>
                </a:tc>
              </a:tr>
            </a:tbl>
          </a:graphicData>
        </a:graphic>
      </p:graphicFrame>
      <p:sp>
        <p:nvSpPr>
          <p:cNvPr id="133" name="角丸四角形 132"/>
          <p:cNvSpPr/>
          <p:nvPr/>
        </p:nvSpPr>
        <p:spPr>
          <a:xfrm>
            <a:off x="4125712" y="5975070"/>
            <a:ext cx="518901" cy="195921"/>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1050" dirty="0" smtClean="0"/>
              <a:t>申請</a:t>
            </a:r>
            <a:endParaRPr kumimoji="1" lang="ja-JP" altLang="en-US" sz="1050" dirty="0"/>
          </a:p>
        </p:txBody>
      </p:sp>
      <p:sp>
        <p:nvSpPr>
          <p:cNvPr id="134" name="角丸四角形 133"/>
          <p:cNvSpPr/>
          <p:nvPr/>
        </p:nvSpPr>
        <p:spPr>
          <a:xfrm>
            <a:off x="1703668" y="5979248"/>
            <a:ext cx="518901" cy="195921"/>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1050" dirty="0" smtClean="0"/>
              <a:t>申請</a:t>
            </a:r>
            <a:endParaRPr kumimoji="1" lang="ja-JP" altLang="en-US" sz="1050" dirty="0"/>
          </a:p>
        </p:txBody>
      </p:sp>
      <p:sp>
        <p:nvSpPr>
          <p:cNvPr id="136" name="角丸四角形 135"/>
          <p:cNvSpPr/>
          <p:nvPr/>
        </p:nvSpPr>
        <p:spPr>
          <a:xfrm>
            <a:off x="4040781" y="6389577"/>
            <a:ext cx="906348" cy="25357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050" dirty="0" smtClean="0"/>
              <a:t>支援金支給</a:t>
            </a:r>
            <a:endParaRPr kumimoji="1" lang="ja-JP" altLang="en-US" sz="1050" dirty="0"/>
          </a:p>
        </p:txBody>
      </p:sp>
      <p:sp>
        <p:nvSpPr>
          <p:cNvPr id="137" name="角丸四角形 136"/>
          <p:cNvSpPr/>
          <p:nvPr/>
        </p:nvSpPr>
        <p:spPr>
          <a:xfrm>
            <a:off x="6339363" y="6075945"/>
            <a:ext cx="362075" cy="39391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b="1" dirty="0" smtClean="0"/>
              <a:t>国</a:t>
            </a:r>
            <a:endParaRPr kumimoji="1" lang="ja-JP" altLang="en-US" sz="1600" b="1" dirty="0"/>
          </a:p>
        </p:txBody>
      </p:sp>
      <p:sp>
        <p:nvSpPr>
          <p:cNvPr id="139" name="角丸四角形 138"/>
          <p:cNvSpPr/>
          <p:nvPr/>
        </p:nvSpPr>
        <p:spPr>
          <a:xfrm>
            <a:off x="1420394" y="6405452"/>
            <a:ext cx="1109716" cy="31265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050" dirty="0" smtClean="0"/>
              <a:t>支援金と</a:t>
            </a:r>
            <a:endParaRPr kumimoji="1" lang="en-US" altLang="ja-JP" sz="1050" dirty="0" smtClean="0"/>
          </a:p>
          <a:p>
            <a:pPr algn="ctr"/>
            <a:r>
              <a:rPr kumimoji="1" lang="ja-JP" altLang="en-US" sz="1050" dirty="0" smtClean="0"/>
              <a:t>授業料を相殺</a:t>
            </a:r>
            <a:endParaRPr kumimoji="1" lang="ja-JP" altLang="en-US" sz="1050" dirty="0"/>
          </a:p>
        </p:txBody>
      </p:sp>
      <p:grpSp>
        <p:nvGrpSpPr>
          <p:cNvPr id="146" name="グループ化 145"/>
          <p:cNvGrpSpPr/>
          <p:nvPr/>
        </p:nvGrpSpPr>
        <p:grpSpPr>
          <a:xfrm>
            <a:off x="140726" y="4381512"/>
            <a:ext cx="4470893" cy="369332"/>
            <a:chOff x="332953" y="3579029"/>
            <a:chExt cx="4470893" cy="369332"/>
          </a:xfrm>
        </p:grpSpPr>
        <p:pic>
          <p:nvPicPr>
            <p:cNvPr id="147" name="図 14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53" y="3662226"/>
              <a:ext cx="213800" cy="202938"/>
            </a:xfrm>
            <a:prstGeom prst="rect">
              <a:avLst/>
            </a:prstGeom>
          </p:spPr>
        </p:pic>
        <p:sp>
          <p:nvSpPr>
            <p:cNvPr id="148" name="テキスト ボックス 147"/>
            <p:cNvSpPr txBox="1"/>
            <p:nvPr/>
          </p:nvSpPr>
          <p:spPr>
            <a:xfrm>
              <a:off x="473219" y="3579029"/>
              <a:ext cx="4330627" cy="369332"/>
            </a:xfrm>
            <a:prstGeom prst="rect">
              <a:avLst/>
            </a:prstGeom>
            <a:noFill/>
          </p:spPr>
          <p:txBody>
            <a:bodyPr wrap="square" rtlCol="0">
              <a:spAutoFit/>
            </a:bodyPr>
            <a:lstStyle/>
            <a:p>
              <a:r>
                <a:rPr lang="ja-JP" altLang="en-US" b="1" dirty="0">
                  <a:solidFill>
                    <a:srgbClr val="FF0066"/>
                  </a:solidFill>
                </a:rPr>
                <a:t>支援の申請方法・支援金の受領方法</a:t>
              </a:r>
            </a:p>
          </p:txBody>
        </p:sp>
      </p:grpSp>
      <p:cxnSp>
        <p:nvCxnSpPr>
          <p:cNvPr id="5" name="直線コネクタ 4"/>
          <p:cNvCxnSpPr/>
          <p:nvPr/>
        </p:nvCxnSpPr>
        <p:spPr>
          <a:xfrm>
            <a:off x="123064" y="2709123"/>
            <a:ext cx="6599071" cy="0"/>
          </a:xfrm>
          <a:prstGeom prst="line">
            <a:avLst/>
          </a:prstGeom>
          <a:ln>
            <a:solidFill>
              <a:srgbClr val="FFCCCC"/>
            </a:solidFill>
          </a:ln>
        </p:spPr>
        <p:style>
          <a:lnRef idx="1">
            <a:schemeClr val="accent1"/>
          </a:lnRef>
          <a:fillRef idx="0">
            <a:schemeClr val="accent1"/>
          </a:fillRef>
          <a:effectRef idx="0">
            <a:schemeClr val="accent1"/>
          </a:effectRef>
          <a:fontRef idx="minor">
            <a:schemeClr val="tx1"/>
          </a:fontRef>
        </p:style>
      </p:cxnSp>
      <p:grpSp>
        <p:nvGrpSpPr>
          <p:cNvPr id="149" name="グループ化 148"/>
          <p:cNvGrpSpPr/>
          <p:nvPr/>
        </p:nvGrpSpPr>
        <p:grpSpPr>
          <a:xfrm>
            <a:off x="143498" y="8419772"/>
            <a:ext cx="4470893" cy="369332"/>
            <a:chOff x="332953" y="3579029"/>
            <a:chExt cx="4470893" cy="369332"/>
          </a:xfrm>
        </p:grpSpPr>
        <p:pic>
          <p:nvPicPr>
            <p:cNvPr id="150" name="図 1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53" y="3662226"/>
              <a:ext cx="213800" cy="202938"/>
            </a:xfrm>
            <a:prstGeom prst="rect">
              <a:avLst/>
            </a:prstGeom>
          </p:spPr>
        </p:pic>
        <p:sp>
          <p:nvSpPr>
            <p:cNvPr id="151" name="テキスト ボックス 150"/>
            <p:cNvSpPr txBox="1"/>
            <p:nvPr/>
          </p:nvSpPr>
          <p:spPr>
            <a:xfrm>
              <a:off x="473219" y="3579029"/>
              <a:ext cx="4330627" cy="369332"/>
            </a:xfrm>
            <a:prstGeom prst="rect">
              <a:avLst/>
            </a:prstGeom>
            <a:noFill/>
          </p:spPr>
          <p:txBody>
            <a:bodyPr wrap="square" rtlCol="0">
              <a:spAutoFit/>
            </a:bodyPr>
            <a:lstStyle/>
            <a:p>
              <a:r>
                <a:rPr lang="ja-JP" altLang="en-US" b="1" dirty="0">
                  <a:solidFill>
                    <a:srgbClr val="FF0066"/>
                  </a:solidFill>
                </a:rPr>
                <a:t>アンケート調査等による効果検証</a:t>
              </a:r>
              <a:endParaRPr lang="en-US" altLang="ja-JP" b="1" dirty="0">
                <a:solidFill>
                  <a:srgbClr val="FF0066"/>
                </a:solidFill>
              </a:endParaRPr>
            </a:p>
          </p:txBody>
        </p:sp>
      </p:grpSp>
      <p:sp>
        <p:nvSpPr>
          <p:cNvPr id="152" name="フレーム 151"/>
          <p:cNvSpPr/>
          <p:nvPr/>
        </p:nvSpPr>
        <p:spPr>
          <a:xfrm>
            <a:off x="33784" y="4308898"/>
            <a:ext cx="6785882" cy="3956470"/>
          </a:xfrm>
          <a:prstGeom prst="frame">
            <a:avLst>
              <a:gd name="adj1" fmla="val 1918"/>
            </a:avLst>
          </a:prstGeom>
          <a:ln>
            <a:solidFill>
              <a:srgbClr val="FFCCCC"/>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solidFill>
                <a:schemeClr val="tx1"/>
              </a:solidFill>
            </a:endParaRPr>
          </a:p>
        </p:txBody>
      </p:sp>
      <p:sp>
        <p:nvSpPr>
          <p:cNvPr id="153" name="テキスト ボックス 152"/>
          <p:cNvSpPr txBox="1"/>
          <p:nvPr/>
        </p:nvSpPr>
        <p:spPr>
          <a:xfrm>
            <a:off x="298557" y="8705907"/>
            <a:ext cx="6296229" cy="1169551"/>
          </a:xfrm>
          <a:prstGeom prst="rect">
            <a:avLst/>
          </a:prstGeom>
          <a:noFill/>
        </p:spPr>
        <p:txBody>
          <a:bodyPr wrap="square" rtlCol="0">
            <a:spAutoFit/>
          </a:bodyPr>
          <a:lstStyle/>
          <a:p>
            <a:pPr>
              <a:tabLst>
                <a:tab pos="0" algn="l"/>
              </a:tabLst>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支援の効果を検証するため、各生徒及び各学校にアンケート調査にご回答をいただきます</a:t>
            </a:r>
            <a:r>
              <a:rPr lang="ja-JP" altLang="en-US" sz="140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（生徒：家計の状況や生活時間等、学校：支援の内容や中退者の状況等）</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tabLst>
                <a:tab pos="0" algn="l"/>
              </a:tabLst>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ご</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回答いただいたアンケート調査を、文部科学省から委託した調査研究機関におい</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て</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様々な観点から分析・評価を行い、支援の教育的効果を検証し、今後の専門学校生への支援策を検討していきます。</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8114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4501</TotalTime>
  <Words>663</Words>
  <Application>Microsoft Office PowerPoint</Application>
  <PresentationFormat>A4 210 x 297 mm</PresentationFormat>
  <Paragraphs>139</Paragraphs>
  <Slides>3</Slides>
  <Notes>1</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blank</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文部科学省</dc:creator>
  <cp:lastModifiedBy>文部科学省</cp:lastModifiedBy>
  <cp:revision>47</cp:revision>
  <cp:lastPrinted>2016-02-15T08:32:09Z</cp:lastPrinted>
  <dcterms:created xsi:type="dcterms:W3CDTF">2016-02-12T05:14:01Z</dcterms:created>
  <dcterms:modified xsi:type="dcterms:W3CDTF">2016-02-23T01:44:50Z</dcterms:modified>
</cp:coreProperties>
</file>