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3" r:id="rId2"/>
    <p:sldId id="267" r:id="rId3"/>
    <p:sldId id="268" r:id="rId4"/>
    <p:sldId id="281" r:id="rId5"/>
    <p:sldId id="282" r:id="rId6"/>
    <p:sldId id="279" r:id="rId7"/>
    <p:sldId id="280" r:id="rId8"/>
    <p:sldId id="278" r:id="rId9"/>
    <p:sldId id="274" r:id="rId10"/>
    <p:sldId id="276" r:id="rId11"/>
    <p:sldId id="272" r:id="rId1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4739"/>
    <a:srgbClr val="FD5F53"/>
    <a:srgbClr val="FF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13" autoAdjust="0"/>
    <p:restoredTop sz="94660"/>
  </p:normalViewPr>
  <p:slideViewPr>
    <p:cSldViewPr>
      <p:cViewPr>
        <p:scale>
          <a:sx n="100" d="100"/>
          <a:sy n="100" d="100"/>
        </p:scale>
        <p:origin x="-108" y="-1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vorfile4\9300\06_&#20154;&#26448;&#32946;&#25104;&#29872;&#22659;&#25972;&#20633;&#25285;&#24403;\&#9315;&#12497;&#12486;&#12531;&#12488;&#12467;&#12531;&#12486;&#12473;&#12488;\H27\0.&#24185;&#37096;&#12524;&#12463;&#12289;&#25171;&#12385;&#21512;&#12431;&#12379;&#31561;\&#27611;&#21033;&#22996;&#21729;&#38263;&#65288;&#36984;&#32771;&#22996;&#21729;&#20250;&#24460;12&#65295;16&#65289;\&#12304;&#27231;&#23494;&#24615;2&#12305;20160204&#12497;&#12486;&#12467;&#12531;&#25968;&#20516;&#12487;&#12540;&#12479;&#65288;&#22996;&#21729;&#38263;&#36039;&#26009;&#29992;&#6528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ja-JP"/>
  <c:chart>
    <c:plotArea>
      <c:layout>
        <c:manualLayout>
          <c:layoutTarget val="inner"/>
          <c:xMode val="edge"/>
          <c:yMode val="edge"/>
          <c:x val="9.1627296587926552E-2"/>
          <c:y val="4.6609087358889835E-2"/>
          <c:w val="0.84465179352580955"/>
          <c:h val="0.77029198339826899"/>
        </c:manualLayout>
      </c:layout>
      <c:barChart>
        <c:barDir val="col"/>
        <c:grouping val="stacked"/>
        <c:ser>
          <c:idx val="1"/>
          <c:order val="0"/>
          <c:tx>
            <c:strRef>
              <c:f>応募件数推移!$C$9</c:f>
              <c:strCache>
                <c:ptCount val="1"/>
                <c:pt idx="0">
                  <c:v>パテコン</c:v>
                </c:pt>
              </c:strCache>
            </c:strRef>
          </c:tx>
          <c:spPr>
            <a:solidFill>
              <a:srgbClr val="FFC000"/>
            </a:solidFill>
          </c:spPr>
          <c:cat>
            <c:strRef>
              <c:f>応募件数推移!$A$10:$A$23</c:f>
              <c:strCache>
                <c:ptCount val="14"/>
                <c:pt idx="0">
                  <c:v>H14</c:v>
                </c:pt>
                <c:pt idx="1">
                  <c:v>H15</c:v>
                </c:pt>
                <c:pt idx="2">
                  <c:v>H16</c:v>
                </c:pt>
                <c:pt idx="3">
                  <c:v>H17</c:v>
                </c:pt>
                <c:pt idx="4">
                  <c:v>H18</c:v>
                </c:pt>
                <c:pt idx="5">
                  <c:v>H19</c:v>
                </c:pt>
                <c:pt idx="6">
                  <c:v>H20</c:v>
                </c:pt>
                <c:pt idx="7">
                  <c:v>H21</c:v>
                </c:pt>
                <c:pt idx="8">
                  <c:v>H22</c:v>
                </c:pt>
                <c:pt idx="9">
                  <c:v>H23</c:v>
                </c:pt>
                <c:pt idx="10">
                  <c:v>H24</c:v>
                </c:pt>
                <c:pt idx="11">
                  <c:v>H25</c:v>
                </c:pt>
                <c:pt idx="12">
                  <c:v>H26</c:v>
                </c:pt>
                <c:pt idx="13">
                  <c:v>H27</c:v>
                </c:pt>
              </c:strCache>
            </c:strRef>
          </c:cat>
          <c:val>
            <c:numRef>
              <c:f>応募件数推移!$C$10:$C$23</c:f>
              <c:numCache>
                <c:formatCode>General</c:formatCode>
                <c:ptCount val="14"/>
                <c:pt idx="0">
                  <c:v>85</c:v>
                </c:pt>
                <c:pt idx="1">
                  <c:v>56</c:v>
                </c:pt>
                <c:pt idx="2">
                  <c:v>89</c:v>
                </c:pt>
                <c:pt idx="3">
                  <c:v>114</c:v>
                </c:pt>
                <c:pt idx="4">
                  <c:v>234</c:v>
                </c:pt>
                <c:pt idx="5">
                  <c:v>214</c:v>
                </c:pt>
                <c:pt idx="6">
                  <c:v>248</c:v>
                </c:pt>
                <c:pt idx="7">
                  <c:v>262</c:v>
                </c:pt>
                <c:pt idx="8">
                  <c:v>333</c:v>
                </c:pt>
                <c:pt idx="9">
                  <c:v>341</c:v>
                </c:pt>
                <c:pt idx="10">
                  <c:v>428</c:v>
                </c:pt>
                <c:pt idx="11">
                  <c:v>377</c:v>
                </c:pt>
                <c:pt idx="12">
                  <c:v>494</c:v>
                </c:pt>
                <c:pt idx="13">
                  <c:v>417</c:v>
                </c:pt>
              </c:numCache>
            </c:numRef>
          </c:val>
        </c:ser>
        <c:ser>
          <c:idx val="0"/>
          <c:order val="1"/>
          <c:tx>
            <c:strRef>
              <c:f>応募件数推移!$B$9</c:f>
              <c:strCache>
                <c:ptCount val="1"/>
                <c:pt idx="0">
                  <c:v>デザインパテコン</c:v>
                </c:pt>
              </c:strCache>
            </c:strRef>
          </c:tx>
          <c:spPr>
            <a:solidFill>
              <a:srgbClr val="92D050"/>
            </a:solidFill>
          </c:spPr>
          <c:cat>
            <c:strRef>
              <c:f>応募件数推移!$A$10:$A$23</c:f>
              <c:strCache>
                <c:ptCount val="14"/>
                <c:pt idx="0">
                  <c:v>H14</c:v>
                </c:pt>
                <c:pt idx="1">
                  <c:v>H15</c:v>
                </c:pt>
                <c:pt idx="2">
                  <c:v>H16</c:v>
                </c:pt>
                <c:pt idx="3">
                  <c:v>H17</c:v>
                </c:pt>
                <c:pt idx="4">
                  <c:v>H18</c:v>
                </c:pt>
                <c:pt idx="5">
                  <c:v>H19</c:v>
                </c:pt>
                <c:pt idx="6">
                  <c:v>H20</c:v>
                </c:pt>
                <c:pt idx="7">
                  <c:v>H21</c:v>
                </c:pt>
                <c:pt idx="8">
                  <c:v>H22</c:v>
                </c:pt>
                <c:pt idx="9">
                  <c:v>H23</c:v>
                </c:pt>
                <c:pt idx="10">
                  <c:v>H24</c:v>
                </c:pt>
                <c:pt idx="11">
                  <c:v>H25</c:v>
                </c:pt>
                <c:pt idx="12">
                  <c:v>H26</c:v>
                </c:pt>
                <c:pt idx="13">
                  <c:v>H27</c:v>
                </c:pt>
              </c:strCache>
            </c:strRef>
          </c:cat>
          <c:val>
            <c:numRef>
              <c:f>応募件数推移!$B$10:$B$23</c:f>
              <c:numCache>
                <c:formatCode>General</c:formatCode>
                <c:ptCount val="14"/>
                <c:pt idx="6">
                  <c:v>19</c:v>
                </c:pt>
                <c:pt idx="7">
                  <c:v>90</c:v>
                </c:pt>
                <c:pt idx="8">
                  <c:v>113</c:v>
                </c:pt>
                <c:pt idx="9">
                  <c:v>171</c:v>
                </c:pt>
                <c:pt idx="10">
                  <c:v>252</c:v>
                </c:pt>
                <c:pt idx="11">
                  <c:v>400</c:v>
                </c:pt>
                <c:pt idx="12">
                  <c:v>274</c:v>
                </c:pt>
                <c:pt idx="13">
                  <c:v>269</c:v>
                </c:pt>
              </c:numCache>
            </c:numRef>
          </c:val>
        </c:ser>
        <c:dLbls/>
        <c:overlap val="100"/>
        <c:axId val="150447616"/>
        <c:axId val="150449152"/>
      </c:barChart>
      <c:catAx>
        <c:axId val="150447616"/>
        <c:scaling>
          <c:orientation val="minMax"/>
        </c:scaling>
        <c:axPos val="b"/>
        <c:numFmt formatCode="General" sourceLinked="0"/>
        <c:tickLblPos val="nextTo"/>
        <c:crossAx val="150449152"/>
        <c:crosses val="autoZero"/>
        <c:auto val="1"/>
        <c:lblAlgn val="ctr"/>
        <c:lblOffset val="100"/>
      </c:catAx>
      <c:valAx>
        <c:axId val="150449152"/>
        <c:scaling>
          <c:orientation val="minMax"/>
          <c:max val="1000"/>
        </c:scaling>
        <c:axPos val="l"/>
        <c:majorGridlines/>
        <c:numFmt formatCode="General" sourceLinked="1"/>
        <c:tickLblPos val="nextTo"/>
        <c:crossAx val="150447616"/>
        <c:crosses val="autoZero"/>
        <c:crossBetween val="between"/>
        <c:majorUnit val="200"/>
      </c:valAx>
      <c:spPr>
        <a:ln>
          <a:solidFill>
            <a:schemeClr val="tx1"/>
          </a:solidFill>
        </a:ln>
      </c:spPr>
    </c:plotArea>
    <c:legend>
      <c:legendPos val="r"/>
      <c:layout>
        <c:manualLayout>
          <c:xMode val="edge"/>
          <c:yMode val="edge"/>
          <c:x val="0.1168346456692913"/>
          <c:y val="7.9778764678636663E-2"/>
          <c:w val="0.35816535433070879"/>
          <c:h val="0.16685502547475684"/>
        </c:manualLayout>
      </c:layout>
      <c:spPr>
        <a:solidFill>
          <a:schemeClr val="bg1"/>
        </a:solidFill>
      </c:spPr>
    </c:legend>
    <c:plotVisOnly val="1"/>
    <c:dispBlanksAs val="gap"/>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89512A2E-E71D-4320-ADDB-FB729254CD5B}" type="datetimeFigureOut">
              <a:rPr kumimoji="1" lang="ja-JP" altLang="en-US" smtClean="0"/>
              <a:pPr/>
              <a:t>2016/6/7</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3DB1F620-5043-44DA-BCAC-3B86ED9FD58B}" type="slidenum">
              <a:rPr kumimoji="1" lang="ja-JP" altLang="en-US" smtClean="0"/>
              <a:pPr/>
              <a:t>&lt;#&gt;</a:t>
            </a:fld>
            <a:endParaRPr kumimoji="1" lang="ja-JP" altLang="en-US"/>
          </a:p>
        </p:txBody>
      </p:sp>
    </p:spTree>
    <p:extLst>
      <p:ext uri="{BB962C8B-B14F-4D97-AF65-F5344CB8AC3E}">
        <p14:creationId xmlns:p14="http://schemas.microsoft.com/office/powerpoint/2010/main" xmlns="" val="96266399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2016/6/7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2016/6/7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9"/>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2016/6/7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2016/6/7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pPr/>
              <a:t>2016/6/7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pPr/>
              <a:t>2016/6/7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kumimoji="1" lang="ja-JP" altLang="en-US" smtClean="0"/>
              <a:pPr/>
              <a:t>2016/6/7</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kumimoji="1" lang="ja-JP" altLang="en-US" smtClean="0"/>
              <a:pPr/>
              <a:t>2016/6/7</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kumimoji="1" lang="ja-JP" altLang="en-US" smtClean="0"/>
              <a:pPr/>
              <a:t>2016/6/7</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pPr/>
              <a:t>2016/6/7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1"/>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pPr/>
              <a:t>2016/6/7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pPr/>
              <a:t>2016/6/7</a:t>
            </a:fld>
            <a:endParaRPr kumimoji="1" lang="ja-JP" altLang="en-US"/>
          </a:p>
        </p:txBody>
      </p:sp>
      <p:sp>
        <p:nvSpPr>
          <p:cNvPr id="5" name="フッター プレースホルダ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wmf"/><Relationship Id="rId7"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13.wmf"/><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wmf"/><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wmf"/><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2420888"/>
            <a:ext cx="8229600" cy="1143000"/>
          </a:xfrm>
        </p:spPr>
        <p:txBody>
          <a:bodyPr>
            <a:normAutofit fontScale="90000"/>
          </a:bodyPr>
          <a:lstStyle/>
          <a:p>
            <a:r>
              <a:rPr kumimoji="1" lang="ja-JP" altLang="en-US" dirty="0" smtClean="0"/>
              <a:t>パテントコンテスト・</a:t>
            </a:r>
            <a:r>
              <a:rPr kumimoji="1" lang="en-US" altLang="ja-JP" dirty="0" smtClean="0"/>
              <a:t/>
            </a:r>
            <a:br>
              <a:rPr kumimoji="1" lang="en-US" altLang="ja-JP" dirty="0" smtClean="0"/>
            </a:br>
            <a:r>
              <a:rPr kumimoji="1" lang="ja-JP" altLang="en-US" dirty="0" smtClean="0"/>
              <a:t>デザインパテントコンテスト</a:t>
            </a:r>
            <a:r>
              <a:rPr kumimoji="1" lang="en-US" altLang="ja-JP" dirty="0" smtClean="0"/>
              <a:t/>
            </a:r>
            <a:br>
              <a:rPr kumimoji="1" lang="en-US" altLang="ja-JP" dirty="0" smtClean="0"/>
            </a:br>
            <a:r>
              <a:rPr kumimoji="1" lang="ja-JP" altLang="en-US" dirty="0" smtClean="0"/>
              <a:t>について</a:t>
            </a:r>
            <a:endParaRPr kumimoji="1" lang="ja-JP" altLang="en-US" dirty="0"/>
          </a:p>
        </p:txBody>
      </p:sp>
    </p:spTree>
    <p:extLst>
      <p:ext uri="{BB962C8B-B14F-4D97-AF65-F5344CB8AC3E}">
        <p14:creationId xmlns:p14="http://schemas.microsoft.com/office/powerpoint/2010/main" xmlns="" val="1034207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p:cNvSpPr>
            <a:spLocks noGrp="1"/>
          </p:cNvSpPr>
          <p:nvPr>
            <p:ph type="title"/>
          </p:nvPr>
        </p:nvSpPr>
        <p:spPr>
          <a:xfrm>
            <a:off x="232668" y="246150"/>
            <a:ext cx="8507289" cy="634040"/>
          </a:xfrm>
        </p:spPr>
        <p:txBody>
          <a:bodyPr>
            <a:normAutofit/>
          </a:bodyPr>
          <a:lstStyle/>
          <a:p>
            <a:pPr algn="l"/>
            <a:r>
              <a:rPr lang="ja-JP" altLang="en-US" sz="2800" u="sng" dirty="0" smtClean="0">
                <a:solidFill>
                  <a:srgbClr val="002060"/>
                </a:solidFill>
              </a:rPr>
              <a:t>応募の流れ（２）デザインパテントコンテスト</a:t>
            </a:r>
            <a:endParaRPr kumimoji="1" lang="ja-JP" altLang="en-US" sz="2800" u="sng" dirty="0">
              <a:solidFill>
                <a:srgbClr val="002060"/>
              </a:solidFill>
            </a:endParaRPr>
          </a:p>
        </p:txBody>
      </p:sp>
      <p:sp>
        <p:nvSpPr>
          <p:cNvPr id="59" name="コンテンツ プレースホルダー 2"/>
          <p:cNvSpPr txBox="1">
            <a:spLocks/>
          </p:cNvSpPr>
          <p:nvPr/>
        </p:nvSpPr>
        <p:spPr>
          <a:xfrm>
            <a:off x="395536" y="980728"/>
            <a:ext cx="8229600" cy="146875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1600" dirty="0"/>
              <a:t>○ホームページから「意匠提出書」を</a:t>
            </a:r>
            <a:r>
              <a:rPr lang="ja-JP" altLang="en-US" sz="1600" dirty="0" smtClean="0"/>
              <a:t>ダウンロード</a:t>
            </a:r>
            <a:endParaRPr lang="en-US" altLang="ja-JP" sz="1600" dirty="0" smtClean="0"/>
          </a:p>
          <a:p>
            <a:pPr marL="0" indent="0">
              <a:buNone/>
            </a:pPr>
            <a:r>
              <a:rPr lang="ja-JP" altLang="en-US" sz="1600" dirty="0" smtClean="0"/>
              <a:t>（応募の際に</a:t>
            </a:r>
            <a:r>
              <a:rPr lang="ja-JP" altLang="en-US" sz="1600" dirty="0"/>
              <a:t>は、１）意匠権セミナーの受講、又は、２）映像コンテンツ等の視聴、での学習のいずれかを</a:t>
            </a:r>
            <a:r>
              <a:rPr lang="ja-JP" altLang="en-US" sz="1600" dirty="0" smtClean="0"/>
              <a:t>行っていること。）</a:t>
            </a:r>
            <a:endParaRPr lang="en-US" altLang="ja-JP" sz="1600" dirty="0" smtClean="0"/>
          </a:p>
          <a:p>
            <a:pPr marL="0" indent="0">
              <a:buFont typeface="Arial" pitchFamily="34" charset="0"/>
              <a:buNone/>
            </a:pPr>
            <a:r>
              <a:rPr lang="ja-JP" altLang="en-US" sz="1600" dirty="0" smtClean="0"/>
              <a:t>○</a:t>
            </a:r>
            <a:r>
              <a:rPr lang="ja-JP" altLang="ja-JP" sz="1600" dirty="0" smtClean="0"/>
              <a:t>ホームページから参加登録して「応募用紙」を入手</a:t>
            </a:r>
            <a:endParaRPr lang="en-US" altLang="ja-JP" sz="1600" dirty="0" smtClean="0"/>
          </a:p>
          <a:p>
            <a:pPr marL="0" indent="0">
              <a:buNone/>
            </a:pPr>
            <a:r>
              <a:rPr lang="ja-JP" altLang="en-US" sz="1600" dirty="0" smtClean="0"/>
              <a:t>○「応募用紙」と「意匠提出書」を</a:t>
            </a:r>
            <a:r>
              <a:rPr lang="ja-JP" altLang="ja-JP" sz="1600" dirty="0" smtClean="0"/>
              <a:t>正副</a:t>
            </a:r>
            <a:r>
              <a:rPr lang="ja-JP" altLang="ja-JP" sz="1600" dirty="0"/>
              <a:t>２部郵送</a:t>
            </a:r>
            <a:endParaRPr lang="ja-JP" altLang="en-US" sz="1600" dirty="0"/>
          </a:p>
        </p:txBody>
      </p:sp>
      <p:grpSp>
        <p:nvGrpSpPr>
          <p:cNvPr id="6" name="グループ化 5"/>
          <p:cNvGrpSpPr/>
          <p:nvPr/>
        </p:nvGrpSpPr>
        <p:grpSpPr>
          <a:xfrm>
            <a:off x="1331640" y="2780928"/>
            <a:ext cx="5329555" cy="1812925"/>
            <a:chOff x="1331640" y="2780928"/>
            <a:chExt cx="5329555" cy="1812925"/>
          </a:xfrm>
        </p:grpSpPr>
        <p:grpSp>
          <p:nvGrpSpPr>
            <p:cNvPr id="60" name="グループ化 59"/>
            <p:cNvGrpSpPr>
              <a:grpSpLocks/>
            </p:cNvGrpSpPr>
            <p:nvPr/>
          </p:nvGrpSpPr>
          <p:grpSpPr bwMode="auto">
            <a:xfrm>
              <a:off x="1483405" y="2798708"/>
              <a:ext cx="1062990" cy="1108710"/>
              <a:chOff x="2575" y="10468"/>
              <a:chExt cx="1674" cy="1746"/>
            </a:xfrm>
          </p:grpSpPr>
          <p:sp>
            <p:nvSpPr>
              <p:cNvPr id="79" name="AutoShape 4"/>
              <p:cNvSpPr>
                <a:spLocks noChangeArrowheads="1"/>
              </p:cNvSpPr>
              <p:nvPr/>
            </p:nvSpPr>
            <p:spPr bwMode="auto">
              <a:xfrm>
                <a:off x="2939" y="10604"/>
                <a:ext cx="1310" cy="1328"/>
              </a:xfrm>
              <a:prstGeom prst="foldedCorner">
                <a:avLst>
                  <a:gd name="adj" fmla="val 12500"/>
                </a:avLst>
              </a:prstGeom>
              <a:solidFill>
                <a:srgbClr val="FFFFFF"/>
              </a:solidFill>
              <a:ln w="9525">
                <a:solidFill>
                  <a:srgbClr val="000000"/>
                </a:solidFill>
                <a:round/>
                <a:headEnd/>
                <a:tailEnd/>
              </a:ln>
            </p:spPr>
            <p:txBody>
              <a:bodyPr rot="0" vert="horz" wrap="square" lIns="74295" tIns="1800" rIns="74295" bIns="1800" anchor="t" anchorCtr="0" upright="1">
                <a:noAutofit/>
              </a:bodyPr>
              <a:lstStyle/>
              <a:p>
                <a:pPr algn="ctr">
                  <a:spcAft>
                    <a:spcPts val="0"/>
                  </a:spcAft>
                </a:pPr>
                <a:r>
                  <a:rPr lang="ja-JP" sz="800" kern="100">
                    <a:effectLst/>
                    <a:latin typeface="Arial" panose="020B0604020202020204" pitchFamily="34" charset="0"/>
                    <a:ea typeface="ＪＳＰゴシック"/>
                    <a:cs typeface="Times New Roman" panose="02020603050405020304" pitchFamily="18" charset="0"/>
                  </a:rPr>
                  <a:t>意匠提出書</a:t>
                </a:r>
                <a:endParaRPr lang="ja-JP" sz="1100" kern="100">
                  <a:effectLst/>
                  <a:latin typeface="Arial" panose="020B0604020202020204" pitchFamily="34" charset="0"/>
                  <a:ea typeface="ＪＳＰゴシック"/>
                  <a:cs typeface="Times New Roman" panose="02020603050405020304" pitchFamily="18" charset="0"/>
                </a:endParaRPr>
              </a:p>
            </p:txBody>
          </p:sp>
          <p:sp>
            <p:nvSpPr>
              <p:cNvPr id="80" name="AutoShape 5"/>
              <p:cNvSpPr>
                <a:spLocks noChangeArrowheads="1"/>
              </p:cNvSpPr>
              <p:nvPr/>
            </p:nvSpPr>
            <p:spPr bwMode="auto">
              <a:xfrm>
                <a:off x="2729" y="10886"/>
                <a:ext cx="1310" cy="1328"/>
              </a:xfrm>
              <a:prstGeom prst="foldedCorner">
                <a:avLst>
                  <a:gd name="adj" fmla="val 12500"/>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pPr algn="ctr">
                  <a:spcAft>
                    <a:spcPts val="0"/>
                  </a:spcAft>
                </a:pPr>
                <a:r>
                  <a:rPr lang="ja-JP" sz="1100" kern="100">
                    <a:effectLst/>
                    <a:latin typeface="Arial" panose="020B0604020202020204" pitchFamily="34" charset="0"/>
                    <a:ea typeface="ＪＳＰゴシック"/>
                    <a:cs typeface="Times New Roman" panose="02020603050405020304" pitchFamily="18" charset="0"/>
                  </a:rPr>
                  <a:t>応募用紙</a:t>
                </a:r>
              </a:p>
              <a:p>
                <a:pPr algn="ctr">
                  <a:spcAft>
                    <a:spcPts val="0"/>
                  </a:spcAft>
                </a:pPr>
                <a:r>
                  <a:rPr lang="ja-JP" sz="2000" kern="100">
                    <a:effectLst/>
                    <a:latin typeface="Arial" panose="020B0604020202020204" pitchFamily="34" charset="0"/>
                    <a:ea typeface="ＪＳＰゴシック"/>
                    <a:cs typeface="Times New Roman" panose="02020603050405020304" pitchFamily="18" charset="0"/>
                  </a:rPr>
                  <a:t>正</a:t>
                </a:r>
                <a:endParaRPr lang="ja-JP" sz="1100" kern="100">
                  <a:effectLst/>
                  <a:latin typeface="Arial" panose="020B0604020202020204" pitchFamily="34" charset="0"/>
                  <a:ea typeface="ＪＳＰゴシック"/>
                  <a:cs typeface="Times New Roman" panose="02020603050405020304" pitchFamily="18" charset="0"/>
                </a:endParaRPr>
              </a:p>
            </p:txBody>
          </p:sp>
          <p:pic>
            <p:nvPicPr>
              <p:cNvPr id="81" name="Picture 6" descr="MC900441311[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2730846">
                <a:off x="2778" y="10265"/>
                <a:ext cx="526" cy="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61" name="グループ化 60"/>
            <p:cNvGrpSpPr>
              <a:grpSpLocks/>
            </p:cNvGrpSpPr>
            <p:nvPr/>
          </p:nvGrpSpPr>
          <p:grpSpPr bwMode="auto">
            <a:xfrm>
              <a:off x="4733017" y="3344980"/>
              <a:ext cx="1442085" cy="1004065"/>
              <a:chOff x="7787" y="9334"/>
              <a:chExt cx="2458" cy="1761"/>
            </a:xfrm>
          </p:grpSpPr>
          <p:pic>
            <p:nvPicPr>
              <p:cNvPr id="69" name="Picture 8" descr="MC900426070[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787" y="9517"/>
                <a:ext cx="802" cy="9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0" name="Picture 9" descr="MC900433879[1]"/>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33" y="9370"/>
                <a:ext cx="847" cy="8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 name="Picture 10" descr="MC900432681[1]"/>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961" y="10290"/>
                <a:ext cx="781" cy="7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2" name="Picture 11" descr="MC900404033[1]"/>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8743" y="10017"/>
                <a:ext cx="876" cy="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73" name="Group 12"/>
              <p:cNvGrpSpPr>
                <a:grpSpLocks/>
              </p:cNvGrpSpPr>
              <p:nvPr/>
            </p:nvGrpSpPr>
            <p:grpSpPr bwMode="auto">
              <a:xfrm>
                <a:off x="9339" y="9479"/>
                <a:ext cx="906" cy="1464"/>
                <a:chOff x="7154" y="9165"/>
                <a:chExt cx="1146" cy="1851"/>
              </a:xfrm>
            </p:grpSpPr>
            <p:pic>
              <p:nvPicPr>
                <p:cNvPr id="77" name="Picture 13"/>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500" y="9165"/>
                  <a:ext cx="425" cy="18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8" name="Text Box 14"/>
                <p:cNvSpPr txBox="1">
                  <a:spLocks noChangeArrowheads="1"/>
                </p:cNvSpPr>
                <p:nvPr/>
              </p:nvSpPr>
              <p:spPr bwMode="auto">
                <a:xfrm>
                  <a:off x="7154" y="9852"/>
                  <a:ext cx="1146" cy="563"/>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rot="0" vert="horz" wrap="square" lIns="74295" tIns="8890" rIns="74295" bIns="8890" anchor="t" anchorCtr="0" upright="1">
                  <a:noAutofit/>
                </a:bodyPr>
                <a:lstStyle/>
                <a:p>
                  <a:pPr algn="ctr">
                    <a:spcAft>
                      <a:spcPts val="0"/>
                    </a:spcAft>
                  </a:pPr>
                  <a:r>
                    <a:rPr lang="ja-JP" sz="700" b="1" kern="100">
                      <a:effectLst/>
                      <a:latin typeface="Arial" panose="020B0604020202020204" pitchFamily="34" charset="0"/>
                      <a:ea typeface="ＪＳＰゴシック"/>
                      <a:cs typeface="Times New Roman" panose="02020603050405020304" pitchFamily="18" charset="0"/>
                    </a:rPr>
                    <a:t>実物見本</a:t>
                  </a:r>
                  <a:endParaRPr lang="ja-JP" sz="1100" kern="100">
                    <a:effectLst/>
                    <a:latin typeface="Arial" panose="020B0604020202020204" pitchFamily="34" charset="0"/>
                    <a:ea typeface="ＪＳＰゴシック"/>
                    <a:cs typeface="Times New Roman" panose="02020603050405020304" pitchFamily="18" charset="0"/>
                  </a:endParaRPr>
                </a:p>
                <a:p>
                  <a:pPr algn="ctr">
                    <a:spcAft>
                      <a:spcPts val="0"/>
                    </a:spcAft>
                  </a:pPr>
                  <a:r>
                    <a:rPr lang="ja-JP" sz="800" b="1" kern="100">
                      <a:effectLst/>
                      <a:latin typeface="Arial" panose="020B0604020202020204" pitchFamily="34" charset="0"/>
                      <a:ea typeface="ＪＳＰゴシック"/>
                      <a:cs typeface="Times New Roman" panose="02020603050405020304" pitchFamily="18" charset="0"/>
                    </a:rPr>
                    <a:t>ひな形</a:t>
                  </a:r>
                  <a:endParaRPr lang="ja-JP" sz="1100" kern="100">
                    <a:effectLst/>
                    <a:latin typeface="Arial" panose="020B0604020202020204" pitchFamily="34" charset="0"/>
                    <a:ea typeface="ＪＳＰゴシック"/>
                    <a:cs typeface="Times New Roman" panose="02020603050405020304" pitchFamily="18" charset="0"/>
                  </a:endParaRPr>
                </a:p>
              </p:txBody>
            </p:sp>
          </p:grpSp>
          <p:grpSp>
            <p:nvGrpSpPr>
              <p:cNvPr id="74" name="Group 15"/>
              <p:cNvGrpSpPr>
                <a:grpSpLocks/>
              </p:cNvGrpSpPr>
              <p:nvPr/>
            </p:nvGrpSpPr>
            <p:grpSpPr bwMode="auto">
              <a:xfrm>
                <a:off x="8138" y="9334"/>
                <a:ext cx="1763" cy="1761"/>
                <a:chOff x="9773" y="5992"/>
                <a:chExt cx="2322" cy="2322"/>
              </a:xfrm>
            </p:grpSpPr>
            <p:sp>
              <p:nvSpPr>
                <p:cNvPr id="75" name="Rectangle 16"/>
                <p:cNvSpPr>
                  <a:spLocks noChangeArrowheads="1"/>
                </p:cNvSpPr>
                <p:nvPr/>
              </p:nvSpPr>
              <p:spPr bwMode="auto">
                <a:xfrm rot="2700000">
                  <a:off x="10729" y="5992"/>
                  <a:ext cx="410" cy="2322"/>
                </a:xfrm>
                <a:prstGeom prst="rect">
                  <a:avLst/>
                </a:prstGeom>
                <a:solidFill>
                  <a:srgbClr val="FD31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74295" tIns="8890" rIns="74295" bIns="8890" anchor="t" anchorCtr="0" upright="1">
                  <a:noAutofit/>
                </a:bodyPr>
                <a:lstStyle/>
                <a:p>
                  <a:endParaRPr lang="ja-JP" altLang="en-US"/>
                </a:p>
              </p:txBody>
            </p:sp>
            <p:sp>
              <p:nvSpPr>
                <p:cNvPr id="76" name="Rectangle 17"/>
                <p:cNvSpPr>
                  <a:spLocks noChangeArrowheads="1"/>
                </p:cNvSpPr>
                <p:nvPr/>
              </p:nvSpPr>
              <p:spPr bwMode="auto">
                <a:xfrm rot="8100000">
                  <a:off x="10716" y="5992"/>
                  <a:ext cx="410" cy="2322"/>
                </a:xfrm>
                <a:prstGeom prst="rect">
                  <a:avLst/>
                </a:prstGeom>
                <a:solidFill>
                  <a:srgbClr val="FD3136">
                    <a:alpha val="70000"/>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74295" tIns="8890" rIns="74295" bIns="8890" anchor="t" anchorCtr="0" upright="1">
                  <a:noAutofit/>
                </a:bodyPr>
                <a:lstStyle/>
                <a:p>
                  <a:endParaRPr lang="ja-JP" altLang="en-US"/>
                </a:p>
              </p:txBody>
            </p:sp>
          </p:grpSp>
        </p:grpSp>
        <p:sp>
          <p:nvSpPr>
            <p:cNvPr id="62" name="テキスト ボックス 26"/>
            <p:cNvSpPr txBox="1">
              <a:spLocks noChangeArrowheads="1"/>
            </p:cNvSpPr>
            <p:nvPr/>
          </p:nvSpPr>
          <p:spPr bwMode="auto">
            <a:xfrm>
              <a:off x="4246925" y="2780928"/>
              <a:ext cx="2414270" cy="4368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ot="0" vert="horz" wrap="square" lIns="74295" tIns="8890" rIns="74295" bIns="8890" anchor="t" anchorCtr="0" upright="1">
              <a:noAutofit/>
            </a:bodyPr>
            <a:lstStyle/>
            <a:p>
              <a:pPr algn="ctr">
                <a:spcAft>
                  <a:spcPts val="0"/>
                </a:spcAft>
              </a:pPr>
              <a:r>
                <a:rPr lang="ja-JP" sz="1000" kern="100">
                  <a:effectLst/>
                  <a:latin typeface="Arial" panose="020B0604020202020204" pitchFamily="34" charset="0"/>
                  <a:ea typeface="ＪＳＰゴシック"/>
                  <a:cs typeface="Times New Roman" panose="02020603050405020304" pitchFamily="18" charset="0"/>
                </a:rPr>
                <a:t>メール、ファックス、電子媒体</a:t>
              </a:r>
              <a:endParaRPr lang="ja-JP" sz="1100" kern="100">
                <a:effectLst/>
                <a:latin typeface="Arial" panose="020B0604020202020204" pitchFamily="34" charset="0"/>
                <a:ea typeface="ＪＳＰゴシック"/>
                <a:cs typeface="Times New Roman" panose="02020603050405020304" pitchFamily="18" charset="0"/>
              </a:endParaRPr>
            </a:p>
            <a:p>
              <a:pPr algn="ctr">
                <a:spcAft>
                  <a:spcPts val="0"/>
                </a:spcAft>
              </a:pPr>
              <a:r>
                <a:rPr lang="ja-JP" sz="1000" kern="100">
                  <a:effectLst/>
                  <a:latin typeface="Arial" panose="020B0604020202020204" pitchFamily="34" charset="0"/>
                  <a:ea typeface="ＪＳＰゴシック"/>
                  <a:cs typeface="Times New Roman" panose="02020603050405020304" pitchFamily="18" charset="0"/>
                </a:rPr>
                <a:t>（</a:t>
              </a:r>
              <a:r>
                <a:rPr lang="en-US" sz="1000" kern="100">
                  <a:effectLst/>
                  <a:latin typeface="Arial" panose="020B0604020202020204" pitchFamily="34" charset="0"/>
                  <a:ea typeface="ＪＳＰゴシック"/>
                  <a:cs typeface="Times New Roman" panose="02020603050405020304" pitchFamily="18" charset="0"/>
                </a:rPr>
                <a:t>CD,USB</a:t>
              </a:r>
              <a:r>
                <a:rPr lang="ja-JP" sz="1000" kern="100">
                  <a:effectLst/>
                  <a:latin typeface="Arial" panose="020B0604020202020204" pitchFamily="34" charset="0"/>
                  <a:ea typeface="ＪＳＰゴシック"/>
                  <a:cs typeface="Times New Roman" panose="02020603050405020304" pitchFamily="18" charset="0"/>
                </a:rPr>
                <a:t>）、実物見本等での提出は不可</a:t>
              </a:r>
              <a:endParaRPr lang="ja-JP" sz="1100" kern="100">
                <a:effectLst/>
                <a:latin typeface="Arial" panose="020B0604020202020204" pitchFamily="34" charset="0"/>
                <a:ea typeface="ＪＳＰゴシック"/>
                <a:cs typeface="Times New Roman" panose="02020603050405020304" pitchFamily="18" charset="0"/>
              </a:endParaRPr>
            </a:p>
          </p:txBody>
        </p:sp>
        <p:grpSp>
          <p:nvGrpSpPr>
            <p:cNvPr id="63" name="グループ化 62"/>
            <p:cNvGrpSpPr>
              <a:grpSpLocks/>
            </p:cNvGrpSpPr>
            <p:nvPr/>
          </p:nvGrpSpPr>
          <p:grpSpPr bwMode="auto">
            <a:xfrm>
              <a:off x="2938825" y="2797438"/>
              <a:ext cx="1080135" cy="1109980"/>
              <a:chOff x="4867" y="10466"/>
              <a:chExt cx="1701" cy="1748"/>
            </a:xfrm>
          </p:grpSpPr>
          <p:sp>
            <p:nvSpPr>
              <p:cNvPr id="66" name="AutoShape 20"/>
              <p:cNvSpPr>
                <a:spLocks noChangeArrowheads="1"/>
              </p:cNvSpPr>
              <p:nvPr/>
            </p:nvSpPr>
            <p:spPr bwMode="auto">
              <a:xfrm>
                <a:off x="5258" y="10604"/>
                <a:ext cx="1310" cy="1328"/>
              </a:xfrm>
              <a:prstGeom prst="foldedCorner">
                <a:avLst>
                  <a:gd name="adj" fmla="val 12500"/>
                </a:avLst>
              </a:prstGeom>
              <a:solidFill>
                <a:srgbClr val="FFFFFF"/>
              </a:solidFill>
              <a:ln w="9525">
                <a:solidFill>
                  <a:srgbClr val="000000"/>
                </a:solidFill>
                <a:round/>
                <a:headEnd/>
                <a:tailEnd/>
              </a:ln>
            </p:spPr>
            <p:txBody>
              <a:bodyPr rot="0" vert="horz" wrap="square" lIns="74295" tIns="1800" rIns="74295" bIns="1800" anchor="t" anchorCtr="0" upright="1">
                <a:noAutofit/>
              </a:bodyPr>
              <a:lstStyle/>
              <a:p>
                <a:pPr algn="ctr">
                  <a:spcAft>
                    <a:spcPts val="0"/>
                  </a:spcAft>
                </a:pPr>
                <a:r>
                  <a:rPr lang="ja-JP" sz="800" kern="100">
                    <a:effectLst/>
                    <a:latin typeface="Arial" panose="020B0604020202020204" pitchFamily="34" charset="0"/>
                    <a:ea typeface="ＪＳＰゴシック"/>
                    <a:cs typeface="Times New Roman" panose="02020603050405020304" pitchFamily="18" charset="0"/>
                  </a:rPr>
                  <a:t>意匠提出書</a:t>
                </a:r>
                <a:endParaRPr lang="ja-JP" sz="1100" kern="100">
                  <a:effectLst/>
                  <a:latin typeface="Arial" panose="020B0604020202020204" pitchFamily="34" charset="0"/>
                  <a:ea typeface="ＪＳＰゴシック"/>
                  <a:cs typeface="Times New Roman" panose="02020603050405020304" pitchFamily="18" charset="0"/>
                </a:endParaRPr>
              </a:p>
            </p:txBody>
          </p:sp>
          <p:sp>
            <p:nvSpPr>
              <p:cNvPr id="67" name="AutoShape 21"/>
              <p:cNvSpPr>
                <a:spLocks noChangeArrowheads="1"/>
              </p:cNvSpPr>
              <p:nvPr/>
            </p:nvSpPr>
            <p:spPr bwMode="auto">
              <a:xfrm>
                <a:off x="5048" y="10886"/>
                <a:ext cx="1310" cy="1328"/>
              </a:xfrm>
              <a:prstGeom prst="foldedCorner">
                <a:avLst>
                  <a:gd name="adj" fmla="val 12500"/>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pPr algn="ctr">
                  <a:spcAft>
                    <a:spcPts val="0"/>
                  </a:spcAft>
                </a:pPr>
                <a:r>
                  <a:rPr lang="ja-JP" sz="1100" kern="100">
                    <a:effectLst/>
                    <a:latin typeface="Arial" panose="020B0604020202020204" pitchFamily="34" charset="0"/>
                    <a:ea typeface="ＪＳＰゴシック"/>
                    <a:cs typeface="Times New Roman" panose="02020603050405020304" pitchFamily="18" charset="0"/>
                  </a:rPr>
                  <a:t>応募用紙</a:t>
                </a:r>
              </a:p>
              <a:p>
                <a:pPr algn="ctr">
                  <a:spcAft>
                    <a:spcPts val="0"/>
                  </a:spcAft>
                </a:pPr>
                <a:r>
                  <a:rPr lang="ja-JP" sz="2000" kern="100">
                    <a:effectLst/>
                    <a:latin typeface="Arial" panose="020B0604020202020204" pitchFamily="34" charset="0"/>
                    <a:ea typeface="ＪＳＰゴシック"/>
                    <a:cs typeface="Times New Roman" panose="02020603050405020304" pitchFamily="18" charset="0"/>
                  </a:rPr>
                  <a:t>副</a:t>
                </a:r>
                <a:endParaRPr lang="ja-JP" sz="1100" kern="100">
                  <a:effectLst/>
                  <a:latin typeface="Arial" panose="020B0604020202020204" pitchFamily="34" charset="0"/>
                  <a:ea typeface="ＪＳＰゴシック"/>
                  <a:cs typeface="Times New Roman" panose="02020603050405020304" pitchFamily="18" charset="0"/>
                </a:endParaRPr>
              </a:p>
            </p:txBody>
          </p:sp>
          <p:pic>
            <p:nvPicPr>
              <p:cNvPr id="68" name="Picture 22" descr="MC900441311[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2730846">
                <a:off x="5070" y="10263"/>
                <a:ext cx="526" cy="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64" name="右中かっこ 63"/>
            <p:cNvSpPr>
              <a:spLocks/>
            </p:cNvSpPr>
            <p:nvPr/>
          </p:nvSpPr>
          <p:spPr bwMode="auto">
            <a:xfrm rot="5400000">
              <a:off x="2711813" y="2593285"/>
              <a:ext cx="228600" cy="2988945"/>
            </a:xfrm>
            <a:prstGeom prst="rightBrace">
              <a:avLst>
                <a:gd name="adj1" fmla="val 108958"/>
                <a:gd name="adj2" fmla="val 50000"/>
              </a:avLst>
            </a:prstGeom>
            <a:noFill/>
            <a:ln w="3175">
              <a:solidFill>
                <a:srgbClr val="000000"/>
              </a:solidFill>
              <a:round/>
              <a:headEnd/>
              <a:tailEnd/>
            </a:ln>
            <a:effectLst/>
            <a:extLst>
              <a:ext uri="{909E8E84-426E-40DD-AFC4-6F175D3DCCD1}">
                <a14:hiddenFill xmlns:a14="http://schemas.microsoft.com/office/drawing/2010/main" xmlns="">
                  <a:solidFill>
                    <a:srgbClr val="969696">
                      <a:alpha val="50000"/>
                    </a:srgbClr>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rot="0" vert="horz" wrap="square" lIns="91440" tIns="45720" rIns="91440" bIns="45720" anchor="t" anchorCtr="0" upright="1">
              <a:noAutofit/>
            </a:bodyPr>
            <a:lstStyle/>
            <a:p>
              <a:endParaRPr lang="ja-JP" altLang="en-US"/>
            </a:p>
          </p:txBody>
        </p:sp>
        <p:sp>
          <p:nvSpPr>
            <p:cNvPr id="65" name="テキスト ボックス 5"/>
            <p:cNvSpPr txBox="1">
              <a:spLocks noChangeArrowheads="1"/>
            </p:cNvSpPr>
            <p:nvPr/>
          </p:nvSpPr>
          <p:spPr bwMode="auto">
            <a:xfrm>
              <a:off x="2416855" y="4205233"/>
              <a:ext cx="871855" cy="388620"/>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rgbClr val="969696">
                      <a:alpha val="50000"/>
                    </a:srgbClr>
                  </a:solidFill>
                </a14:hiddenFill>
              </a:ext>
              <a:ext uri="{AF507438-7753-43E0-B8FC-AC1667EBCBE1}">
                <a14:hiddenEffects xmlns:a14="http://schemas.microsoft.com/office/drawing/2010/main" xmlns="">
                  <a:effectLst/>
                </a14:hiddenEffects>
              </a:ext>
            </a:extLst>
          </p:spPr>
          <p:txBody>
            <a:bodyPr rot="0" vert="horz" wrap="square" lIns="91440" tIns="45720" rIns="91440" bIns="45720" anchor="ctr" anchorCtr="0" upright="1">
              <a:noAutofit/>
            </a:bodyPr>
            <a:lstStyle/>
            <a:p>
              <a:pPr algn="ctr">
                <a:spcAft>
                  <a:spcPts val="0"/>
                </a:spcAft>
              </a:pPr>
              <a:r>
                <a:rPr lang="ja-JP" sz="1100" kern="100">
                  <a:effectLst/>
                  <a:latin typeface="Arial" panose="020B0604020202020204" pitchFamily="34" charset="0"/>
                  <a:ea typeface="ＪＳＰゴシック"/>
                  <a:cs typeface="Times New Roman" panose="02020603050405020304" pitchFamily="18" charset="0"/>
                </a:rPr>
                <a:t>封筒</a:t>
              </a:r>
            </a:p>
          </p:txBody>
        </p:sp>
      </p:grpSp>
      <p:sp>
        <p:nvSpPr>
          <p:cNvPr id="82" name="コンテンツ プレースホルダー 2"/>
          <p:cNvSpPr txBox="1">
            <a:spLocks/>
          </p:cNvSpPr>
          <p:nvPr/>
        </p:nvSpPr>
        <p:spPr>
          <a:xfrm>
            <a:off x="395536" y="5108302"/>
            <a:ext cx="8532439" cy="10218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1600" dirty="0" smtClean="0">
                <a:latin typeface="+mn-ea"/>
              </a:rPr>
              <a:t>「</a:t>
            </a:r>
            <a:r>
              <a:rPr lang="ja-JP" altLang="en-US" sz="1600" dirty="0">
                <a:latin typeface="+mn-ea"/>
              </a:rPr>
              <a:t>意匠提出書</a:t>
            </a:r>
            <a:r>
              <a:rPr lang="ja-JP" altLang="en-US" sz="1600" dirty="0" smtClean="0">
                <a:latin typeface="+mn-ea"/>
              </a:rPr>
              <a:t>」（</a:t>
            </a:r>
            <a:r>
              <a:rPr lang="ja-JP" altLang="ja-JP" sz="1600" dirty="0">
                <a:latin typeface="+mn-ea"/>
              </a:rPr>
              <a:t> ①概要書と②</a:t>
            </a:r>
            <a:r>
              <a:rPr lang="ja-JP" altLang="ja-JP" sz="1600" dirty="0" smtClean="0">
                <a:latin typeface="+mn-ea"/>
              </a:rPr>
              <a:t>詳細書</a:t>
            </a:r>
            <a:r>
              <a:rPr lang="ja-JP" altLang="en-US" sz="1600" dirty="0" smtClean="0">
                <a:latin typeface="+mn-ea"/>
              </a:rPr>
              <a:t>）の記載内容</a:t>
            </a:r>
            <a:endParaRPr lang="en-US" altLang="ja-JP" sz="1600" dirty="0" smtClean="0">
              <a:latin typeface="+mn-ea"/>
            </a:endParaRPr>
          </a:p>
          <a:p>
            <a:pPr marL="0" indent="0">
              <a:buNone/>
            </a:pPr>
            <a:r>
              <a:rPr lang="ja-JP" altLang="ja-JP" sz="1600" dirty="0">
                <a:latin typeface="+mn-ea"/>
              </a:rPr>
              <a:t>①</a:t>
            </a:r>
            <a:r>
              <a:rPr lang="ja-JP" altLang="ja-JP" sz="1600" dirty="0" smtClean="0">
                <a:latin typeface="+mn-ea"/>
              </a:rPr>
              <a:t>概要書</a:t>
            </a:r>
            <a:r>
              <a:rPr lang="ja-JP" altLang="en-US" sz="1600" dirty="0" smtClean="0">
                <a:latin typeface="+mn-ea"/>
              </a:rPr>
              <a:t>：「</a:t>
            </a:r>
            <a:r>
              <a:rPr lang="ja-JP" altLang="ja-JP" sz="1600" dirty="0">
                <a:latin typeface="+mn-ea"/>
              </a:rPr>
              <a:t>デザインの説明</a:t>
            </a:r>
            <a:r>
              <a:rPr lang="ja-JP" altLang="en-US" sz="1600" dirty="0" smtClean="0">
                <a:latin typeface="+mn-ea"/>
              </a:rPr>
              <a:t>」、「</a:t>
            </a:r>
            <a:r>
              <a:rPr lang="ja-JP" altLang="ja-JP" sz="1600" dirty="0">
                <a:latin typeface="+mn-ea"/>
              </a:rPr>
              <a:t>創作したものの全体が分かる図面</a:t>
            </a:r>
            <a:r>
              <a:rPr lang="ja-JP" altLang="en-US" sz="1600" dirty="0" smtClean="0">
                <a:latin typeface="+mn-ea"/>
              </a:rPr>
              <a:t>」、「</a:t>
            </a:r>
            <a:r>
              <a:rPr lang="ja-JP" altLang="ja-JP" sz="1600" dirty="0">
                <a:latin typeface="+mn-ea"/>
              </a:rPr>
              <a:t>先行意匠調査</a:t>
            </a:r>
            <a:r>
              <a:rPr lang="ja-JP" altLang="en-US" sz="1600" dirty="0" smtClean="0">
                <a:latin typeface="+mn-ea"/>
              </a:rPr>
              <a:t>」</a:t>
            </a:r>
            <a:endParaRPr lang="en-US" altLang="ja-JP" sz="1600" dirty="0" smtClean="0">
              <a:latin typeface="+mn-ea"/>
            </a:endParaRPr>
          </a:p>
          <a:p>
            <a:pPr marL="0" indent="0">
              <a:buNone/>
            </a:pPr>
            <a:r>
              <a:rPr lang="ja-JP" altLang="ja-JP" sz="1600" dirty="0" smtClean="0">
                <a:latin typeface="+mn-ea"/>
              </a:rPr>
              <a:t>②詳細書</a:t>
            </a:r>
            <a:r>
              <a:rPr lang="ja-JP" altLang="en-US" sz="1600" dirty="0" smtClean="0">
                <a:latin typeface="+mn-ea"/>
              </a:rPr>
              <a:t>：書誌的事項（書類名、提出日など）、図面（</a:t>
            </a:r>
            <a:r>
              <a:rPr lang="ja-JP" altLang="ja-JP" sz="1600" dirty="0">
                <a:latin typeface="+mn-ea"/>
              </a:rPr>
              <a:t>正投影図法などにより、</a:t>
            </a:r>
            <a:r>
              <a:rPr lang="ja-JP" altLang="ja-JP" sz="1600" dirty="0" smtClean="0">
                <a:latin typeface="+mn-ea"/>
              </a:rPr>
              <a:t>表し</a:t>
            </a:r>
            <a:r>
              <a:rPr lang="ja-JP" altLang="en-US" sz="1600" dirty="0" smtClean="0">
                <a:latin typeface="+mn-ea"/>
              </a:rPr>
              <a:t>た</a:t>
            </a:r>
            <a:r>
              <a:rPr lang="ja-JP" altLang="ja-JP" sz="1600" dirty="0" smtClean="0">
                <a:latin typeface="+mn-ea"/>
              </a:rPr>
              <a:t>正面図</a:t>
            </a:r>
            <a:r>
              <a:rPr lang="ja-JP" altLang="ja-JP" sz="1600" dirty="0">
                <a:latin typeface="+mn-ea"/>
              </a:rPr>
              <a:t>、</a:t>
            </a:r>
            <a:r>
              <a:rPr lang="ja-JP" altLang="ja-JP" sz="1600" dirty="0" smtClean="0">
                <a:latin typeface="+mn-ea"/>
              </a:rPr>
              <a:t>平面図</a:t>
            </a:r>
            <a:r>
              <a:rPr lang="ja-JP" altLang="en-US" sz="1600" dirty="0" smtClean="0">
                <a:latin typeface="+mn-ea"/>
              </a:rPr>
              <a:t>などの図面、写真）</a:t>
            </a:r>
            <a:endParaRPr lang="ja-JP" altLang="en-US" sz="1600" dirty="0">
              <a:latin typeface="+mn-ea"/>
            </a:endParaRPr>
          </a:p>
        </p:txBody>
      </p:sp>
    </p:spTree>
    <p:extLst>
      <p:ext uri="{BB962C8B-B14F-4D97-AF65-F5344CB8AC3E}">
        <p14:creationId xmlns:p14="http://schemas.microsoft.com/office/powerpoint/2010/main" xmlns="" val="36224889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10357" y="1052736"/>
            <a:ext cx="8229600" cy="5616624"/>
          </a:xfrm>
        </p:spPr>
        <p:txBody>
          <a:bodyPr>
            <a:normAutofit fontScale="92500" lnSpcReduction="20000"/>
          </a:bodyPr>
          <a:lstStyle/>
          <a:p>
            <a:pPr marL="0" indent="0">
              <a:buNone/>
            </a:pPr>
            <a:r>
              <a:rPr lang="ja-JP" altLang="en-US" sz="1500" b="1" dirty="0"/>
              <a:t>テレビ東京</a:t>
            </a:r>
            <a:r>
              <a:rPr lang="ja-JP" altLang="en-US" sz="1500" b="1" dirty="0" smtClean="0"/>
              <a:t>ワールドビジネスサテライト</a:t>
            </a:r>
            <a:r>
              <a:rPr lang="ja-JP" altLang="en-US" sz="1500" b="1" dirty="0"/>
              <a:t>「トレンドたまご</a:t>
            </a:r>
            <a:r>
              <a:rPr lang="ja-JP" altLang="en-US" sz="1500" b="1" dirty="0" smtClean="0"/>
              <a:t>」 </a:t>
            </a:r>
            <a:r>
              <a:rPr lang="en-US" altLang="ja-JP" sz="1500" b="1" dirty="0" smtClean="0"/>
              <a:t>2015/12/9</a:t>
            </a:r>
          </a:p>
          <a:p>
            <a:pPr marL="0" indent="0">
              <a:buNone/>
            </a:pPr>
            <a:r>
              <a:rPr lang="en-US" altLang="ja-JP" sz="1500" dirty="0"/>
              <a:t>【</a:t>
            </a:r>
            <a:r>
              <a:rPr lang="ja-JP" altLang="en-US" sz="1500" dirty="0"/>
              <a:t>トレたま</a:t>
            </a:r>
            <a:r>
              <a:rPr lang="en-US" altLang="ja-JP" sz="1500" dirty="0"/>
              <a:t>】</a:t>
            </a:r>
            <a:r>
              <a:rPr lang="ja-JP" altLang="en-US" sz="1500" dirty="0"/>
              <a:t>閉じない</a:t>
            </a:r>
            <a:r>
              <a:rPr lang="ja-JP" altLang="en-US" sz="1500" dirty="0" smtClean="0"/>
              <a:t>ブックカバー</a:t>
            </a:r>
            <a:endParaRPr lang="en-US" altLang="ja-JP" sz="1500" dirty="0" smtClean="0"/>
          </a:p>
          <a:p>
            <a:pPr marL="0" indent="0">
              <a:buNone/>
            </a:pPr>
            <a:endParaRPr kumimoji="1" lang="en-US" altLang="ja-JP" sz="1500" dirty="0"/>
          </a:p>
          <a:p>
            <a:pPr marL="0" indent="0">
              <a:buNone/>
            </a:pPr>
            <a:r>
              <a:rPr lang="ja-JP" altLang="en-US" sz="1500" b="1" dirty="0"/>
              <a:t>読売新聞（</a:t>
            </a:r>
            <a:r>
              <a:rPr lang="en-US" altLang="ja-JP" sz="1500" b="1" dirty="0"/>
              <a:t>YOMIURI ONLINE</a:t>
            </a:r>
            <a:r>
              <a:rPr lang="ja-JP" altLang="en-US" sz="1500" b="1" dirty="0" smtClean="0"/>
              <a:t>）</a:t>
            </a:r>
            <a:r>
              <a:rPr lang="en-US" altLang="ja-JP" sz="1500" b="1" dirty="0" smtClean="0"/>
              <a:t>2016/1/15</a:t>
            </a:r>
          </a:p>
          <a:p>
            <a:pPr marL="0" indent="0">
              <a:buNone/>
            </a:pPr>
            <a:r>
              <a:rPr lang="ja-JP" altLang="en-US" sz="1500" dirty="0"/>
              <a:t>「そら</a:t>
            </a:r>
            <a:r>
              <a:rPr lang="ja-JP" altLang="en-US" sz="1500" dirty="0" err="1"/>
              <a:t>ま</a:t>
            </a:r>
            <a:r>
              <a:rPr lang="ja-JP" altLang="en-US" sz="1500" dirty="0"/>
              <a:t>ＭＥＮ」特許庁長官賞　谷門さんの携帯</a:t>
            </a:r>
            <a:r>
              <a:rPr lang="ja-JP" altLang="en-US" sz="1500" dirty="0" smtClean="0"/>
              <a:t>ストラップ</a:t>
            </a:r>
            <a:endParaRPr lang="en-US" altLang="ja-JP" sz="1500" dirty="0" smtClean="0"/>
          </a:p>
          <a:p>
            <a:pPr marL="0" indent="0">
              <a:buNone/>
            </a:pPr>
            <a:endParaRPr kumimoji="1" lang="en-US" altLang="ja-JP" sz="1500" b="1" dirty="0" smtClean="0"/>
          </a:p>
          <a:p>
            <a:pPr marL="0" indent="0">
              <a:buNone/>
            </a:pPr>
            <a:r>
              <a:rPr lang="ja-JP" altLang="en-US" sz="1500" b="1" dirty="0"/>
              <a:t>山陽新聞デジタル｜さん</a:t>
            </a:r>
            <a:r>
              <a:rPr lang="ja-JP" altLang="en-US" sz="1500" b="1" dirty="0" smtClean="0"/>
              <a:t>デジ </a:t>
            </a:r>
            <a:r>
              <a:rPr lang="en-US" altLang="ja-JP" sz="1500" b="1" dirty="0" smtClean="0"/>
              <a:t>2016/1/24</a:t>
            </a:r>
          </a:p>
          <a:p>
            <a:pPr marL="0" indent="0">
              <a:buNone/>
            </a:pPr>
            <a:r>
              <a:rPr lang="ja-JP" altLang="en-US" sz="1500" dirty="0"/>
              <a:t>岡⼭・⾼松農⾼に特許庁⻑官賞 テンペ⼊</a:t>
            </a:r>
            <a:r>
              <a:rPr lang="ja-JP" altLang="en-US" sz="1500" dirty="0" err="1"/>
              <a:t>り</a:t>
            </a:r>
            <a:r>
              <a:rPr lang="ja-JP" altLang="en-US" sz="1500" dirty="0"/>
              <a:t>チーズ商品化など評価</a:t>
            </a:r>
            <a:endParaRPr lang="en-US" altLang="ja-JP" sz="1500" dirty="0"/>
          </a:p>
          <a:p>
            <a:pPr marL="0" indent="0">
              <a:buNone/>
            </a:pPr>
            <a:endParaRPr kumimoji="1" lang="en-US" altLang="ja-JP" sz="1500" b="1" dirty="0" smtClean="0"/>
          </a:p>
          <a:p>
            <a:pPr marL="0" indent="0">
              <a:buNone/>
            </a:pPr>
            <a:r>
              <a:rPr lang="ja-JP" altLang="en-US" sz="1500" b="1" dirty="0"/>
              <a:t>新潟日報</a:t>
            </a:r>
            <a:r>
              <a:rPr lang="ja-JP" altLang="en-US" sz="1500" b="1" dirty="0" smtClean="0"/>
              <a:t>モア </a:t>
            </a:r>
            <a:r>
              <a:rPr lang="en-US" altLang="ja-JP" sz="1500" b="1" dirty="0" smtClean="0"/>
              <a:t>2016/2/4</a:t>
            </a:r>
          </a:p>
          <a:p>
            <a:pPr marL="0" indent="0">
              <a:buNone/>
            </a:pPr>
            <a:r>
              <a:rPr lang="ja-JP" altLang="en-US" sz="1500" dirty="0"/>
              <a:t>ホワイトボードの字消しで</a:t>
            </a:r>
            <a:r>
              <a:rPr lang="ja-JP" altLang="en-US" sz="1500" dirty="0" smtClean="0"/>
              <a:t>特許 新潟</a:t>
            </a:r>
            <a:r>
              <a:rPr lang="ja-JP" altLang="en-US" sz="1500" dirty="0"/>
              <a:t>の専門学校⽣２⼈が</a:t>
            </a:r>
            <a:r>
              <a:rPr lang="ja-JP" altLang="en-US" sz="1500" dirty="0" smtClean="0"/>
              <a:t>開発</a:t>
            </a:r>
            <a:endParaRPr lang="en-US" altLang="ja-JP" sz="1500" dirty="0" smtClean="0"/>
          </a:p>
          <a:p>
            <a:pPr marL="0" indent="0">
              <a:buNone/>
            </a:pPr>
            <a:endParaRPr lang="en-US" altLang="ja-JP" sz="1500" dirty="0"/>
          </a:p>
          <a:p>
            <a:pPr marL="0" indent="0">
              <a:buNone/>
            </a:pPr>
            <a:r>
              <a:rPr lang="ja-JP" altLang="en-US" sz="1500" b="1" dirty="0"/>
              <a:t>岩手日日新聞社 </a:t>
            </a:r>
            <a:r>
              <a:rPr lang="en-US" altLang="ja-JP" sz="1500" b="1" dirty="0"/>
              <a:t>2016/2/6</a:t>
            </a:r>
          </a:p>
          <a:p>
            <a:pPr marL="0" indent="0">
              <a:buNone/>
            </a:pPr>
            <a:r>
              <a:rPr lang="ja-JP" altLang="en-US" sz="1500" dirty="0"/>
              <a:t>文科省支援対象に選出　小野寺貴俊さん（生産工学専攻１年）「段ボール卍折り機」</a:t>
            </a:r>
          </a:p>
          <a:p>
            <a:pPr marL="0" indent="0">
              <a:buNone/>
            </a:pPr>
            <a:r>
              <a:rPr lang="ja-JP" altLang="en-US" sz="1500" dirty="0"/>
              <a:t>制御情報工学科５年生３人「可動式省スペース</a:t>
            </a:r>
            <a:r>
              <a:rPr lang="ja-JP" altLang="en-US" sz="1500" dirty="0" smtClean="0"/>
              <a:t>下駄箱」</a:t>
            </a:r>
            <a:endParaRPr lang="en-US" altLang="ja-JP" sz="1500" dirty="0" smtClean="0"/>
          </a:p>
          <a:p>
            <a:pPr marL="0" indent="0">
              <a:buNone/>
            </a:pPr>
            <a:endParaRPr kumimoji="1" lang="en-US" altLang="ja-JP" sz="1500" b="1" dirty="0" smtClean="0"/>
          </a:p>
          <a:p>
            <a:pPr marL="0" indent="0">
              <a:buNone/>
            </a:pPr>
            <a:r>
              <a:rPr lang="zh-TW" altLang="en-US" sz="1500" b="1" dirty="0"/>
              <a:t>毎⽇新聞</a:t>
            </a:r>
            <a:r>
              <a:rPr lang="ja-JP" altLang="en-US" sz="1500" b="1" dirty="0"/>
              <a:t> </a:t>
            </a:r>
            <a:r>
              <a:rPr lang="zh-TW" altLang="en-US" sz="1500" b="1" dirty="0"/>
              <a:t>地⽅版 </a:t>
            </a:r>
            <a:r>
              <a:rPr lang="en-US" altLang="zh-TW" sz="1500" b="1" dirty="0"/>
              <a:t>2016/2/13 </a:t>
            </a:r>
          </a:p>
          <a:p>
            <a:pPr marL="0" indent="0">
              <a:buNone/>
            </a:pPr>
            <a:r>
              <a:rPr lang="ja-JP" altLang="en-US" sz="1500" dirty="0"/>
              <a:t>パテントコンテスト：アイデア競う　三池工の山口さんと前原さん入賞　シャンプーボトルに工夫、電池交換いらずのマウス</a:t>
            </a:r>
          </a:p>
          <a:p>
            <a:pPr marL="0" indent="0">
              <a:buNone/>
            </a:pPr>
            <a:endParaRPr kumimoji="1" lang="en-US" altLang="ja-JP" sz="1500" b="1" dirty="0"/>
          </a:p>
          <a:p>
            <a:pPr marL="0" indent="0">
              <a:buNone/>
            </a:pPr>
            <a:r>
              <a:rPr lang="ja-JP" altLang="en-US" sz="1500" b="1" dirty="0" err="1"/>
              <a:t>さんにち</a:t>
            </a:r>
            <a:r>
              <a:rPr lang="en-US" altLang="ja-JP" sz="1500" b="1" dirty="0"/>
              <a:t>Eye </a:t>
            </a:r>
            <a:r>
              <a:rPr lang="ja-JP" altLang="en-US" sz="1500" b="1" dirty="0"/>
              <a:t>山梨日日新聞</a:t>
            </a:r>
            <a:r>
              <a:rPr lang="ja-JP" altLang="en-US" sz="1500" b="1" dirty="0" smtClean="0"/>
              <a:t>電子版 </a:t>
            </a:r>
            <a:r>
              <a:rPr lang="en-US" altLang="ja-JP" sz="1500" b="1" dirty="0" smtClean="0"/>
              <a:t>2016/3/3</a:t>
            </a:r>
          </a:p>
          <a:p>
            <a:pPr marL="0" indent="0">
              <a:buNone/>
            </a:pPr>
            <a:r>
              <a:rPr lang="ja-JP" altLang="en-US" sz="1500" dirty="0"/>
              <a:t>「デザインパテントコンテスト」望⽉さん（甲府商⾼３年</a:t>
            </a:r>
            <a:r>
              <a:rPr lang="ja-JP" altLang="en-US" sz="1500" dirty="0" smtClean="0"/>
              <a:t>）⼊賞</a:t>
            </a:r>
            <a:endParaRPr lang="en-US" altLang="ja-JP" sz="1500" dirty="0" smtClean="0"/>
          </a:p>
          <a:p>
            <a:pPr marL="0" indent="0">
              <a:buNone/>
            </a:pPr>
            <a:endParaRPr lang="en-US" altLang="ja-JP" sz="1500" dirty="0"/>
          </a:p>
          <a:p>
            <a:pPr marL="0" indent="0">
              <a:buNone/>
            </a:pPr>
            <a:r>
              <a:rPr lang="ja-JP" altLang="en-US" sz="1500" b="1" dirty="0"/>
              <a:t>大分合同新聞</a:t>
            </a:r>
            <a:r>
              <a:rPr lang="ja-JP" altLang="en-US" sz="1500" b="1" dirty="0" smtClean="0"/>
              <a:t>プレミアムオンライン </a:t>
            </a:r>
            <a:r>
              <a:rPr lang="en-US" altLang="ja-JP" sz="1500" b="1" dirty="0" smtClean="0"/>
              <a:t>2016/3/6</a:t>
            </a:r>
          </a:p>
          <a:p>
            <a:pPr marL="0" indent="0">
              <a:buNone/>
            </a:pPr>
            <a:r>
              <a:rPr lang="ja-JP" altLang="en-US" sz="1500" dirty="0"/>
              <a:t>下から取れる新聞ストッカー　特許出願支援対象</a:t>
            </a:r>
            <a:r>
              <a:rPr lang="ja-JP" altLang="en-US" sz="1500" dirty="0" smtClean="0"/>
              <a:t>に</a:t>
            </a:r>
            <a:endParaRPr lang="en-US" altLang="ja-JP" sz="1500" dirty="0" smtClean="0"/>
          </a:p>
          <a:p>
            <a:pPr marL="0" indent="0">
              <a:buNone/>
            </a:pPr>
            <a:endParaRPr lang="en-US" altLang="ja-JP" sz="1500" dirty="0" smtClean="0"/>
          </a:p>
          <a:p>
            <a:pPr marL="0" indent="0">
              <a:buNone/>
            </a:pPr>
            <a:endParaRPr lang="en-US" altLang="ja-JP" sz="1500" dirty="0" smtClean="0"/>
          </a:p>
          <a:p>
            <a:pPr marL="0" indent="0">
              <a:buNone/>
            </a:pPr>
            <a:endParaRPr kumimoji="1" lang="en-US" altLang="ja-JP" sz="1600" dirty="0"/>
          </a:p>
        </p:txBody>
      </p:sp>
      <p:sp>
        <p:nvSpPr>
          <p:cNvPr id="4" name="タイトル 5"/>
          <p:cNvSpPr>
            <a:spLocks noGrp="1"/>
          </p:cNvSpPr>
          <p:nvPr>
            <p:ph type="title"/>
          </p:nvPr>
        </p:nvSpPr>
        <p:spPr>
          <a:xfrm>
            <a:off x="232668" y="246150"/>
            <a:ext cx="8507289" cy="634040"/>
          </a:xfrm>
        </p:spPr>
        <p:txBody>
          <a:bodyPr>
            <a:normAutofit/>
          </a:bodyPr>
          <a:lstStyle/>
          <a:p>
            <a:pPr algn="l"/>
            <a:r>
              <a:rPr lang="ja-JP" altLang="en-US" sz="2800" u="sng" dirty="0" smtClean="0">
                <a:solidFill>
                  <a:srgbClr val="002060"/>
                </a:solidFill>
              </a:rPr>
              <a:t>各種メディアでの紹介</a:t>
            </a:r>
            <a:r>
              <a:rPr lang="ja-JP" altLang="en-US" sz="1100" u="sng" dirty="0" smtClean="0">
                <a:solidFill>
                  <a:srgbClr val="002060"/>
                </a:solidFill>
              </a:rPr>
              <a:t>（</a:t>
            </a:r>
            <a:r>
              <a:rPr lang="en-US" altLang="ja-JP" sz="1100" u="sng" dirty="0" smtClean="0">
                <a:solidFill>
                  <a:srgbClr val="002060"/>
                </a:solidFill>
              </a:rPr>
              <a:t>※</a:t>
            </a:r>
            <a:r>
              <a:rPr lang="ja-JP" altLang="en-US" sz="1100" u="sng" dirty="0" smtClean="0">
                <a:solidFill>
                  <a:srgbClr val="002060"/>
                </a:solidFill>
              </a:rPr>
              <a:t>）</a:t>
            </a:r>
            <a:endParaRPr kumimoji="1" lang="ja-JP" altLang="en-US" sz="1100" u="sng" dirty="0">
              <a:solidFill>
                <a:srgbClr val="002060"/>
              </a:solidFill>
            </a:endParaRPr>
          </a:p>
        </p:txBody>
      </p:sp>
      <p:sp>
        <p:nvSpPr>
          <p:cNvPr id="5" name="タイトル 5"/>
          <p:cNvSpPr txBox="1">
            <a:spLocks/>
          </p:cNvSpPr>
          <p:nvPr/>
        </p:nvSpPr>
        <p:spPr>
          <a:xfrm>
            <a:off x="5580112" y="6035320"/>
            <a:ext cx="3159845" cy="63404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200" dirty="0" smtClean="0">
                <a:solidFill>
                  <a:srgbClr val="002060"/>
                </a:solidFill>
              </a:rPr>
              <a:t>（</a:t>
            </a:r>
            <a:r>
              <a:rPr lang="en-US" altLang="ja-JP" sz="1200" dirty="0" smtClean="0">
                <a:solidFill>
                  <a:srgbClr val="002060"/>
                </a:solidFill>
              </a:rPr>
              <a:t>※</a:t>
            </a:r>
            <a:r>
              <a:rPr lang="ja-JP" altLang="en-US" sz="1200" dirty="0" smtClean="0">
                <a:solidFill>
                  <a:srgbClr val="002060"/>
                </a:solidFill>
              </a:rPr>
              <a:t>）インターネット上で確認できたもの</a:t>
            </a:r>
            <a:endParaRPr lang="ja-JP" altLang="en-US" sz="1200" dirty="0">
              <a:solidFill>
                <a:srgbClr val="002060"/>
              </a:solidFill>
            </a:endParaRPr>
          </a:p>
        </p:txBody>
      </p:sp>
    </p:spTree>
    <p:extLst>
      <p:ext uri="{BB962C8B-B14F-4D97-AF65-F5344CB8AC3E}">
        <p14:creationId xmlns:p14="http://schemas.microsoft.com/office/powerpoint/2010/main" xmlns="" val="3841481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p:cNvSpPr>
            <a:spLocks noGrp="1"/>
          </p:cNvSpPr>
          <p:nvPr>
            <p:ph type="title"/>
          </p:nvPr>
        </p:nvSpPr>
        <p:spPr>
          <a:xfrm>
            <a:off x="232668" y="246150"/>
            <a:ext cx="8507289" cy="634040"/>
          </a:xfrm>
        </p:spPr>
        <p:txBody>
          <a:bodyPr>
            <a:normAutofit/>
          </a:bodyPr>
          <a:lstStyle/>
          <a:p>
            <a:pPr algn="l"/>
            <a:r>
              <a:rPr lang="ja-JP" altLang="en-US" sz="2800" u="sng" dirty="0" smtClean="0">
                <a:solidFill>
                  <a:srgbClr val="002060"/>
                </a:solidFill>
              </a:rPr>
              <a:t>１．コンテスト概要</a:t>
            </a:r>
            <a:endParaRPr kumimoji="1" lang="ja-JP" altLang="en-US" sz="2800" u="sng" dirty="0">
              <a:solidFill>
                <a:srgbClr val="002060"/>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3162920"/>
            <a:ext cx="8531340" cy="365045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テキスト ボックス 24"/>
          <p:cNvSpPr txBox="1">
            <a:spLocks noChangeArrowheads="1"/>
          </p:cNvSpPr>
          <p:nvPr/>
        </p:nvSpPr>
        <p:spPr bwMode="auto">
          <a:xfrm>
            <a:off x="516513" y="1225730"/>
            <a:ext cx="8223444" cy="19854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22191" tIns="61096" rIns="122191" bIns="61096">
            <a:spAutoFit/>
          </a:bodyPr>
          <a:lstStyle>
            <a:lvl1pPr eaLnBrk="0" hangingPunct="0">
              <a:defRPr kumimoji="1" sz="1600">
                <a:solidFill>
                  <a:schemeClr val="tx1"/>
                </a:solidFill>
                <a:latin typeface="Arial Unicode MS" pitchFamily="50" charset="-128"/>
                <a:ea typeface="ＭＳ Ｐゴシック" pitchFamily="50" charset="-128"/>
              </a:defRPr>
            </a:lvl1pPr>
            <a:lvl2pPr marL="742950" indent="-285750" eaLnBrk="0" hangingPunct="0">
              <a:defRPr kumimoji="1" sz="1600">
                <a:solidFill>
                  <a:schemeClr val="tx1"/>
                </a:solidFill>
                <a:latin typeface="Arial Unicode MS" pitchFamily="50" charset="-128"/>
                <a:ea typeface="ＭＳ Ｐゴシック" pitchFamily="50" charset="-128"/>
              </a:defRPr>
            </a:lvl2pPr>
            <a:lvl3pPr marL="1143000" indent="-228600" eaLnBrk="0" hangingPunct="0">
              <a:defRPr kumimoji="1" sz="1600">
                <a:solidFill>
                  <a:schemeClr val="tx1"/>
                </a:solidFill>
                <a:latin typeface="Arial Unicode MS" pitchFamily="50" charset="-128"/>
                <a:ea typeface="ＭＳ Ｐゴシック" pitchFamily="50" charset="-128"/>
              </a:defRPr>
            </a:lvl3pPr>
            <a:lvl4pPr marL="1600200" indent="-228600" eaLnBrk="0" hangingPunct="0">
              <a:defRPr kumimoji="1" sz="1600">
                <a:solidFill>
                  <a:schemeClr val="tx1"/>
                </a:solidFill>
                <a:latin typeface="Arial Unicode MS" pitchFamily="50" charset="-128"/>
                <a:ea typeface="ＭＳ Ｐゴシック" pitchFamily="50" charset="-128"/>
              </a:defRPr>
            </a:lvl4pPr>
            <a:lvl5pPr marL="2057400" indent="-228600" eaLnBrk="0" hangingPunct="0">
              <a:defRPr kumimoji="1" sz="1600">
                <a:solidFill>
                  <a:schemeClr val="tx1"/>
                </a:solidFill>
                <a:latin typeface="Arial Unicode MS" pitchFamily="50" charset="-128"/>
                <a:ea typeface="ＭＳ Ｐゴシック" pitchFamily="50" charset="-128"/>
              </a:defRPr>
            </a:lvl5pPr>
            <a:lvl6pPr marL="2514600" indent="-228600" eaLnBrk="0" fontAlgn="base" hangingPunct="0">
              <a:spcBef>
                <a:spcPct val="0"/>
              </a:spcBef>
              <a:spcAft>
                <a:spcPct val="0"/>
              </a:spcAft>
              <a:defRPr kumimoji="1" sz="1600">
                <a:solidFill>
                  <a:schemeClr val="tx1"/>
                </a:solidFill>
                <a:latin typeface="Arial Unicode MS" pitchFamily="50" charset="-128"/>
                <a:ea typeface="ＭＳ Ｐゴシック" pitchFamily="50" charset="-128"/>
              </a:defRPr>
            </a:lvl6pPr>
            <a:lvl7pPr marL="2971800" indent="-228600" eaLnBrk="0" fontAlgn="base" hangingPunct="0">
              <a:spcBef>
                <a:spcPct val="0"/>
              </a:spcBef>
              <a:spcAft>
                <a:spcPct val="0"/>
              </a:spcAft>
              <a:defRPr kumimoji="1" sz="1600">
                <a:solidFill>
                  <a:schemeClr val="tx1"/>
                </a:solidFill>
                <a:latin typeface="Arial Unicode MS" pitchFamily="50" charset="-128"/>
                <a:ea typeface="ＭＳ Ｐゴシック" pitchFamily="50" charset="-128"/>
              </a:defRPr>
            </a:lvl7pPr>
            <a:lvl8pPr marL="3429000" indent="-228600" eaLnBrk="0" fontAlgn="base" hangingPunct="0">
              <a:spcBef>
                <a:spcPct val="0"/>
              </a:spcBef>
              <a:spcAft>
                <a:spcPct val="0"/>
              </a:spcAft>
              <a:defRPr kumimoji="1" sz="1600">
                <a:solidFill>
                  <a:schemeClr val="tx1"/>
                </a:solidFill>
                <a:latin typeface="Arial Unicode MS" pitchFamily="50" charset="-128"/>
                <a:ea typeface="ＭＳ Ｐゴシック" pitchFamily="50" charset="-128"/>
              </a:defRPr>
            </a:lvl8pPr>
            <a:lvl9pPr marL="3886200" indent="-228600" eaLnBrk="0" fontAlgn="base" hangingPunct="0">
              <a:spcBef>
                <a:spcPct val="0"/>
              </a:spcBef>
              <a:spcAft>
                <a:spcPct val="0"/>
              </a:spcAft>
              <a:defRPr kumimoji="1" sz="1600">
                <a:solidFill>
                  <a:schemeClr val="tx1"/>
                </a:solidFill>
                <a:latin typeface="Arial Unicode MS" pitchFamily="50" charset="-128"/>
                <a:ea typeface="ＭＳ Ｐゴシック" pitchFamily="50" charset="-128"/>
              </a:defRPr>
            </a:lvl9pPr>
          </a:lstStyle>
          <a:p>
            <a:pPr>
              <a:spcAft>
                <a:spcPts val="600"/>
              </a:spcAft>
            </a:pPr>
            <a:r>
              <a:rPr lang="ja-JP" altLang="en-US" dirty="0">
                <a:solidFill>
                  <a:srgbClr val="002060"/>
                </a:solidFill>
                <a:latin typeface="+mn-ea"/>
                <a:ea typeface="+mn-ea"/>
              </a:rPr>
              <a:t>◆主催：文部科学省、特許庁、日本弁理士会、工業所有権情報・</a:t>
            </a:r>
            <a:r>
              <a:rPr lang="ja-JP" altLang="en-US" dirty="0" smtClean="0">
                <a:solidFill>
                  <a:srgbClr val="002060"/>
                </a:solidFill>
                <a:latin typeface="+mn-ea"/>
                <a:ea typeface="+mn-ea"/>
              </a:rPr>
              <a:t>研修館</a:t>
            </a:r>
            <a:endParaRPr lang="ja-JP" altLang="en-US" dirty="0">
              <a:solidFill>
                <a:srgbClr val="002060"/>
              </a:solidFill>
              <a:latin typeface="+mn-ea"/>
              <a:ea typeface="+mn-ea"/>
            </a:endParaRPr>
          </a:p>
          <a:p>
            <a:pPr>
              <a:spcAft>
                <a:spcPts val="600"/>
              </a:spcAft>
            </a:pPr>
            <a:r>
              <a:rPr lang="ja-JP" altLang="en-US" dirty="0">
                <a:solidFill>
                  <a:srgbClr val="002060"/>
                </a:solidFill>
                <a:latin typeface="+mn-ea"/>
                <a:ea typeface="+mn-ea"/>
              </a:rPr>
              <a:t>◆高校生・高専生・大学生の発明・意匠の中から優秀なものを表彰＆出願を</a:t>
            </a:r>
            <a:r>
              <a:rPr lang="ja-JP" altLang="en-US" dirty="0" smtClean="0">
                <a:solidFill>
                  <a:srgbClr val="002060"/>
                </a:solidFill>
                <a:latin typeface="+mn-ea"/>
                <a:ea typeface="+mn-ea"/>
              </a:rPr>
              <a:t>支援</a:t>
            </a:r>
            <a:endParaRPr lang="en-US" altLang="ja-JP" dirty="0" smtClean="0">
              <a:solidFill>
                <a:srgbClr val="002060"/>
              </a:solidFill>
              <a:latin typeface="+mn-ea"/>
              <a:ea typeface="+mn-ea"/>
            </a:endParaRPr>
          </a:p>
          <a:p>
            <a:pPr>
              <a:spcAft>
                <a:spcPts val="600"/>
              </a:spcAft>
            </a:pPr>
            <a:r>
              <a:rPr lang="ja-JP" altLang="en-US" dirty="0">
                <a:solidFill>
                  <a:srgbClr val="002060"/>
                </a:solidFill>
                <a:latin typeface="+mn-ea"/>
                <a:ea typeface="+mn-ea"/>
              </a:rPr>
              <a:t>◆パテントコンテスト</a:t>
            </a:r>
            <a:r>
              <a:rPr lang="ja-JP" altLang="en-US" dirty="0" smtClean="0">
                <a:solidFill>
                  <a:srgbClr val="002060"/>
                </a:solidFill>
                <a:latin typeface="+mn-ea"/>
                <a:ea typeface="+mn-ea"/>
              </a:rPr>
              <a:t>は平成２８年度</a:t>
            </a:r>
            <a:r>
              <a:rPr lang="ja-JP" altLang="en-US" dirty="0">
                <a:solidFill>
                  <a:srgbClr val="002060"/>
                </a:solidFill>
                <a:latin typeface="+mn-ea"/>
                <a:ea typeface="+mn-ea"/>
              </a:rPr>
              <a:t>で</a:t>
            </a:r>
            <a:r>
              <a:rPr lang="ja-JP" altLang="en-US" dirty="0" smtClean="0">
                <a:solidFill>
                  <a:srgbClr val="002060"/>
                </a:solidFill>
                <a:latin typeface="+mn-ea"/>
                <a:ea typeface="+mn-ea"/>
              </a:rPr>
              <a:t>１５回目</a:t>
            </a:r>
            <a:r>
              <a:rPr lang="ja-JP" altLang="en-US" dirty="0">
                <a:solidFill>
                  <a:srgbClr val="002060"/>
                </a:solidFill>
                <a:latin typeface="+mn-ea"/>
                <a:ea typeface="+mn-ea"/>
              </a:rPr>
              <a:t>の開催（平成１４年度から）</a:t>
            </a:r>
          </a:p>
          <a:p>
            <a:pPr>
              <a:spcAft>
                <a:spcPts val="600"/>
              </a:spcAft>
            </a:pPr>
            <a:r>
              <a:rPr lang="ja-JP" altLang="en-US" dirty="0">
                <a:solidFill>
                  <a:srgbClr val="002060"/>
                </a:solidFill>
                <a:latin typeface="+mn-ea"/>
                <a:ea typeface="+mn-ea"/>
              </a:rPr>
              <a:t>◆デザインパテントコンテスト</a:t>
            </a:r>
            <a:r>
              <a:rPr lang="ja-JP" altLang="en-US" dirty="0" smtClean="0">
                <a:solidFill>
                  <a:srgbClr val="002060"/>
                </a:solidFill>
                <a:latin typeface="+mn-ea"/>
                <a:ea typeface="+mn-ea"/>
              </a:rPr>
              <a:t>は平成２８年度で９回目</a:t>
            </a:r>
            <a:r>
              <a:rPr lang="ja-JP" altLang="en-US" dirty="0">
                <a:solidFill>
                  <a:srgbClr val="002060"/>
                </a:solidFill>
                <a:latin typeface="+mn-ea"/>
                <a:ea typeface="+mn-ea"/>
              </a:rPr>
              <a:t>の開催（平成２０年度から）</a:t>
            </a:r>
            <a:endParaRPr lang="en-US" altLang="ja-JP" dirty="0" smtClean="0">
              <a:solidFill>
                <a:srgbClr val="002060"/>
              </a:solidFill>
              <a:latin typeface="+mn-ea"/>
              <a:ea typeface="+mn-ea"/>
            </a:endParaRPr>
          </a:p>
          <a:p>
            <a:pPr>
              <a:spcAft>
                <a:spcPts val="600"/>
              </a:spcAft>
            </a:pPr>
            <a:r>
              <a:rPr lang="ja-JP" altLang="en-US" dirty="0" smtClean="0">
                <a:solidFill>
                  <a:srgbClr val="002060"/>
                </a:solidFill>
                <a:latin typeface="+mn-ea"/>
                <a:ea typeface="+mn-ea"/>
              </a:rPr>
              <a:t>◆表彰式を１月下旬に開催予定</a:t>
            </a:r>
            <a:endParaRPr lang="en-US" altLang="ja-JP" dirty="0" smtClean="0">
              <a:solidFill>
                <a:srgbClr val="002060"/>
              </a:solidFill>
              <a:latin typeface="+mn-ea"/>
              <a:ea typeface="+mn-ea"/>
            </a:endParaRPr>
          </a:p>
          <a:p>
            <a:pPr>
              <a:spcAft>
                <a:spcPts val="600"/>
              </a:spcAft>
            </a:pPr>
            <a:r>
              <a:rPr lang="ja-JP" altLang="en-US" dirty="0" smtClean="0">
                <a:solidFill>
                  <a:srgbClr val="002060"/>
                </a:solidFill>
                <a:latin typeface="+mn-ea"/>
                <a:ea typeface="+mn-ea"/>
              </a:rPr>
              <a:t>（選考委員長：</a:t>
            </a:r>
            <a:r>
              <a:rPr lang="zh-TW" altLang="en-US" dirty="0" smtClean="0">
                <a:solidFill>
                  <a:srgbClr val="002060"/>
                </a:solidFill>
                <a:latin typeface="+mn-ea"/>
                <a:ea typeface="+mn-ea"/>
              </a:rPr>
              <a:t>日本科学未来館　毛利衛 館長</a:t>
            </a:r>
            <a:r>
              <a:rPr lang="ja-JP" altLang="en-US" dirty="0" smtClean="0">
                <a:latin typeface="+mn-ea"/>
                <a:ea typeface="+mn-ea"/>
              </a:rPr>
              <a:t>）</a:t>
            </a:r>
            <a:endParaRPr lang="en-US" altLang="ja-JP" dirty="0">
              <a:latin typeface="+mn-ea"/>
              <a:ea typeface="+mn-ea"/>
            </a:endParaRPr>
          </a:p>
        </p:txBody>
      </p:sp>
      <p:sp>
        <p:nvSpPr>
          <p:cNvPr id="2" name="テキスト ボックス 1"/>
          <p:cNvSpPr txBox="1"/>
          <p:nvPr/>
        </p:nvSpPr>
        <p:spPr>
          <a:xfrm>
            <a:off x="5868144" y="6021288"/>
            <a:ext cx="2000267" cy="723275"/>
          </a:xfrm>
          <a:prstGeom prst="rect">
            <a:avLst/>
          </a:prstGeom>
          <a:solidFill>
            <a:schemeClr val="bg1"/>
          </a:solidFill>
        </p:spPr>
        <p:txBody>
          <a:bodyPr wrap="square" rtlCol="0">
            <a:spAutoFit/>
          </a:bodyPr>
          <a:lstStyle/>
          <a:p>
            <a:pPr>
              <a:spcAft>
                <a:spcPts val="300"/>
              </a:spcAft>
            </a:pPr>
            <a:r>
              <a:rPr kumimoji="1" lang="ja-JP" altLang="en-US" sz="1200" b="1" dirty="0" smtClean="0">
                <a:solidFill>
                  <a:srgbClr val="FD4739"/>
                </a:solidFill>
              </a:rPr>
              <a:t>特許料</a:t>
            </a:r>
            <a:r>
              <a:rPr lang="en-US" altLang="ja-JP" sz="1200" b="1" dirty="0">
                <a:solidFill>
                  <a:srgbClr val="FD4739"/>
                </a:solidFill>
              </a:rPr>
              <a:t>(</a:t>
            </a:r>
            <a:r>
              <a:rPr lang="ja-JP" altLang="en-US" sz="1200" b="1" dirty="0">
                <a:solidFill>
                  <a:srgbClr val="FD4739"/>
                </a:solidFill>
              </a:rPr>
              <a:t>第</a:t>
            </a:r>
            <a:r>
              <a:rPr lang="en-US" altLang="ja-JP" sz="1200" b="1" dirty="0">
                <a:solidFill>
                  <a:srgbClr val="FD4739"/>
                </a:solidFill>
              </a:rPr>
              <a:t>1</a:t>
            </a:r>
            <a:r>
              <a:rPr lang="ja-JP" altLang="en-US" sz="1200" b="1" dirty="0">
                <a:solidFill>
                  <a:srgbClr val="FD4739"/>
                </a:solidFill>
              </a:rPr>
              <a:t>～</a:t>
            </a:r>
            <a:r>
              <a:rPr lang="en-US" altLang="ja-JP" sz="1200" b="1" dirty="0">
                <a:solidFill>
                  <a:srgbClr val="FD4739"/>
                </a:solidFill>
              </a:rPr>
              <a:t>3</a:t>
            </a:r>
            <a:r>
              <a:rPr lang="ja-JP" altLang="en-US" sz="1200" b="1" dirty="0">
                <a:solidFill>
                  <a:srgbClr val="FD4739"/>
                </a:solidFill>
              </a:rPr>
              <a:t>年分</a:t>
            </a:r>
            <a:r>
              <a:rPr lang="en-US" altLang="ja-JP" sz="1200" b="1" dirty="0">
                <a:solidFill>
                  <a:srgbClr val="FD4739"/>
                </a:solidFill>
              </a:rPr>
              <a:t>) </a:t>
            </a:r>
            <a:r>
              <a:rPr lang="ja-JP" altLang="en-US" sz="1200" b="1" dirty="0" smtClean="0">
                <a:solidFill>
                  <a:srgbClr val="FD4739"/>
                </a:solidFill>
              </a:rPr>
              <a:t>・</a:t>
            </a:r>
            <a:endParaRPr lang="en-US" altLang="ja-JP" sz="1200" b="1" dirty="0" smtClean="0">
              <a:solidFill>
                <a:srgbClr val="FD4739"/>
              </a:solidFill>
            </a:endParaRPr>
          </a:p>
          <a:p>
            <a:pPr>
              <a:spcAft>
                <a:spcPts val="300"/>
              </a:spcAft>
            </a:pPr>
            <a:r>
              <a:rPr lang="ja-JP" altLang="en-US" sz="1200" b="1" dirty="0" smtClean="0">
                <a:solidFill>
                  <a:srgbClr val="FD4739"/>
                </a:solidFill>
              </a:rPr>
              <a:t>意匠登録料</a:t>
            </a:r>
            <a:r>
              <a:rPr lang="en-US" altLang="ja-JP" sz="1200" b="1" dirty="0" smtClean="0">
                <a:solidFill>
                  <a:srgbClr val="FD4739"/>
                </a:solidFill>
              </a:rPr>
              <a:t>(</a:t>
            </a:r>
            <a:r>
              <a:rPr lang="ja-JP" altLang="en-US" sz="1200" b="1" dirty="0">
                <a:solidFill>
                  <a:srgbClr val="FD4739"/>
                </a:solidFill>
              </a:rPr>
              <a:t>第</a:t>
            </a:r>
            <a:r>
              <a:rPr lang="en-US" altLang="ja-JP" sz="1200" b="1" dirty="0">
                <a:solidFill>
                  <a:srgbClr val="FD4739"/>
                </a:solidFill>
              </a:rPr>
              <a:t>1</a:t>
            </a:r>
            <a:r>
              <a:rPr lang="ja-JP" altLang="en-US" sz="1200" b="1" dirty="0">
                <a:solidFill>
                  <a:srgbClr val="FD4739"/>
                </a:solidFill>
              </a:rPr>
              <a:t>～</a:t>
            </a:r>
            <a:r>
              <a:rPr lang="en-US" altLang="ja-JP" sz="1200" b="1" dirty="0">
                <a:solidFill>
                  <a:srgbClr val="FD4739"/>
                </a:solidFill>
              </a:rPr>
              <a:t>3</a:t>
            </a:r>
            <a:r>
              <a:rPr lang="ja-JP" altLang="en-US" sz="1200" b="1" dirty="0">
                <a:solidFill>
                  <a:srgbClr val="FD4739"/>
                </a:solidFill>
              </a:rPr>
              <a:t>年分</a:t>
            </a:r>
            <a:r>
              <a:rPr lang="en-US" altLang="ja-JP" sz="1200" b="1" dirty="0" smtClean="0">
                <a:solidFill>
                  <a:srgbClr val="FD4739"/>
                </a:solidFill>
              </a:rPr>
              <a:t>)</a:t>
            </a:r>
          </a:p>
          <a:p>
            <a:pPr>
              <a:spcAft>
                <a:spcPts val="300"/>
              </a:spcAft>
            </a:pPr>
            <a:r>
              <a:rPr lang="ja-JP" altLang="en-US" sz="1200" b="1" dirty="0" smtClean="0">
                <a:solidFill>
                  <a:srgbClr val="FD4739"/>
                </a:solidFill>
              </a:rPr>
              <a:t>を支援します</a:t>
            </a:r>
            <a:r>
              <a:rPr lang="ja-JP" altLang="en-US" sz="1000" b="1" dirty="0">
                <a:solidFill>
                  <a:srgbClr val="FD4739"/>
                </a:solidFill>
              </a:rPr>
              <a:t>（主催者負担</a:t>
            </a:r>
            <a:r>
              <a:rPr lang="ja-JP" altLang="en-US" sz="1000" b="1" dirty="0" smtClean="0">
                <a:solidFill>
                  <a:srgbClr val="FD4739"/>
                </a:solidFill>
              </a:rPr>
              <a:t>）</a:t>
            </a:r>
            <a:endParaRPr lang="ja-JP" altLang="en-US" sz="1000" b="1" dirty="0">
              <a:solidFill>
                <a:srgbClr val="FD4739"/>
              </a:solidFill>
            </a:endParaRPr>
          </a:p>
        </p:txBody>
      </p:sp>
      <p:sp>
        <p:nvSpPr>
          <p:cNvPr id="10" name="テキスト ボックス 9"/>
          <p:cNvSpPr txBox="1"/>
          <p:nvPr/>
        </p:nvSpPr>
        <p:spPr>
          <a:xfrm>
            <a:off x="4283968" y="4869160"/>
            <a:ext cx="2016224" cy="500137"/>
          </a:xfrm>
          <a:prstGeom prst="rect">
            <a:avLst/>
          </a:prstGeom>
          <a:solidFill>
            <a:schemeClr val="bg1"/>
          </a:solidFill>
        </p:spPr>
        <p:txBody>
          <a:bodyPr wrap="square" rtlCol="0">
            <a:spAutoFit/>
          </a:bodyPr>
          <a:lstStyle/>
          <a:p>
            <a:pPr>
              <a:spcAft>
                <a:spcPts val="300"/>
              </a:spcAft>
            </a:pPr>
            <a:r>
              <a:rPr lang="ja-JP" altLang="en-US" sz="1200" b="1" dirty="0" smtClean="0">
                <a:solidFill>
                  <a:srgbClr val="FD4739"/>
                </a:solidFill>
              </a:rPr>
              <a:t>弁理士のアドバイスが</a:t>
            </a:r>
            <a:endParaRPr lang="en-US" altLang="ja-JP" sz="1200" b="1" dirty="0" smtClean="0">
              <a:solidFill>
                <a:srgbClr val="FD4739"/>
              </a:solidFill>
            </a:endParaRPr>
          </a:p>
          <a:p>
            <a:pPr>
              <a:spcAft>
                <a:spcPts val="300"/>
              </a:spcAft>
            </a:pPr>
            <a:r>
              <a:rPr kumimoji="1" lang="ja-JP" altLang="en-US" sz="1200" b="1" dirty="0" smtClean="0">
                <a:solidFill>
                  <a:srgbClr val="FD4739"/>
                </a:solidFill>
              </a:rPr>
              <a:t>受けられます</a:t>
            </a:r>
            <a:r>
              <a:rPr kumimoji="1" lang="ja-JP" altLang="en-US" sz="1000" b="1" dirty="0" smtClean="0">
                <a:solidFill>
                  <a:srgbClr val="FD4739"/>
                </a:solidFill>
              </a:rPr>
              <a:t>（主催者負担）</a:t>
            </a:r>
            <a:endParaRPr kumimoji="1" lang="ja-JP" altLang="en-US" sz="1000" b="1" dirty="0">
              <a:solidFill>
                <a:srgbClr val="FD4739"/>
              </a:solidFill>
            </a:endParaRPr>
          </a:p>
        </p:txBody>
      </p:sp>
      <p:sp>
        <p:nvSpPr>
          <p:cNvPr id="11" name="テキスト ボックス 10"/>
          <p:cNvSpPr txBox="1"/>
          <p:nvPr/>
        </p:nvSpPr>
        <p:spPr>
          <a:xfrm>
            <a:off x="6911752" y="4657055"/>
            <a:ext cx="2196752" cy="692497"/>
          </a:xfrm>
          <a:prstGeom prst="rect">
            <a:avLst/>
          </a:prstGeom>
          <a:solidFill>
            <a:schemeClr val="bg1"/>
          </a:solidFill>
        </p:spPr>
        <p:txBody>
          <a:bodyPr wrap="square" rtlCol="0">
            <a:spAutoFit/>
          </a:bodyPr>
          <a:lstStyle/>
          <a:p>
            <a:pPr>
              <a:spcAft>
                <a:spcPts val="300"/>
              </a:spcAft>
            </a:pPr>
            <a:r>
              <a:rPr lang="ja-JP" altLang="en-US" sz="1200" b="1" dirty="0" smtClean="0">
                <a:solidFill>
                  <a:srgbClr val="FD4739"/>
                </a:solidFill>
              </a:rPr>
              <a:t>特許出願料と審査請求料、</a:t>
            </a:r>
            <a:endParaRPr lang="en-US" altLang="ja-JP" sz="1200" b="1" dirty="0" smtClean="0">
              <a:solidFill>
                <a:srgbClr val="FD4739"/>
              </a:solidFill>
            </a:endParaRPr>
          </a:p>
          <a:p>
            <a:pPr>
              <a:spcAft>
                <a:spcPts val="300"/>
              </a:spcAft>
            </a:pPr>
            <a:r>
              <a:rPr lang="ja-JP" altLang="en-US" sz="1200" b="1" dirty="0">
                <a:solidFill>
                  <a:srgbClr val="FD4739"/>
                </a:solidFill>
              </a:rPr>
              <a:t>意匠登録</a:t>
            </a:r>
            <a:r>
              <a:rPr lang="ja-JP" altLang="en-US" sz="1200" b="1" dirty="0" smtClean="0">
                <a:solidFill>
                  <a:srgbClr val="FD4739"/>
                </a:solidFill>
              </a:rPr>
              <a:t>出願料を支援します</a:t>
            </a:r>
            <a:endParaRPr lang="en-US" altLang="ja-JP" sz="1200" b="1" dirty="0" smtClean="0">
              <a:solidFill>
                <a:srgbClr val="FD4739"/>
              </a:solidFill>
            </a:endParaRPr>
          </a:p>
          <a:p>
            <a:pPr>
              <a:spcAft>
                <a:spcPts val="300"/>
              </a:spcAft>
            </a:pPr>
            <a:r>
              <a:rPr lang="ja-JP" altLang="en-US" sz="1000" b="1" dirty="0">
                <a:solidFill>
                  <a:srgbClr val="FD4739"/>
                </a:solidFill>
              </a:rPr>
              <a:t>（主催者負担</a:t>
            </a:r>
            <a:r>
              <a:rPr lang="ja-JP" altLang="en-US" sz="1000" b="1" dirty="0" smtClean="0">
                <a:solidFill>
                  <a:srgbClr val="FD4739"/>
                </a:solidFill>
              </a:rPr>
              <a:t>）</a:t>
            </a:r>
            <a:endParaRPr lang="ja-JP" altLang="en-US" sz="1000" b="1" dirty="0">
              <a:solidFill>
                <a:srgbClr val="FD4739"/>
              </a:solidFill>
            </a:endParaRPr>
          </a:p>
        </p:txBody>
      </p:sp>
      <p:sp>
        <p:nvSpPr>
          <p:cNvPr id="8" name="タイトル 5"/>
          <p:cNvSpPr txBox="1">
            <a:spLocks/>
          </p:cNvSpPr>
          <p:nvPr/>
        </p:nvSpPr>
        <p:spPr>
          <a:xfrm>
            <a:off x="37183" y="723713"/>
            <a:ext cx="8507289" cy="63404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000" dirty="0" smtClean="0">
                <a:solidFill>
                  <a:srgbClr val="FF3300"/>
                </a:solidFill>
              </a:rPr>
              <a:t>生徒・学生の知財マインドの向上、知財制度の理解を促進</a:t>
            </a:r>
            <a:endParaRPr lang="ja-JP" altLang="en-US" sz="2000" dirty="0">
              <a:solidFill>
                <a:srgbClr val="FF3300"/>
              </a:solidFill>
            </a:endParaRPr>
          </a:p>
        </p:txBody>
      </p:sp>
    </p:spTree>
    <p:extLst>
      <p:ext uri="{BB962C8B-B14F-4D97-AF65-F5344CB8AC3E}">
        <p14:creationId xmlns:p14="http://schemas.microsoft.com/office/powerpoint/2010/main" xmlns="" val="3046519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5151836" y="916002"/>
            <a:ext cx="2510473" cy="307777"/>
          </a:xfrm>
          <a:prstGeom prst="rect">
            <a:avLst/>
          </a:prstGeom>
          <a:noFill/>
        </p:spPr>
        <p:txBody>
          <a:bodyPr wrap="square" rtlCol="0">
            <a:spAutoFit/>
          </a:bodyPr>
          <a:lstStyle/>
          <a:p>
            <a:pPr fontAlgn="auto">
              <a:spcBef>
                <a:spcPts val="0"/>
              </a:spcBef>
              <a:spcAft>
                <a:spcPts val="0"/>
              </a:spcAft>
            </a:pPr>
            <a:r>
              <a:rPr lang="ja-JP" altLang="en-US" sz="1400" b="1" dirty="0" smtClean="0">
                <a:solidFill>
                  <a:srgbClr val="002060"/>
                </a:solidFill>
                <a:latin typeface="+mn-ea"/>
                <a:ea typeface="+mn-ea"/>
              </a:rPr>
              <a:t>平成２</a:t>
            </a:r>
            <a:r>
              <a:rPr lang="en-US" altLang="ja-JP" sz="1400" b="1" dirty="0" smtClean="0">
                <a:solidFill>
                  <a:srgbClr val="002060"/>
                </a:solidFill>
                <a:latin typeface="+mn-ea"/>
                <a:ea typeface="+mn-ea"/>
              </a:rPr>
              <a:t>7</a:t>
            </a:r>
            <a:r>
              <a:rPr lang="ja-JP" altLang="en-US" sz="1400" b="1" dirty="0" smtClean="0">
                <a:solidFill>
                  <a:srgbClr val="002060"/>
                </a:solidFill>
                <a:latin typeface="+mn-ea"/>
                <a:ea typeface="+mn-ea"/>
              </a:rPr>
              <a:t>年度の結果</a:t>
            </a:r>
            <a:endParaRPr lang="ja-JP" altLang="en-US" sz="1400" b="1" dirty="0">
              <a:solidFill>
                <a:srgbClr val="002060"/>
              </a:solidFill>
              <a:latin typeface="+mn-ea"/>
              <a:ea typeface="+mn-ea"/>
            </a:endParaRPr>
          </a:p>
        </p:txBody>
      </p:sp>
      <p:sp>
        <p:nvSpPr>
          <p:cNvPr id="6" name="テキスト ボックス 5"/>
          <p:cNvSpPr txBox="1"/>
          <p:nvPr/>
        </p:nvSpPr>
        <p:spPr>
          <a:xfrm>
            <a:off x="5031759" y="1381749"/>
            <a:ext cx="3240415" cy="954107"/>
          </a:xfrm>
          <a:prstGeom prst="rect">
            <a:avLst/>
          </a:prstGeom>
          <a:noFill/>
          <a:ln w="9525">
            <a:noFill/>
          </a:ln>
        </p:spPr>
        <p:txBody>
          <a:bodyPr wrap="square" rtlCol="0">
            <a:spAutoFit/>
          </a:bodyPr>
          <a:lstStyle/>
          <a:p>
            <a:pPr algn="r" fontAlgn="auto">
              <a:spcBef>
                <a:spcPts val="0"/>
              </a:spcBef>
              <a:spcAft>
                <a:spcPts val="0"/>
              </a:spcAft>
            </a:pPr>
            <a:r>
              <a:rPr lang="en-US" altLang="ja-JP" sz="1400" b="1" dirty="0" smtClean="0">
                <a:solidFill>
                  <a:srgbClr val="002060"/>
                </a:solidFill>
                <a:latin typeface="+mn-ea"/>
                <a:ea typeface="+mn-ea"/>
              </a:rPr>
              <a:t>【</a:t>
            </a:r>
            <a:r>
              <a:rPr lang="ja-JP" altLang="en-US" sz="1400" b="1" dirty="0" smtClean="0">
                <a:solidFill>
                  <a:srgbClr val="002060"/>
                </a:solidFill>
                <a:latin typeface="+mn-ea"/>
                <a:ea typeface="+mn-ea"/>
              </a:rPr>
              <a:t>パテント</a:t>
            </a:r>
            <a:r>
              <a:rPr lang="en-US" altLang="ja-JP" sz="1400" b="1" dirty="0" smtClean="0">
                <a:solidFill>
                  <a:srgbClr val="002060"/>
                </a:solidFill>
                <a:latin typeface="+mn-ea"/>
                <a:ea typeface="+mn-ea"/>
              </a:rPr>
              <a:t>】</a:t>
            </a:r>
            <a:r>
              <a:rPr lang="ja-JP" altLang="en-US" sz="1400" dirty="0" smtClean="0">
                <a:solidFill>
                  <a:srgbClr val="002060"/>
                </a:solidFill>
                <a:latin typeface="+mn-ea"/>
                <a:ea typeface="+mn-ea"/>
              </a:rPr>
              <a:t>　　</a:t>
            </a:r>
            <a:r>
              <a:rPr lang="ja-JP" altLang="en-US" sz="1400" b="1" dirty="0" smtClean="0">
                <a:solidFill>
                  <a:srgbClr val="002060"/>
                </a:solidFill>
                <a:latin typeface="+mn-ea"/>
                <a:ea typeface="+mn-ea"/>
              </a:rPr>
              <a:t>応募総数　４</a:t>
            </a:r>
            <a:r>
              <a:rPr lang="ja-JP" altLang="en-US" sz="1400" b="1" dirty="0">
                <a:solidFill>
                  <a:srgbClr val="002060"/>
                </a:solidFill>
                <a:latin typeface="+mn-ea"/>
              </a:rPr>
              <a:t>１７</a:t>
            </a:r>
            <a:r>
              <a:rPr lang="ja-JP" altLang="en-US" sz="1400" b="1" dirty="0" smtClean="0">
                <a:solidFill>
                  <a:srgbClr val="002060"/>
                </a:solidFill>
                <a:latin typeface="+mn-ea"/>
                <a:ea typeface="+mn-ea"/>
              </a:rPr>
              <a:t>件</a:t>
            </a:r>
            <a:endParaRPr lang="en-US" altLang="ja-JP" sz="1400" b="1" dirty="0" smtClean="0">
              <a:solidFill>
                <a:srgbClr val="002060"/>
              </a:solidFill>
              <a:latin typeface="+mn-ea"/>
              <a:ea typeface="+mn-ea"/>
            </a:endParaRPr>
          </a:p>
          <a:p>
            <a:pPr algn="r" fontAlgn="auto">
              <a:spcBef>
                <a:spcPts val="0"/>
              </a:spcBef>
              <a:spcAft>
                <a:spcPts val="0"/>
              </a:spcAft>
            </a:pPr>
            <a:r>
              <a:rPr lang="ja-JP" altLang="en-US" sz="1400" dirty="0">
                <a:solidFill>
                  <a:srgbClr val="002060"/>
                </a:solidFill>
                <a:latin typeface="+mn-ea"/>
                <a:ea typeface="+mn-ea"/>
              </a:rPr>
              <a:t>　</a:t>
            </a:r>
            <a:r>
              <a:rPr lang="ja-JP" altLang="en-US" sz="1400" dirty="0" smtClean="0">
                <a:solidFill>
                  <a:srgbClr val="002060"/>
                </a:solidFill>
                <a:latin typeface="+mn-ea"/>
                <a:ea typeface="+mn-ea"/>
              </a:rPr>
              <a:t>　　　　　　　</a:t>
            </a:r>
            <a:r>
              <a:rPr lang="ja-JP" altLang="en-US" sz="1400" b="1" dirty="0" smtClean="0">
                <a:solidFill>
                  <a:srgbClr val="002060"/>
                </a:solidFill>
                <a:latin typeface="+mn-ea"/>
                <a:ea typeface="+mn-ea"/>
              </a:rPr>
              <a:t>出願支援　　</a:t>
            </a:r>
            <a:r>
              <a:rPr lang="ja-JP" altLang="en-US" sz="1400" b="1" dirty="0">
                <a:solidFill>
                  <a:srgbClr val="002060"/>
                </a:solidFill>
                <a:latin typeface="+mn-ea"/>
              </a:rPr>
              <a:t>３１</a:t>
            </a:r>
            <a:r>
              <a:rPr lang="ja-JP" altLang="en-US" sz="1400" b="1" dirty="0" smtClean="0">
                <a:solidFill>
                  <a:srgbClr val="002060"/>
                </a:solidFill>
                <a:latin typeface="+mn-ea"/>
                <a:ea typeface="+mn-ea"/>
              </a:rPr>
              <a:t>件</a:t>
            </a:r>
            <a:endParaRPr lang="en-US" altLang="ja-JP" sz="1400" b="1" dirty="0">
              <a:solidFill>
                <a:srgbClr val="002060"/>
              </a:solidFill>
              <a:latin typeface="+mn-ea"/>
              <a:ea typeface="+mn-ea"/>
            </a:endParaRPr>
          </a:p>
          <a:p>
            <a:pPr algn="r" fontAlgn="auto">
              <a:spcBef>
                <a:spcPts val="0"/>
              </a:spcBef>
              <a:spcAft>
                <a:spcPts val="0"/>
              </a:spcAft>
            </a:pPr>
            <a:r>
              <a:rPr lang="en-US" altLang="ja-JP" sz="1400" b="1" dirty="0" smtClean="0">
                <a:solidFill>
                  <a:srgbClr val="002060"/>
                </a:solidFill>
                <a:latin typeface="+mn-ea"/>
                <a:ea typeface="+mn-ea"/>
              </a:rPr>
              <a:t>【</a:t>
            </a:r>
            <a:r>
              <a:rPr lang="ja-JP" altLang="en-US" sz="1400" b="1" dirty="0" smtClean="0">
                <a:solidFill>
                  <a:srgbClr val="002060"/>
                </a:solidFill>
                <a:latin typeface="+mn-ea"/>
                <a:ea typeface="+mn-ea"/>
              </a:rPr>
              <a:t>デザイン</a:t>
            </a:r>
            <a:r>
              <a:rPr lang="en-US" altLang="ja-JP" sz="1400" b="1" dirty="0" smtClean="0">
                <a:solidFill>
                  <a:srgbClr val="002060"/>
                </a:solidFill>
                <a:latin typeface="+mn-ea"/>
                <a:ea typeface="+mn-ea"/>
              </a:rPr>
              <a:t>】</a:t>
            </a:r>
            <a:r>
              <a:rPr lang="ja-JP" altLang="en-US" sz="1400" b="1" dirty="0" smtClean="0">
                <a:solidFill>
                  <a:srgbClr val="002060"/>
                </a:solidFill>
                <a:latin typeface="+mn-ea"/>
                <a:ea typeface="+mn-ea"/>
              </a:rPr>
              <a:t>　　応募総数　２６９件</a:t>
            </a:r>
            <a:endParaRPr lang="en-US" altLang="ja-JP" sz="1400" b="1" dirty="0" smtClean="0">
              <a:solidFill>
                <a:srgbClr val="002060"/>
              </a:solidFill>
              <a:latin typeface="+mn-ea"/>
              <a:ea typeface="+mn-ea"/>
            </a:endParaRPr>
          </a:p>
          <a:p>
            <a:pPr algn="r" fontAlgn="auto">
              <a:spcBef>
                <a:spcPts val="0"/>
              </a:spcBef>
              <a:spcAft>
                <a:spcPts val="0"/>
              </a:spcAft>
            </a:pPr>
            <a:r>
              <a:rPr lang="ja-JP" altLang="en-US" sz="1400" b="1" dirty="0" smtClean="0">
                <a:solidFill>
                  <a:srgbClr val="002060"/>
                </a:solidFill>
                <a:latin typeface="+mn-ea"/>
                <a:ea typeface="+mn-ea"/>
              </a:rPr>
              <a:t>出願支援　　３０件</a:t>
            </a:r>
            <a:endParaRPr lang="en-US" altLang="ja-JP" sz="1400" b="1" dirty="0" smtClean="0">
              <a:solidFill>
                <a:srgbClr val="002060"/>
              </a:solidFill>
              <a:latin typeface="+mn-ea"/>
              <a:ea typeface="+mn-ea"/>
            </a:endParaRPr>
          </a:p>
        </p:txBody>
      </p:sp>
      <p:sp>
        <p:nvSpPr>
          <p:cNvPr id="8" name="テキスト ボックス 7"/>
          <p:cNvSpPr txBox="1"/>
          <p:nvPr/>
        </p:nvSpPr>
        <p:spPr>
          <a:xfrm>
            <a:off x="471316" y="916004"/>
            <a:ext cx="2840035" cy="307777"/>
          </a:xfrm>
          <a:prstGeom prst="rect">
            <a:avLst/>
          </a:prstGeom>
          <a:noFill/>
        </p:spPr>
        <p:txBody>
          <a:bodyPr wrap="square" rtlCol="0">
            <a:spAutoFit/>
          </a:bodyPr>
          <a:lstStyle/>
          <a:p>
            <a:pPr fontAlgn="auto">
              <a:spcBef>
                <a:spcPts val="0"/>
              </a:spcBef>
              <a:spcAft>
                <a:spcPts val="0"/>
              </a:spcAft>
            </a:pPr>
            <a:r>
              <a:rPr lang="ja-JP" altLang="en-US" sz="1400" b="1" dirty="0" smtClean="0">
                <a:solidFill>
                  <a:srgbClr val="002060"/>
                </a:solidFill>
                <a:latin typeface="+mn-ea"/>
              </a:rPr>
              <a:t>応募件数</a:t>
            </a:r>
            <a:r>
              <a:rPr lang="ja-JP" altLang="en-US" sz="1400" b="1" dirty="0">
                <a:solidFill>
                  <a:srgbClr val="002060"/>
                </a:solidFill>
                <a:latin typeface="+mn-ea"/>
              </a:rPr>
              <a:t>の推移</a:t>
            </a:r>
          </a:p>
        </p:txBody>
      </p:sp>
      <p:sp>
        <p:nvSpPr>
          <p:cNvPr id="9" name="テキスト ボックス 8"/>
          <p:cNvSpPr txBox="1"/>
          <p:nvPr/>
        </p:nvSpPr>
        <p:spPr>
          <a:xfrm>
            <a:off x="188140" y="3887698"/>
            <a:ext cx="2510473" cy="307777"/>
          </a:xfrm>
          <a:prstGeom prst="rect">
            <a:avLst/>
          </a:prstGeom>
          <a:noFill/>
        </p:spPr>
        <p:txBody>
          <a:bodyPr wrap="square" rtlCol="0">
            <a:spAutoFit/>
          </a:bodyPr>
          <a:lstStyle/>
          <a:p>
            <a:pPr algn="ctr" fontAlgn="auto">
              <a:spcBef>
                <a:spcPts val="0"/>
              </a:spcBef>
              <a:spcAft>
                <a:spcPts val="0"/>
              </a:spcAft>
            </a:pPr>
            <a:r>
              <a:rPr lang="ja-JP" altLang="en-US" sz="1400" b="1" dirty="0" smtClean="0">
                <a:solidFill>
                  <a:srgbClr val="002060"/>
                </a:solidFill>
                <a:latin typeface="+mn-ea"/>
                <a:ea typeface="+mn-ea"/>
              </a:rPr>
              <a:t>平成２７年度の</a:t>
            </a:r>
            <a:r>
              <a:rPr lang="ja-JP" altLang="en-US" sz="1400" b="1" dirty="0" smtClean="0">
                <a:solidFill>
                  <a:srgbClr val="002060"/>
                </a:solidFill>
                <a:latin typeface="+mn-ea"/>
              </a:rPr>
              <a:t>表彰式：</a:t>
            </a:r>
            <a:endParaRPr lang="ja-JP" altLang="en-US" sz="1400" b="1" dirty="0">
              <a:solidFill>
                <a:srgbClr val="002060"/>
              </a:solidFill>
              <a:latin typeface="+mn-ea"/>
            </a:endParaRPr>
          </a:p>
        </p:txBody>
      </p:sp>
      <p:pic>
        <p:nvPicPr>
          <p:cNvPr id="2050" name="図 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94868" y="4508308"/>
            <a:ext cx="3886074" cy="1659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1" name="図 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82608" y="4513858"/>
            <a:ext cx="3255419" cy="1659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テキスト ボックス 11"/>
          <p:cNvSpPr txBox="1"/>
          <p:nvPr/>
        </p:nvSpPr>
        <p:spPr>
          <a:xfrm>
            <a:off x="1204686" y="6246209"/>
            <a:ext cx="2510473" cy="307777"/>
          </a:xfrm>
          <a:prstGeom prst="rect">
            <a:avLst/>
          </a:prstGeom>
          <a:noFill/>
        </p:spPr>
        <p:txBody>
          <a:bodyPr wrap="square" rtlCol="0">
            <a:spAutoFit/>
          </a:bodyPr>
          <a:lstStyle/>
          <a:p>
            <a:pPr algn="ctr" fontAlgn="auto">
              <a:spcBef>
                <a:spcPts val="0"/>
              </a:spcBef>
              <a:spcAft>
                <a:spcPts val="0"/>
              </a:spcAft>
            </a:pPr>
            <a:r>
              <a:rPr lang="ja-JP" altLang="en-US" sz="1400" b="1" dirty="0" smtClean="0">
                <a:solidFill>
                  <a:srgbClr val="002060"/>
                </a:solidFill>
                <a:latin typeface="+mn-ea"/>
              </a:rPr>
              <a:t>パテント入賞者</a:t>
            </a:r>
            <a:endParaRPr lang="ja-JP" altLang="en-US" sz="1400" b="1" dirty="0">
              <a:solidFill>
                <a:srgbClr val="002060"/>
              </a:solidFill>
              <a:latin typeface="+mn-ea"/>
            </a:endParaRPr>
          </a:p>
        </p:txBody>
      </p:sp>
      <p:sp>
        <p:nvSpPr>
          <p:cNvPr id="13" name="テキスト ボックス 12"/>
          <p:cNvSpPr txBox="1"/>
          <p:nvPr/>
        </p:nvSpPr>
        <p:spPr>
          <a:xfrm>
            <a:off x="5155080" y="6246209"/>
            <a:ext cx="2510473" cy="307777"/>
          </a:xfrm>
          <a:prstGeom prst="rect">
            <a:avLst/>
          </a:prstGeom>
          <a:noFill/>
        </p:spPr>
        <p:txBody>
          <a:bodyPr wrap="square" rtlCol="0">
            <a:spAutoFit/>
          </a:bodyPr>
          <a:lstStyle/>
          <a:p>
            <a:pPr algn="ctr" fontAlgn="auto">
              <a:spcBef>
                <a:spcPts val="0"/>
              </a:spcBef>
              <a:spcAft>
                <a:spcPts val="0"/>
              </a:spcAft>
            </a:pPr>
            <a:r>
              <a:rPr lang="ja-JP" altLang="en-US" sz="1400" b="1" dirty="0" smtClean="0">
                <a:solidFill>
                  <a:srgbClr val="002060"/>
                </a:solidFill>
                <a:latin typeface="+mn-ea"/>
              </a:rPr>
              <a:t>デザインパテント入賞者</a:t>
            </a:r>
            <a:endParaRPr lang="ja-JP" altLang="en-US" sz="1400" b="1" dirty="0">
              <a:solidFill>
                <a:srgbClr val="002060"/>
              </a:solidFill>
              <a:latin typeface="+mn-ea"/>
            </a:endParaRPr>
          </a:p>
        </p:txBody>
      </p:sp>
      <p:graphicFrame>
        <p:nvGraphicFramePr>
          <p:cNvPr id="14" name="グラフ 13"/>
          <p:cNvGraphicFramePr>
            <a:graphicFrameLocks/>
          </p:cNvGraphicFramePr>
          <p:nvPr>
            <p:extLst>
              <p:ext uri="{D42A27DB-BD31-4B8C-83A1-F6EECF244321}">
                <p14:modId xmlns:p14="http://schemas.microsoft.com/office/powerpoint/2010/main" xmlns="" val="3498233698"/>
              </p:ext>
            </p:extLst>
          </p:nvPr>
        </p:nvGraphicFramePr>
        <p:xfrm>
          <a:off x="471316" y="1134973"/>
          <a:ext cx="4572000" cy="2752725"/>
        </p:xfrm>
        <a:graphic>
          <a:graphicData uri="http://schemas.openxmlformats.org/drawingml/2006/chart">
            <c:chart xmlns:c="http://schemas.openxmlformats.org/drawingml/2006/chart" xmlns:r="http://schemas.openxmlformats.org/officeDocument/2006/relationships" r:id="rId4"/>
          </a:graphicData>
        </a:graphic>
      </p:graphicFrame>
      <p:sp>
        <p:nvSpPr>
          <p:cNvPr id="16" name="タイトル 5"/>
          <p:cNvSpPr>
            <a:spLocks noGrp="1"/>
          </p:cNvSpPr>
          <p:nvPr>
            <p:ph type="title"/>
          </p:nvPr>
        </p:nvSpPr>
        <p:spPr>
          <a:xfrm>
            <a:off x="232668" y="246150"/>
            <a:ext cx="8507289" cy="634040"/>
          </a:xfrm>
        </p:spPr>
        <p:txBody>
          <a:bodyPr>
            <a:normAutofit/>
          </a:bodyPr>
          <a:lstStyle/>
          <a:p>
            <a:pPr algn="l"/>
            <a:r>
              <a:rPr lang="ja-JP" altLang="en-US" sz="2800" u="sng" dirty="0" smtClean="0">
                <a:solidFill>
                  <a:srgbClr val="002060"/>
                </a:solidFill>
              </a:rPr>
              <a:t>２．応募件数の推移・昨年度表彰式について</a:t>
            </a:r>
            <a:endParaRPr kumimoji="1" lang="ja-JP" altLang="en-US" sz="2800" u="sng" dirty="0">
              <a:solidFill>
                <a:srgbClr val="002060"/>
              </a:solidFill>
            </a:endParaRPr>
          </a:p>
        </p:txBody>
      </p:sp>
      <p:sp>
        <p:nvSpPr>
          <p:cNvPr id="17" name="テキスト ボックス 16"/>
          <p:cNvSpPr txBox="1"/>
          <p:nvPr/>
        </p:nvSpPr>
        <p:spPr>
          <a:xfrm>
            <a:off x="471316" y="4134474"/>
            <a:ext cx="4906718" cy="307777"/>
          </a:xfrm>
          <a:prstGeom prst="rect">
            <a:avLst/>
          </a:prstGeom>
          <a:noFill/>
        </p:spPr>
        <p:txBody>
          <a:bodyPr wrap="square" rtlCol="0">
            <a:spAutoFit/>
          </a:bodyPr>
          <a:lstStyle/>
          <a:p>
            <a:pPr fontAlgn="auto">
              <a:spcBef>
                <a:spcPts val="0"/>
              </a:spcBef>
              <a:spcAft>
                <a:spcPts val="0"/>
              </a:spcAft>
            </a:pPr>
            <a:r>
              <a:rPr lang="ja-JP" altLang="en-US" sz="1400" dirty="0" smtClean="0">
                <a:solidFill>
                  <a:srgbClr val="002060"/>
                </a:solidFill>
                <a:latin typeface="+mn-ea"/>
              </a:rPr>
              <a:t>受賞者を東京の表彰式会場</a:t>
            </a:r>
            <a:r>
              <a:rPr lang="ja-JP" altLang="en-US" sz="900" dirty="0" smtClean="0">
                <a:solidFill>
                  <a:srgbClr val="002060"/>
                </a:solidFill>
                <a:latin typeface="+mn-ea"/>
              </a:rPr>
              <a:t>（</a:t>
            </a:r>
            <a:r>
              <a:rPr lang="en-US" altLang="ja-JP" sz="900" dirty="0" smtClean="0">
                <a:solidFill>
                  <a:srgbClr val="002060"/>
                </a:solidFill>
                <a:latin typeface="+mn-ea"/>
              </a:rPr>
              <a:t>※</a:t>
            </a:r>
            <a:r>
              <a:rPr lang="ja-JP" altLang="en-US" sz="900" dirty="0" smtClean="0">
                <a:solidFill>
                  <a:srgbClr val="002060"/>
                </a:solidFill>
                <a:latin typeface="+mn-ea"/>
              </a:rPr>
              <a:t>）</a:t>
            </a:r>
            <a:r>
              <a:rPr lang="ja-JP" altLang="en-US" sz="1400" dirty="0" smtClean="0">
                <a:solidFill>
                  <a:srgbClr val="002060"/>
                </a:solidFill>
                <a:latin typeface="+mn-ea"/>
              </a:rPr>
              <a:t>に招待して開催</a:t>
            </a:r>
            <a:endParaRPr lang="ja-JP" altLang="en-US" sz="1400" dirty="0">
              <a:solidFill>
                <a:srgbClr val="002060"/>
              </a:solidFill>
              <a:latin typeface="+mn-ea"/>
            </a:endParaRPr>
          </a:p>
        </p:txBody>
      </p:sp>
      <p:sp>
        <p:nvSpPr>
          <p:cNvPr id="18" name="テキスト ボックス 17"/>
          <p:cNvSpPr txBox="1"/>
          <p:nvPr/>
        </p:nvSpPr>
        <p:spPr>
          <a:xfrm>
            <a:off x="3715159" y="6525344"/>
            <a:ext cx="5403519" cy="307777"/>
          </a:xfrm>
          <a:prstGeom prst="rect">
            <a:avLst/>
          </a:prstGeom>
          <a:noFill/>
        </p:spPr>
        <p:txBody>
          <a:bodyPr wrap="square" rtlCol="0">
            <a:spAutoFit/>
          </a:bodyPr>
          <a:lstStyle/>
          <a:p>
            <a:pPr fontAlgn="auto">
              <a:spcBef>
                <a:spcPts val="0"/>
              </a:spcBef>
              <a:spcAft>
                <a:spcPts val="0"/>
              </a:spcAft>
            </a:pPr>
            <a:r>
              <a:rPr lang="ja-JP" altLang="en-US" sz="1400" dirty="0" smtClean="0">
                <a:solidFill>
                  <a:srgbClr val="002060"/>
                </a:solidFill>
                <a:latin typeface="+mn-ea"/>
              </a:rPr>
              <a:t>（</a:t>
            </a:r>
            <a:r>
              <a:rPr lang="en-US" altLang="ja-JP" sz="1400" dirty="0" smtClean="0">
                <a:solidFill>
                  <a:srgbClr val="002060"/>
                </a:solidFill>
                <a:latin typeface="+mn-ea"/>
              </a:rPr>
              <a:t>※</a:t>
            </a:r>
            <a:r>
              <a:rPr lang="ja-JP" altLang="en-US" sz="1400" dirty="0" smtClean="0">
                <a:solidFill>
                  <a:srgbClr val="002060"/>
                </a:solidFill>
                <a:latin typeface="+mn-ea"/>
              </a:rPr>
              <a:t>）平成</a:t>
            </a:r>
            <a:r>
              <a:rPr lang="en-US" altLang="ja-JP" sz="1400" dirty="0" smtClean="0">
                <a:solidFill>
                  <a:srgbClr val="002060"/>
                </a:solidFill>
                <a:latin typeface="+mn-ea"/>
              </a:rPr>
              <a:t>28</a:t>
            </a:r>
            <a:r>
              <a:rPr lang="ja-JP" altLang="en-US" sz="1400" dirty="0" smtClean="0">
                <a:solidFill>
                  <a:srgbClr val="002060"/>
                </a:solidFill>
                <a:latin typeface="+mn-ea"/>
              </a:rPr>
              <a:t>年度は</a:t>
            </a:r>
            <a:r>
              <a:rPr lang="en-US" altLang="ja-JP" sz="1400" dirty="0" smtClean="0">
                <a:solidFill>
                  <a:srgbClr val="002060"/>
                </a:solidFill>
                <a:latin typeface="+mn-ea"/>
              </a:rPr>
              <a:t>JP</a:t>
            </a:r>
            <a:r>
              <a:rPr lang="ja-JP" altLang="en-US" sz="1400" dirty="0" smtClean="0">
                <a:solidFill>
                  <a:srgbClr val="002060"/>
                </a:solidFill>
                <a:latin typeface="+mn-ea"/>
              </a:rPr>
              <a:t>タワーホール（東京駅徒歩１分）を予定</a:t>
            </a:r>
            <a:endParaRPr lang="ja-JP" altLang="en-US" sz="1400" dirty="0">
              <a:solidFill>
                <a:srgbClr val="002060"/>
              </a:solidFill>
              <a:latin typeface="+mn-ea"/>
            </a:endParaRPr>
          </a:p>
        </p:txBody>
      </p:sp>
    </p:spTree>
    <p:extLst>
      <p:ext uri="{BB962C8B-B14F-4D97-AF65-F5344CB8AC3E}">
        <p14:creationId xmlns:p14="http://schemas.microsoft.com/office/powerpoint/2010/main" xmlns="" val="3599189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395536" y="1199408"/>
            <a:ext cx="7190536" cy="7045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7201" tIns="43601" rIns="87201" bIns="43601" anchor="ctr"/>
          <a:lstStyle>
            <a:lvl1pPr defTabSz="912813" eaLnBrk="0" hangingPunct="0">
              <a:defRPr kumimoji="1" sz="1600">
                <a:solidFill>
                  <a:schemeClr val="tx1"/>
                </a:solidFill>
                <a:latin typeface="Arial Unicode MS" pitchFamily="50" charset="-128"/>
                <a:ea typeface="ＭＳ Ｐゴシック" charset="-128"/>
              </a:defRPr>
            </a:lvl1pPr>
            <a:lvl2pPr marL="742950" indent="-285750" defTabSz="912813" eaLnBrk="0" hangingPunct="0">
              <a:defRPr kumimoji="1" sz="1600">
                <a:solidFill>
                  <a:schemeClr val="tx1"/>
                </a:solidFill>
                <a:latin typeface="Arial Unicode MS" pitchFamily="50" charset="-128"/>
                <a:ea typeface="ＭＳ Ｐゴシック" charset="-128"/>
              </a:defRPr>
            </a:lvl2pPr>
            <a:lvl3pPr marL="1143000" indent="-228600" defTabSz="912813" eaLnBrk="0" hangingPunct="0">
              <a:defRPr kumimoji="1" sz="1600">
                <a:solidFill>
                  <a:schemeClr val="tx1"/>
                </a:solidFill>
                <a:latin typeface="Arial Unicode MS" pitchFamily="50" charset="-128"/>
                <a:ea typeface="ＭＳ Ｐゴシック" charset="-128"/>
              </a:defRPr>
            </a:lvl3pPr>
            <a:lvl4pPr marL="1600200" indent="-228600" defTabSz="912813" eaLnBrk="0" hangingPunct="0">
              <a:defRPr kumimoji="1" sz="1600">
                <a:solidFill>
                  <a:schemeClr val="tx1"/>
                </a:solidFill>
                <a:latin typeface="Arial Unicode MS" pitchFamily="50" charset="-128"/>
                <a:ea typeface="ＭＳ Ｐゴシック" charset="-128"/>
              </a:defRPr>
            </a:lvl4pPr>
            <a:lvl5pPr marL="2057400" indent="-228600" defTabSz="912813" eaLnBrk="0" hangingPunct="0">
              <a:defRPr kumimoji="1" sz="1600">
                <a:solidFill>
                  <a:schemeClr val="tx1"/>
                </a:solidFill>
                <a:latin typeface="Arial Unicode MS" pitchFamily="50" charset="-128"/>
                <a:ea typeface="ＭＳ Ｐゴシック" charset="-128"/>
              </a:defRPr>
            </a:lvl5pPr>
            <a:lvl6pPr marL="2514600" indent="-228600" defTabSz="912813" eaLnBrk="0" fontAlgn="base" hangingPunct="0">
              <a:spcBef>
                <a:spcPct val="0"/>
              </a:spcBef>
              <a:spcAft>
                <a:spcPct val="0"/>
              </a:spcAft>
              <a:defRPr kumimoji="1" sz="1600">
                <a:solidFill>
                  <a:schemeClr val="tx1"/>
                </a:solidFill>
                <a:latin typeface="Arial Unicode MS" pitchFamily="50" charset="-128"/>
                <a:ea typeface="ＭＳ Ｐゴシック" charset="-128"/>
              </a:defRPr>
            </a:lvl6pPr>
            <a:lvl7pPr marL="2971800" indent="-228600" defTabSz="912813" eaLnBrk="0" fontAlgn="base" hangingPunct="0">
              <a:spcBef>
                <a:spcPct val="0"/>
              </a:spcBef>
              <a:spcAft>
                <a:spcPct val="0"/>
              </a:spcAft>
              <a:defRPr kumimoji="1" sz="1600">
                <a:solidFill>
                  <a:schemeClr val="tx1"/>
                </a:solidFill>
                <a:latin typeface="Arial Unicode MS" pitchFamily="50" charset="-128"/>
                <a:ea typeface="ＭＳ Ｐゴシック" charset="-128"/>
              </a:defRPr>
            </a:lvl7pPr>
            <a:lvl8pPr marL="3429000" indent="-228600" defTabSz="912813" eaLnBrk="0" fontAlgn="base" hangingPunct="0">
              <a:spcBef>
                <a:spcPct val="0"/>
              </a:spcBef>
              <a:spcAft>
                <a:spcPct val="0"/>
              </a:spcAft>
              <a:defRPr kumimoji="1" sz="1600">
                <a:solidFill>
                  <a:schemeClr val="tx1"/>
                </a:solidFill>
                <a:latin typeface="Arial Unicode MS" pitchFamily="50" charset="-128"/>
                <a:ea typeface="ＭＳ Ｐゴシック" charset="-128"/>
              </a:defRPr>
            </a:lvl8pPr>
            <a:lvl9pPr marL="3886200" indent="-228600" defTabSz="912813" eaLnBrk="0" fontAlgn="base" hangingPunct="0">
              <a:spcBef>
                <a:spcPct val="0"/>
              </a:spcBef>
              <a:spcAft>
                <a:spcPct val="0"/>
              </a:spcAft>
              <a:defRPr kumimoji="1" sz="1600">
                <a:solidFill>
                  <a:schemeClr val="tx1"/>
                </a:solidFill>
                <a:latin typeface="Arial Unicode MS" pitchFamily="50" charset="-128"/>
                <a:ea typeface="ＭＳ Ｐゴシック" charset="-128"/>
              </a:defRPr>
            </a:lvl9pPr>
          </a:lstStyle>
          <a:p>
            <a:pPr eaLnBrk="1" hangingPunct="1"/>
            <a:r>
              <a:rPr lang="ja-JP" altLang="en-US" sz="1800" dirty="0">
                <a:solidFill>
                  <a:srgbClr val="0000FF"/>
                </a:solidFill>
                <a:latin typeface="+mn-ea"/>
                <a:ea typeface="+mn-ea"/>
              </a:rPr>
              <a:t>平成</a:t>
            </a:r>
            <a:r>
              <a:rPr lang="en-US" altLang="ja-JP" sz="1800" dirty="0">
                <a:solidFill>
                  <a:srgbClr val="0000FF"/>
                </a:solidFill>
                <a:latin typeface="+mn-ea"/>
                <a:ea typeface="+mn-ea"/>
              </a:rPr>
              <a:t>26</a:t>
            </a:r>
            <a:r>
              <a:rPr lang="ja-JP" altLang="en-US" sz="1800" dirty="0">
                <a:solidFill>
                  <a:srgbClr val="0000FF"/>
                </a:solidFill>
                <a:latin typeface="+mn-ea"/>
                <a:ea typeface="+mn-ea"/>
              </a:rPr>
              <a:t>年度パテントコンテスト特許庁長官</a:t>
            </a:r>
            <a:r>
              <a:rPr lang="ja-JP" altLang="en-US" sz="1800" dirty="0" smtClean="0">
                <a:solidFill>
                  <a:srgbClr val="0000FF"/>
                </a:solidFill>
                <a:latin typeface="+mn-ea"/>
                <a:ea typeface="+mn-ea"/>
              </a:rPr>
              <a:t>賞</a:t>
            </a:r>
            <a:endParaRPr lang="en-US" altLang="ja-JP" sz="1800" dirty="0" smtClean="0">
              <a:solidFill>
                <a:srgbClr val="0000FF"/>
              </a:solidFill>
              <a:latin typeface="+mn-ea"/>
              <a:ea typeface="+mn-ea"/>
            </a:endParaRPr>
          </a:p>
          <a:p>
            <a:pPr eaLnBrk="1" hangingPunct="1"/>
            <a:r>
              <a:rPr lang="ja-JP" altLang="en-US" sz="1800" dirty="0" smtClean="0">
                <a:solidFill>
                  <a:srgbClr val="0000FF"/>
                </a:solidFill>
                <a:latin typeface="+mn-ea"/>
                <a:ea typeface="+mn-ea"/>
              </a:rPr>
              <a:t>「</a:t>
            </a:r>
            <a:r>
              <a:rPr lang="ja-JP" altLang="en-US" sz="1800" dirty="0">
                <a:solidFill>
                  <a:srgbClr val="0000FF"/>
                </a:solidFill>
                <a:latin typeface="+mn-ea"/>
                <a:ea typeface="+mn-ea"/>
              </a:rPr>
              <a:t>商品名：米粉</a:t>
            </a:r>
            <a:r>
              <a:rPr lang="en-US" altLang="ja-JP" sz="1800" dirty="0">
                <a:solidFill>
                  <a:srgbClr val="0000FF"/>
                </a:solidFill>
                <a:latin typeface="+mn-ea"/>
                <a:ea typeface="+mn-ea"/>
              </a:rPr>
              <a:t>de</a:t>
            </a:r>
            <a:r>
              <a:rPr lang="ja-JP" altLang="en-US" sz="1800" dirty="0">
                <a:solidFill>
                  <a:srgbClr val="0000FF"/>
                </a:solidFill>
                <a:latin typeface="+mn-ea"/>
                <a:ea typeface="+mn-ea"/>
              </a:rPr>
              <a:t>枇杷タルト」（特許登録第</a:t>
            </a:r>
            <a:r>
              <a:rPr lang="en-US" altLang="ja-JP" sz="1800" dirty="0">
                <a:solidFill>
                  <a:srgbClr val="0000FF"/>
                </a:solidFill>
                <a:latin typeface="+mn-ea"/>
                <a:ea typeface="+mn-ea"/>
              </a:rPr>
              <a:t>5406393</a:t>
            </a:r>
            <a:r>
              <a:rPr lang="ja-JP" altLang="en-US" sz="1800" dirty="0">
                <a:solidFill>
                  <a:srgbClr val="0000FF"/>
                </a:solidFill>
                <a:latin typeface="+mn-ea"/>
                <a:ea typeface="+mn-ea"/>
              </a:rPr>
              <a:t>号）</a:t>
            </a:r>
          </a:p>
        </p:txBody>
      </p:sp>
      <p:pic>
        <p:nvPicPr>
          <p:cNvPr id="6" name="図 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76064" y="2097041"/>
            <a:ext cx="3785184" cy="26873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 Box 11"/>
          <p:cNvSpPr txBox="1">
            <a:spLocks noChangeArrowheads="1"/>
          </p:cNvSpPr>
          <p:nvPr/>
        </p:nvSpPr>
        <p:spPr bwMode="auto">
          <a:xfrm>
            <a:off x="1350404" y="4915404"/>
            <a:ext cx="3185592" cy="305646"/>
          </a:xfrm>
          <a:prstGeom prst="rect">
            <a:avLst/>
          </a:prstGeom>
          <a:noFill/>
          <a:ln>
            <a:noFill/>
          </a:ln>
          <a:effectLst/>
          <a:extLst>
            <a:ext uri="{909E8E84-426E-40DD-AFC4-6F175D3DCCD1}">
              <a14:hiddenFill xmlns:a14="http://schemas.microsoft.com/office/drawing/2010/main" xmlns="">
                <a:solidFill>
                  <a:srgbClr val="6666FF"/>
                </a:solidFill>
              </a14:hiddenFill>
            </a:ext>
            <a:ext uri="{91240B29-F687-4F45-9708-019B960494DF}">
              <a14:hiddenLine xmlns:a14="http://schemas.microsoft.com/office/drawing/2010/main" xmlns="" w="635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85895" tIns="44665" rIns="85895" bIns="44665">
            <a:spAutoFit/>
          </a:bodyPr>
          <a:lstStyle>
            <a:lvl1pPr eaLnBrk="0" hangingPunct="0">
              <a:defRPr kumimoji="1" sz="1600">
                <a:solidFill>
                  <a:schemeClr val="tx1"/>
                </a:solidFill>
                <a:latin typeface="Arial Unicode MS" pitchFamily="50" charset="-128"/>
                <a:ea typeface="ＭＳ Ｐゴシック" charset="-128"/>
              </a:defRPr>
            </a:lvl1pPr>
            <a:lvl2pPr marL="742950" indent="-285750" eaLnBrk="0" hangingPunct="0">
              <a:defRPr kumimoji="1" sz="1600">
                <a:solidFill>
                  <a:schemeClr val="tx1"/>
                </a:solidFill>
                <a:latin typeface="Arial Unicode MS" pitchFamily="50" charset="-128"/>
                <a:ea typeface="ＭＳ Ｐゴシック" charset="-128"/>
              </a:defRPr>
            </a:lvl2pPr>
            <a:lvl3pPr marL="1143000" indent="-228600" eaLnBrk="0" hangingPunct="0">
              <a:defRPr kumimoji="1" sz="1600">
                <a:solidFill>
                  <a:schemeClr val="tx1"/>
                </a:solidFill>
                <a:latin typeface="Arial Unicode MS" pitchFamily="50" charset="-128"/>
                <a:ea typeface="ＭＳ Ｐゴシック" charset="-128"/>
              </a:defRPr>
            </a:lvl3pPr>
            <a:lvl4pPr marL="1600200" indent="-228600" eaLnBrk="0" hangingPunct="0">
              <a:defRPr kumimoji="1" sz="1600">
                <a:solidFill>
                  <a:schemeClr val="tx1"/>
                </a:solidFill>
                <a:latin typeface="Arial Unicode MS" pitchFamily="50" charset="-128"/>
                <a:ea typeface="ＭＳ Ｐゴシック" charset="-128"/>
              </a:defRPr>
            </a:lvl4pPr>
            <a:lvl5pPr marL="2057400" indent="-228600" eaLnBrk="0" hangingPunct="0">
              <a:defRPr kumimoji="1" sz="1600">
                <a:solidFill>
                  <a:schemeClr val="tx1"/>
                </a:solidFill>
                <a:latin typeface="Arial Unicode MS" pitchFamily="50" charset="-128"/>
                <a:ea typeface="ＭＳ Ｐゴシック" charset="-128"/>
              </a:defRPr>
            </a:lvl5pPr>
            <a:lvl6pPr marL="2514600" indent="-228600" eaLnBrk="0" fontAlgn="base" hangingPunct="0">
              <a:spcBef>
                <a:spcPct val="0"/>
              </a:spcBef>
              <a:spcAft>
                <a:spcPct val="0"/>
              </a:spcAft>
              <a:defRPr kumimoji="1" sz="1600">
                <a:solidFill>
                  <a:schemeClr val="tx1"/>
                </a:solidFill>
                <a:latin typeface="Arial Unicode MS" pitchFamily="50" charset="-128"/>
                <a:ea typeface="ＭＳ Ｐゴシック" charset="-128"/>
              </a:defRPr>
            </a:lvl6pPr>
            <a:lvl7pPr marL="2971800" indent="-228600" eaLnBrk="0" fontAlgn="base" hangingPunct="0">
              <a:spcBef>
                <a:spcPct val="0"/>
              </a:spcBef>
              <a:spcAft>
                <a:spcPct val="0"/>
              </a:spcAft>
              <a:defRPr kumimoji="1" sz="1600">
                <a:solidFill>
                  <a:schemeClr val="tx1"/>
                </a:solidFill>
                <a:latin typeface="Arial Unicode MS" pitchFamily="50" charset="-128"/>
                <a:ea typeface="ＭＳ Ｐゴシック" charset="-128"/>
              </a:defRPr>
            </a:lvl7pPr>
            <a:lvl8pPr marL="3429000" indent="-228600" eaLnBrk="0" fontAlgn="base" hangingPunct="0">
              <a:spcBef>
                <a:spcPct val="0"/>
              </a:spcBef>
              <a:spcAft>
                <a:spcPct val="0"/>
              </a:spcAft>
              <a:defRPr kumimoji="1" sz="1600">
                <a:solidFill>
                  <a:schemeClr val="tx1"/>
                </a:solidFill>
                <a:latin typeface="Arial Unicode MS" pitchFamily="50" charset="-128"/>
                <a:ea typeface="ＭＳ Ｐゴシック" charset="-128"/>
              </a:defRPr>
            </a:lvl8pPr>
            <a:lvl9pPr marL="3886200" indent="-228600" eaLnBrk="0" fontAlgn="base" hangingPunct="0">
              <a:spcBef>
                <a:spcPct val="0"/>
              </a:spcBef>
              <a:spcAft>
                <a:spcPct val="0"/>
              </a:spcAft>
              <a:defRPr kumimoji="1" sz="1600">
                <a:solidFill>
                  <a:schemeClr val="tx1"/>
                </a:solidFill>
                <a:latin typeface="Arial Unicode MS" pitchFamily="50" charset="-128"/>
                <a:ea typeface="ＭＳ Ｐゴシック" charset="-128"/>
              </a:defRPr>
            </a:lvl9pPr>
          </a:lstStyle>
          <a:p>
            <a:pPr eaLnBrk="1" hangingPunct="1"/>
            <a:r>
              <a:rPr lang="zh-TW" altLang="en-US" sz="1400" dirty="0"/>
              <a:t>長崎県立島原農業</a:t>
            </a:r>
            <a:r>
              <a:rPr lang="zh-TW" altLang="en-US" sz="1400" dirty="0" smtClean="0"/>
              <a:t>高校</a:t>
            </a:r>
            <a:r>
              <a:rPr lang="ja-JP" altLang="en-US" sz="1400" dirty="0"/>
              <a:t>　食品科</a:t>
            </a:r>
            <a:r>
              <a:rPr lang="ja-JP" altLang="en-US" sz="1400" dirty="0" smtClean="0"/>
              <a:t>学科</a:t>
            </a:r>
            <a:endParaRPr lang="en-US" altLang="zh-TW" sz="1400" dirty="0" smtClean="0"/>
          </a:p>
        </p:txBody>
      </p:sp>
      <p:sp>
        <p:nvSpPr>
          <p:cNvPr id="11" name="AutoShape 93"/>
          <p:cNvSpPr>
            <a:spLocks noChangeArrowheads="1"/>
          </p:cNvSpPr>
          <p:nvPr/>
        </p:nvSpPr>
        <p:spPr bwMode="auto">
          <a:xfrm>
            <a:off x="611560" y="5272470"/>
            <a:ext cx="7848872" cy="1584176"/>
          </a:xfrm>
          <a:prstGeom prst="roundRect">
            <a:avLst>
              <a:gd name="adj" fmla="val 16667"/>
            </a:avLst>
          </a:prstGeom>
          <a:noFill/>
          <a:ln>
            <a:noFill/>
          </a:ln>
          <a:effectLst/>
          <a:extLst/>
        </p:spPr>
        <p:txBody>
          <a:bodyPr lIns="85895" tIns="44665" rIns="85895" bIns="44665" anchor="ctr"/>
          <a:lstStyle>
            <a:lvl1pPr eaLnBrk="0" hangingPunct="0">
              <a:defRPr kumimoji="1" sz="1600">
                <a:solidFill>
                  <a:schemeClr val="tx1"/>
                </a:solidFill>
                <a:latin typeface="Arial Unicode MS" pitchFamily="50" charset="-128"/>
                <a:ea typeface="ＭＳ Ｐゴシック" charset="-128"/>
              </a:defRPr>
            </a:lvl1pPr>
            <a:lvl2pPr marL="742950" indent="-285750" eaLnBrk="0" hangingPunct="0">
              <a:defRPr kumimoji="1" sz="1600">
                <a:solidFill>
                  <a:schemeClr val="tx1"/>
                </a:solidFill>
                <a:latin typeface="Arial Unicode MS" pitchFamily="50" charset="-128"/>
                <a:ea typeface="ＭＳ Ｐゴシック" charset="-128"/>
              </a:defRPr>
            </a:lvl2pPr>
            <a:lvl3pPr marL="1143000" indent="-228600" eaLnBrk="0" hangingPunct="0">
              <a:defRPr kumimoji="1" sz="1600">
                <a:solidFill>
                  <a:schemeClr val="tx1"/>
                </a:solidFill>
                <a:latin typeface="Arial Unicode MS" pitchFamily="50" charset="-128"/>
                <a:ea typeface="ＭＳ Ｐゴシック" charset="-128"/>
              </a:defRPr>
            </a:lvl3pPr>
            <a:lvl4pPr marL="1600200" indent="-228600" eaLnBrk="0" hangingPunct="0">
              <a:defRPr kumimoji="1" sz="1600">
                <a:solidFill>
                  <a:schemeClr val="tx1"/>
                </a:solidFill>
                <a:latin typeface="Arial Unicode MS" pitchFamily="50" charset="-128"/>
                <a:ea typeface="ＭＳ Ｐゴシック" charset="-128"/>
              </a:defRPr>
            </a:lvl4pPr>
            <a:lvl5pPr marL="2057400" indent="-228600" eaLnBrk="0" hangingPunct="0">
              <a:defRPr kumimoji="1" sz="1600">
                <a:solidFill>
                  <a:schemeClr val="tx1"/>
                </a:solidFill>
                <a:latin typeface="Arial Unicode MS" pitchFamily="50" charset="-128"/>
                <a:ea typeface="ＭＳ Ｐゴシック" charset="-128"/>
              </a:defRPr>
            </a:lvl5pPr>
            <a:lvl6pPr marL="2514600" indent="-228600" eaLnBrk="0" fontAlgn="base" hangingPunct="0">
              <a:spcBef>
                <a:spcPct val="0"/>
              </a:spcBef>
              <a:spcAft>
                <a:spcPct val="0"/>
              </a:spcAft>
              <a:defRPr kumimoji="1" sz="1600">
                <a:solidFill>
                  <a:schemeClr val="tx1"/>
                </a:solidFill>
                <a:latin typeface="Arial Unicode MS" pitchFamily="50" charset="-128"/>
                <a:ea typeface="ＭＳ Ｐゴシック" charset="-128"/>
              </a:defRPr>
            </a:lvl6pPr>
            <a:lvl7pPr marL="2971800" indent="-228600" eaLnBrk="0" fontAlgn="base" hangingPunct="0">
              <a:spcBef>
                <a:spcPct val="0"/>
              </a:spcBef>
              <a:spcAft>
                <a:spcPct val="0"/>
              </a:spcAft>
              <a:defRPr kumimoji="1" sz="1600">
                <a:solidFill>
                  <a:schemeClr val="tx1"/>
                </a:solidFill>
                <a:latin typeface="Arial Unicode MS" pitchFamily="50" charset="-128"/>
                <a:ea typeface="ＭＳ Ｐゴシック" charset="-128"/>
              </a:defRPr>
            </a:lvl7pPr>
            <a:lvl8pPr marL="3429000" indent="-228600" eaLnBrk="0" fontAlgn="base" hangingPunct="0">
              <a:spcBef>
                <a:spcPct val="0"/>
              </a:spcBef>
              <a:spcAft>
                <a:spcPct val="0"/>
              </a:spcAft>
              <a:defRPr kumimoji="1" sz="1600">
                <a:solidFill>
                  <a:schemeClr val="tx1"/>
                </a:solidFill>
                <a:latin typeface="Arial Unicode MS" pitchFamily="50" charset="-128"/>
                <a:ea typeface="ＭＳ Ｐゴシック" charset="-128"/>
              </a:defRPr>
            </a:lvl8pPr>
            <a:lvl9pPr marL="3886200" indent="-228600" eaLnBrk="0" fontAlgn="base" hangingPunct="0">
              <a:spcBef>
                <a:spcPct val="0"/>
              </a:spcBef>
              <a:spcAft>
                <a:spcPct val="0"/>
              </a:spcAft>
              <a:defRPr kumimoji="1" sz="1600">
                <a:solidFill>
                  <a:schemeClr val="tx1"/>
                </a:solidFill>
                <a:latin typeface="Arial Unicode MS" pitchFamily="50" charset="-128"/>
                <a:ea typeface="ＭＳ Ｐゴシック" charset="-128"/>
              </a:defRPr>
            </a:lvl9pPr>
          </a:lstStyle>
          <a:p>
            <a:pPr eaLnBrk="1" hangingPunct="1"/>
            <a:r>
              <a:rPr lang="ja-JP" altLang="en-US" sz="1400" dirty="0" smtClean="0">
                <a:solidFill>
                  <a:srgbClr val="FF0000"/>
                </a:solidFill>
                <a:latin typeface="+mn-ea"/>
                <a:ea typeface="+mn-ea"/>
              </a:rPr>
              <a:t>（</a:t>
            </a:r>
            <a:r>
              <a:rPr lang="ja-JP" altLang="en-US" sz="1400" dirty="0">
                <a:solidFill>
                  <a:srgbClr val="FF0000"/>
                </a:solidFill>
                <a:latin typeface="+mn-ea"/>
                <a:ea typeface="+mn-ea"/>
              </a:rPr>
              <a:t>商品化</a:t>
            </a:r>
            <a:r>
              <a:rPr lang="ja-JP" altLang="en-US" sz="1400" dirty="0" smtClean="0">
                <a:solidFill>
                  <a:srgbClr val="FF0000"/>
                </a:solidFill>
                <a:latin typeface="+mn-ea"/>
                <a:ea typeface="+mn-ea"/>
              </a:rPr>
              <a:t>までの</a:t>
            </a:r>
            <a:r>
              <a:rPr lang="ja-JP" altLang="en-US" sz="1400" dirty="0">
                <a:solidFill>
                  <a:srgbClr val="FF0000"/>
                </a:solidFill>
                <a:latin typeface="+mn-ea"/>
                <a:ea typeface="+mn-ea"/>
              </a:rPr>
              <a:t>道のり</a:t>
            </a:r>
            <a:r>
              <a:rPr lang="ja-JP" altLang="en-US" sz="1400" dirty="0" smtClean="0">
                <a:solidFill>
                  <a:srgbClr val="FF0000"/>
                </a:solidFill>
                <a:latin typeface="+mn-ea"/>
                <a:ea typeface="+mn-ea"/>
              </a:rPr>
              <a:t>）</a:t>
            </a:r>
            <a:endParaRPr lang="en-US" altLang="ja-JP" sz="1400" dirty="0" smtClean="0">
              <a:latin typeface="+mn-ea"/>
              <a:ea typeface="+mn-ea"/>
            </a:endParaRPr>
          </a:p>
          <a:p>
            <a:pPr eaLnBrk="1" hangingPunct="1"/>
            <a:r>
              <a:rPr lang="ja-JP" altLang="en-US" sz="1400" dirty="0">
                <a:latin typeface="+mn-ea"/>
                <a:ea typeface="+mn-ea"/>
              </a:rPr>
              <a:t>　パテントコンテスト出願支援を通じて権利化</a:t>
            </a:r>
            <a:r>
              <a:rPr lang="ja-JP" altLang="en-US" sz="1400" dirty="0" smtClean="0">
                <a:latin typeface="+mn-ea"/>
                <a:ea typeface="+mn-ea"/>
              </a:rPr>
              <a:t>された後、</a:t>
            </a:r>
            <a:r>
              <a:rPr lang="ja-JP" altLang="ja-JP" sz="1400" dirty="0" smtClean="0">
                <a:latin typeface="+mn-ea"/>
                <a:ea typeface="+mn-ea"/>
              </a:rPr>
              <a:t>自分</a:t>
            </a:r>
            <a:r>
              <a:rPr lang="ja-JP" altLang="ja-JP" sz="1400" dirty="0">
                <a:latin typeface="+mn-ea"/>
                <a:ea typeface="+mn-ea"/>
              </a:rPr>
              <a:t>たちが開発した成果を地元の製菓業者に活用してもらいたいとの思いの下、</a:t>
            </a:r>
            <a:r>
              <a:rPr lang="en-US" altLang="ja-JP" sz="1400" dirty="0">
                <a:latin typeface="+mn-ea"/>
                <a:ea typeface="+mn-ea"/>
              </a:rPr>
              <a:t>2013</a:t>
            </a:r>
            <a:r>
              <a:rPr lang="ja-JP" altLang="ja-JP" sz="1400" dirty="0">
                <a:latin typeface="+mn-ea"/>
                <a:ea typeface="+mn-ea"/>
              </a:rPr>
              <a:t>年度の島原市特産品新作展に出品し、優秀賞を</a:t>
            </a:r>
            <a:r>
              <a:rPr lang="ja-JP" altLang="ja-JP" sz="1400" dirty="0" smtClean="0">
                <a:latin typeface="+mn-ea"/>
                <a:ea typeface="+mn-ea"/>
              </a:rPr>
              <a:t>受賞</a:t>
            </a:r>
            <a:r>
              <a:rPr lang="ja-JP" altLang="en-US" sz="1400" dirty="0" smtClean="0">
                <a:latin typeface="+mn-ea"/>
                <a:ea typeface="+mn-ea"/>
              </a:rPr>
              <a:t>。これを契機に、</a:t>
            </a:r>
            <a:r>
              <a:rPr lang="ja-JP" altLang="ja-JP" sz="1400" dirty="0" smtClean="0">
                <a:latin typeface="+mn-ea"/>
                <a:ea typeface="+mn-ea"/>
              </a:rPr>
              <a:t>島原市</a:t>
            </a:r>
            <a:r>
              <a:rPr lang="ja-JP" altLang="ja-JP" sz="1400" dirty="0">
                <a:latin typeface="+mn-ea"/>
                <a:ea typeface="+mn-ea"/>
              </a:rPr>
              <a:t>役所から</a:t>
            </a:r>
            <a:r>
              <a:rPr lang="ja-JP" altLang="ja-JP" sz="1400" dirty="0" smtClean="0">
                <a:latin typeface="+mn-ea"/>
                <a:ea typeface="+mn-ea"/>
              </a:rPr>
              <a:t>地元</a:t>
            </a:r>
            <a:r>
              <a:rPr lang="ja-JP" altLang="en-US" sz="1400" dirty="0">
                <a:latin typeface="+mn-ea"/>
                <a:ea typeface="+mn-ea"/>
              </a:rPr>
              <a:t>製菓</a:t>
            </a:r>
            <a:r>
              <a:rPr lang="ja-JP" altLang="ja-JP" sz="1400" dirty="0" smtClean="0">
                <a:latin typeface="+mn-ea"/>
                <a:ea typeface="+mn-ea"/>
              </a:rPr>
              <a:t>業者</a:t>
            </a:r>
            <a:r>
              <a:rPr lang="ja-JP" altLang="ja-JP" sz="1400" dirty="0">
                <a:latin typeface="+mn-ea"/>
                <a:ea typeface="+mn-ea"/>
              </a:rPr>
              <a:t>への呼び掛け協力も</a:t>
            </a:r>
            <a:r>
              <a:rPr lang="ja-JP" altLang="ja-JP" sz="1400" dirty="0" smtClean="0">
                <a:latin typeface="+mn-ea"/>
                <a:ea typeface="+mn-ea"/>
              </a:rPr>
              <a:t>得て</a:t>
            </a:r>
            <a:r>
              <a:rPr lang="ja-JP" altLang="en-US" sz="1400" dirty="0" smtClean="0">
                <a:latin typeface="+mn-ea"/>
                <a:ea typeface="+mn-ea"/>
              </a:rPr>
              <a:t>、</a:t>
            </a:r>
            <a:r>
              <a:rPr lang="en-US" altLang="ja-JP" sz="1400" dirty="0" smtClean="0">
                <a:latin typeface="+mn-ea"/>
                <a:ea typeface="+mn-ea"/>
              </a:rPr>
              <a:t>2014</a:t>
            </a:r>
            <a:r>
              <a:rPr lang="ja-JP" altLang="ja-JP" sz="1400" dirty="0">
                <a:latin typeface="+mn-ea"/>
                <a:ea typeface="+mn-ea"/>
              </a:rPr>
              <a:t>年</a:t>
            </a:r>
            <a:r>
              <a:rPr lang="en-US" altLang="ja-JP" sz="1400" dirty="0">
                <a:latin typeface="+mn-ea"/>
                <a:ea typeface="+mn-ea"/>
              </a:rPr>
              <a:t>2</a:t>
            </a:r>
            <a:r>
              <a:rPr lang="ja-JP" altLang="ja-JP" sz="1400" dirty="0">
                <a:latin typeface="+mn-ea"/>
                <a:ea typeface="+mn-ea"/>
              </a:rPr>
              <a:t>月に地元製菓業者の</a:t>
            </a:r>
            <a:r>
              <a:rPr lang="ja-JP" altLang="ja-JP" sz="1400" dirty="0" smtClean="0">
                <a:latin typeface="+mn-ea"/>
                <a:ea typeface="+mn-ea"/>
              </a:rPr>
              <a:t>賛同</a:t>
            </a:r>
            <a:r>
              <a:rPr lang="ja-JP" altLang="en-US" sz="1400" dirty="0">
                <a:latin typeface="+mn-ea"/>
                <a:ea typeface="+mn-ea"/>
              </a:rPr>
              <a:t>の</a:t>
            </a:r>
            <a:r>
              <a:rPr lang="ja-JP" altLang="en-US" sz="1400" dirty="0" smtClean="0">
                <a:latin typeface="+mn-ea"/>
                <a:ea typeface="+mn-ea"/>
              </a:rPr>
              <a:t>もと</a:t>
            </a:r>
            <a:r>
              <a:rPr lang="en-US" altLang="ja-JP" sz="1400" dirty="0" smtClean="0">
                <a:latin typeface="+mn-ea"/>
                <a:ea typeface="+mn-ea"/>
              </a:rPr>
              <a:t> </a:t>
            </a:r>
            <a:r>
              <a:rPr lang="en-US" altLang="ja-JP" sz="1400" dirty="0">
                <a:latin typeface="+mn-ea"/>
                <a:ea typeface="+mn-ea"/>
              </a:rPr>
              <a:t>2014</a:t>
            </a:r>
            <a:r>
              <a:rPr lang="ja-JP" altLang="ja-JP" sz="1400" dirty="0">
                <a:latin typeface="+mn-ea"/>
                <a:ea typeface="+mn-ea"/>
              </a:rPr>
              <a:t>年</a:t>
            </a:r>
            <a:r>
              <a:rPr lang="en-US" altLang="ja-JP" sz="1400" dirty="0">
                <a:latin typeface="+mn-ea"/>
                <a:ea typeface="+mn-ea"/>
              </a:rPr>
              <a:t>7</a:t>
            </a:r>
            <a:r>
              <a:rPr lang="ja-JP" altLang="ja-JP" sz="1400" dirty="0">
                <a:latin typeface="+mn-ea"/>
                <a:ea typeface="+mn-ea"/>
              </a:rPr>
              <a:t>月に商品名「米粉</a:t>
            </a:r>
            <a:r>
              <a:rPr lang="en-US" altLang="ja-JP" sz="1400" dirty="0">
                <a:latin typeface="+mn-ea"/>
                <a:ea typeface="+mn-ea"/>
              </a:rPr>
              <a:t>de</a:t>
            </a:r>
            <a:r>
              <a:rPr lang="ja-JP" altLang="ja-JP" sz="1400" dirty="0">
                <a:latin typeface="+mn-ea"/>
                <a:ea typeface="+mn-ea"/>
              </a:rPr>
              <a:t>枇杷タルト」として</a:t>
            </a:r>
            <a:r>
              <a:rPr lang="ja-JP" altLang="ja-JP" sz="1400" dirty="0" smtClean="0">
                <a:latin typeface="+mn-ea"/>
                <a:ea typeface="+mn-ea"/>
              </a:rPr>
              <a:t>商品化</a:t>
            </a:r>
            <a:r>
              <a:rPr lang="ja-JP" altLang="en-US" sz="1400" dirty="0" smtClean="0">
                <a:latin typeface="+mn-ea"/>
                <a:ea typeface="+mn-ea"/>
              </a:rPr>
              <a:t>。</a:t>
            </a:r>
            <a:endParaRPr lang="ja-JP" altLang="en-US" sz="1400" dirty="0">
              <a:latin typeface="+mn-ea"/>
              <a:ea typeface="+mn-ea"/>
            </a:endParaRPr>
          </a:p>
        </p:txBody>
      </p: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48064" y="2097041"/>
            <a:ext cx="2224844" cy="20017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タイトル 5"/>
          <p:cNvSpPr>
            <a:spLocks noGrp="1"/>
          </p:cNvSpPr>
          <p:nvPr>
            <p:ph type="title"/>
          </p:nvPr>
        </p:nvSpPr>
        <p:spPr>
          <a:xfrm>
            <a:off x="232668" y="246150"/>
            <a:ext cx="8507289" cy="634040"/>
          </a:xfrm>
        </p:spPr>
        <p:txBody>
          <a:bodyPr>
            <a:normAutofit/>
          </a:bodyPr>
          <a:lstStyle/>
          <a:p>
            <a:pPr algn="l"/>
            <a:r>
              <a:rPr lang="ja-JP" altLang="en-US" sz="2800" u="sng" dirty="0" smtClean="0">
                <a:solidFill>
                  <a:srgbClr val="002060"/>
                </a:solidFill>
              </a:rPr>
              <a:t>３．権利取得後の商品化作品例（１）</a:t>
            </a:r>
            <a:endParaRPr kumimoji="1" lang="ja-JP" altLang="en-US" sz="1100" u="sng" dirty="0">
              <a:solidFill>
                <a:srgbClr val="002060"/>
              </a:solidFill>
            </a:endParaRPr>
          </a:p>
        </p:txBody>
      </p:sp>
    </p:spTree>
    <p:extLst>
      <p:ext uri="{BB962C8B-B14F-4D97-AF65-F5344CB8AC3E}">
        <p14:creationId xmlns:p14="http://schemas.microsoft.com/office/powerpoint/2010/main" xmlns="" val="2848507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611560" y="1182291"/>
            <a:ext cx="7190536" cy="7045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7201" tIns="43601" rIns="87201" bIns="43601" anchor="ctr"/>
          <a:lstStyle>
            <a:lvl1pPr defTabSz="912813" eaLnBrk="0" hangingPunct="0">
              <a:defRPr kumimoji="1" sz="1600">
                <a:solidFill>
                  <a:schemeClr val="tx1"/>
                </a:solidFill>
                <a:latin typeface="Arial Unicode MS" pitchFamily="50" charset="-128"/>
                <a:ea typeface="ＭＳ Ｐゴシック" charset="-128"/>
              </a:defRPr>
            </a:lvl1pPr>
            <a:lvl2pPr marL="742950" indent="-285750" defTabSz="912813" eaLnBrk="0" hangingPunct="0">
              <a:defRPr kumimoji="1" sz="1600">
                <a:solidFill>
                  <a:schemeClr val="tx1"/>
                </a:solidFill>
                <a:latin typeface="Arial Unicode MS" pitchFamily="50" charset="-128"/>
                <a:ea typeface="ＭＳ Ｐゴシック" charset="-128"/>
              </a:defRPr>
            </a:lvl2pPr>
            <a:lvl3pPr marL="1143000" indent="-228600" defTabSz="912813" eaLnBrk="0" hangingPunct="0">
              <a:defRPr kumimoji="1" sz="1600">
                <a:solidFill>
                  <a:schemeClr val="tx1"/>
                </a:solidFill>
                <a:latin typeface="Arial Unicode MS" pitchFamily="50" charset="-128"/>
                <a:ea typeface="ＭＳ Ｐゴシック" charset="-128"/>
              </a:defRPr>
            </a:lvl3pPr>
            <a:lvl4pPr marL="1600200" indent="-228600" defTabSz="912813" eaLnBrk="0" hangingPunct="0">
              <a:defRPr kumimoji="1" sz="1600">
                <a:solidFill>
                  <a:schemeClr val="tx1"/>
                </a:solidFill>
                <a:latin typeface="Arial Unicode MS" pitchFamily="50" charset="-128"/>
                <a:ea typeface="ＭＳ Ｐゴシック" charset="-128"/>
              </a:defRPr>
            </a:lvl4pPr>
            <a:lvl5pPr marL="2057400" indent="-228600" defTabSz="912813" eaLnBrk="0" hangingPunct="0">
              <a:defRPr kumimoji="1" sz="1600">
                <a:solidFill>
                  <a:schemeClr val="tx1"/>
                </a:solidFill>
                <a:latin typeface="Arial Unicode MS" pitchFamily="50" charset="-128"/>
                <a:ea typeface="ＭＳ Ｐゴシック" charset="-128"/>
              </a:defRPr>
            </a:lvl5pPr>
            <a:lvl6pPr marL="2514600" indent="-228600" defTabSz="912813" eaLnBrk="0" fontAlgn="base" hangingPunct="0">
              <a:spcBef>
                <a:spcPct val="0"/>
              </a:spcBef>
              <a:spcAft>
                <a:spcPct val="0"/>
              </a:spcAft>
              <a:defRPr kumimoji="1" sz="1600">
                <a:solidFill>
                  <a:schemeClr val="tx1"/>
                </a:solidFill>
                <a:latin typeface="Arial Unicode MS" pitchFamily="50" charset="-128"/>
                <a:ea typeface="ＭＳ Ｐゴシック" charset="-128"/>
              </a:defRPr>
            </a:lvl6pPr>
            <a:lvl7pPr marL="2971800" indent="-228600" defTabSz="912813" eaLnBrk="0" fontAlgn="base" hangingPunct="0">
              <a:spcBef>
                <a:spcPct val="0"/>
              </a:spcBef>
              <a:spcAft>
                <a:spcPct val="0"/>
              </a:spcAft>
              <a:defRPr kumimoji="1" sz="1600">
                <a:solidFill>
                  <a:schemeClr val="tx1"/>
                </a:solidFill>
                <a:latin typeface="Arial Unicode MS" pitchFamily="50" charset="-128"/>
                <a:ea typeface="ＭＳ Ｐゴシック" charset="-128"/>
              </a:defRPr>
            </a:lvl7pPr>
            <a:lvl8pPr marL="3429000" indent="-228600" defTabSz="912813" eaLnBrk="0" fontAlgn="base" hangingPunct="0">
              <a:spcBef>
                <a:spcPct val="0"/>
              </a:spcBef>
              <a:spcAft>
                <a:spcPct val="0"/>
              </a:spcAft>
              <a:defRPr kumimoji="1" sz="1600">
                <a:solidFill>
                  <a:schemeClr val="tx1"/>
                </a:solidFill>
                <a:latin typeface="Arial Unicode MS" pitchFamily="50" charset="-128"/>
                <a:ea typeface="ＭＳ Ｐゴシック" charset="-128"/>
              </a:defRPr>
            </a:lvl8pPr>
            <a:lvl9pPr marL="3886200" indent="-228600" defTabSz="912813" eaLnBrk="0" fontAlgn="base" hangingPunct="0">
              <a:spcBef>
                <a:spcPct val="0"/>
              </a:spcBef>
              <a:spcAft>
                <a:spcPct val="0"/>
              </a:spcAft>
              <a:defRPr kumimoji="1" sz="1600">
                <a:solidFill>
                  <a:schemeClr val="tx1"/>
                </a:solidFill>
                <a:latin typeface="Arial Unicode MS" pitchFamily="50" charset="-128"/>
                <a:ea typeface="ＭＳ Ｐゴシック" charset="-128"/>
              </a:defRPr>
            </a:lvl9pPr>
          </a:lstStyle>
          <a:p>
            <a:pPr eaLnBrk="1" hangingPunct="1"/>
            <a:r>
              <a:rPr lang="ja-JP" altLang="en-US" sz="1800" dirty="0" smtClean="0">
                <a:solidFill>
                  <a:srgbClr val="0000FF"/>
                </a:solidFill>
                <a:latin typeface="+mn-ea"/>
                <a:ea typeface="+mn-ea"/>
              </a:rPr>
              <a:t>平成</a:t>
            </a:r>
            <a:r>
              <a:rPr lang="en-US" altLang="ja-JP" sz="1800" dirty="0" smtClean="0">
                <a:solidFill>
                  <a:srgbClr val="0000FF"/>
                </a:solidFill>
                <a:latin typeface="+mn-ea"/>
                <a:ea typeface="+mn-ea"/>
              </a:rPr>
              <a:t>27</a:t>
            </a:r>
            <a:r>
              <a:rPr lang="ja-JP" altLang="en-US" sz="1800" dirty="0" smtClean="0">
                <a:solidFill>
                  <a:srgbClr val="0000FF"/>
                </a:solidFill>
                <a:latin typeface="+mn-ea"/>
                <a:ea typeface="+mn-ea"/>
              </a:rPr>
              <a:t>年度</a:t>
            </a:r>
            <a:r>
              <a:rPr lang="ja-JP" altLang="en-US" sz="1800" dirty="0">
                <a:solidFill>
                  <a:srgbClr val="0000FF"/>
                </a:solidFill>
                <a:latin typeface="+mn-ea"/>
                <a:ea typeface="+mn-ea"/>
              </a:rPr>
              <a:t>パテントコンテスト特許庁長官</a:t>
            </a:r>
            <a:r>
              <a:rPr lang="ja-JP" altLang="en-US" sz="1800" dirty="0" smtClean="0">
                <a:solidFill>
                  <a:srgbClr val="0000FF"/>
                </a:solidFill>
                <a:latin typeface="+mn-ea"/>
                <a:ea typeface="+mn-ea"/>
              </a:rPr>
              <a:t>賞</a:t>
            </a:r>
            <a:endParaRPr lang="en-US" altLang="ja-JP" sz="1800" dirty="0" smtClean="0">
              <a:solidFill>
                <a:srgbClr val="0000FF"/>
              </a:solidFill>
              <a:latin typeface="+mn-ea"/>
              <a:ea typeface="+mn-ea"/>
            </a:endParaRPr>
          </a:p>
          <a:p>
            <a:pPr eaLnBrk="1" hangingPunct="1"/>
            <a:r>
              <a:rPr lang="ja-JP" altLang="en-US" sz="1800" dirty="0" smtClean="0">
                <a:solidFill>
                  <a:srgbClr val="0000FF"/>
                </a:solidFill>
                <a:latin typeface="+mn-ea"/>
                <a:ea typeface="+mn-ea"/>
              </a:rPr>
              <a:t>「</a:t>
            </a:r>
            <a:r>
              <a:rPr lang="ja-JP" altLang="en-US" sz="1800" dirty="0">
                <a:solidFill>
                  <a:srgbClr val="0000FF"/>
                </a:solidFill>
                <a:latin typeface="+mn-ea"/>
                <a:ea typeface="+mn-ea"/>
              </a:rPr>
              <a:t>商品名</a:t>
            </a:r>
            <a:r>
              <a:rPr lang="ja-JP" altLang="en-US" sz="1800" dirty="0" smtClean="0">
                <a:solidFill>
                  <a:srgbClr val="0000FF"/>
                </a:solidFill>
                <a:latin typeface="+mn-ea"/>
                <a:ea typeface="+mn-ea"/>
              </a:rPr>
              <a:t>：テンペチーズ」</a:t>
            </a:r>
            <a:r>
              <a:rPr lang="ja-JP" altLang="en-US" sz="1800" dirty="0">
                <a:solidFill>
                  <a:srgbClr val="0000FF"/>
                </a:solidFill>
                <a:latin typeface="+mn-ea"/>
                <a:ea typeface="+mn-ea"/>
              </a:rPr>
              <a:t>（特許登録</a:t>
            </a:r>
            <a:r>
              <a:rPr lang="ja-JP" altLang="en-US" sz="1800" dirty="0" smtClean="0">
                <a:solidFill>
                  <a:srgbClr val="0000FF"/>
                </a:solidFill>
                <a:latin typeface="+mn-ea"/>
                <a:ea typeface="+mn-ea"/>
              </a:rPr>
              <a:t>第</a:t>
            </a:r>
            <a:r>
              <a:rPr lang="en-US" altLang="ja-JP" sz="1800" dirty="0">
                <a:solidFill>
                  <a:srgbClr val="0000FF"/>
                </a:solidFill>
                <a:latin typeface="+mn-ea"/>
                <a:ea typeface="+mn-ea"/>
              </a:rPr>
              <a:t>4209927</a:t>
            </a:r>
            <a:r>
              <a:rPr lang="ja-JP" altLang="en-US" sz="1800" dirty="0" smtClean="0">
                <a:solidFill>
                  <a:srgbClr val="0000FF"/>
                </a:solidFill>
                <a:latin typeface="+mn-ea"/>
                <a:ea typeface="+mn-ea"/>
              </a:rPr>
              <a:t>号</a:t>
            </a:r>
            <a:r>
              <a:rPr lang="ja-JP" altLang="en-US" sz="1800" dirty="0">
                <a:solidFill>
                  <a:srgbClr val="0000FF"/>
                </a:solidFill>
                <a:latin typeface="+mn-ea"/>
                <a:ea typeface="+mn-ea"/>
              </a:rPr>
              <a:t>）</a:t>
            </a:r>
          </a:p>
        </p:txBody>
      </p:sp>
      <p:sp>
        <p:nvSpPr>
          <p:cNvPr id="6" name="Text Box 11"/>
          <p:cNvSpPr txBox="1">
            <a:spLocks noChangeArrowheads="1"/>
          </p:cNvSpPr>
          <p:nvPr/>
        </p:nvSpPr>
        <p:spPr bwMode="auto">
          <a:xfrm>
            <a:off x="1566428" y="4898287"/>
            <a:ext cx="3365612" cy="305646"/>
          </a:xfrm>
          <a:prstGeom prst="rect">
            <a:avLst/>
          </a:prstGeom>
          <a:noFill/>
          <a:ln>
            <a:noFill/>
          </a:ln>
          <a:effectLst/>
          <a:extLst>
            <a:ext uri="{909E8E84-426E-40DD-AFC4-6F175D3DCCD1}">
              <a14:hiddenFill xmlns:a14="http://schemas.microsoft.com/office/drawing/2010/main" xmlns="">
                <a:solidFill>
                  <a:srgbClr val="6666FF"/>
                </a:solidFill>
              </a14:hiddenFill>
            </a:ext>
            <a:ext uri="{91240B29-F687-4F45-9708-019B960494DF}">
              <a14:hiddenLine xmlns:a14="http://schemas.microsoft.com/office/drawing/2010/main" xmlns="" w="635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85895" tIns="44665" rIns="85895" bIns="44665">
            <a:spAutoFit/>
          </a:bodyPr>
          <a:lstStyle>
            <a:lvl1pPr eaLnBrk="0" hangingPunct="0">
              <a:defRPr kumimoji="1" sz="1600">
                <a:solidFill>
                  <a:schemeClr val="tx1"/>
                </a:solidFill>
                <a:latin typeface="Arial Unicode MS" pitchFamily="50" charset="-128"/>
                <a:ea typeface="ＭＳ Ｐゴシック" charset="-128"/>
              </a:defRPr>
            </a:lvl1pPr>
            <a:lvl2pPr marL="742950" indent="-285750" eaLnBrk="0" hangingPunct="0">
              <a:defRPr kumimoji="1" sz="1600">
                <a:solidFill>
                  <a:schemeClr val="tx1"/>
                </a:solidFill>
                <a:latin typeface="Arial Unicode MS" pitchFamily="50" charset="-128"/>
                <a:ea typeface="ＭＳ Ｐゴシック" charset="-128"/>
              </a:defRPr>
            </a:lvl2pPr>
            <a:lvl3pPr marL="1143000" indent="-228600" eaLnBrk="0" hangingPunct="0">
              <a:defRPr kumimoji="1" sz="1600">
                <a:solidFill>
                  <a:schemeClr val="tx1"/>
                </a:solidFill>
                <a:latin typeface="Arial Unicode MS" pitchFamily="50" charset="-128"/>
                <a:ea typeface="ＭＳ Ｐゴシック" charset="-128"/>
              </a:defRPr>
            </a:lvl3pPr>
            <a:lvl4pPr marL="1600200" indent="-228600" eaLnBrk="0" hangingPunct="0">
              <a:defRPr kumimoji="1" sz="1600">
                <a:solidFill>
                  <a:schemeClr val="tx1"/>
                </a:solidFill>
                <a:latin typeface="Arial Unicode MS" pitchFamily="50" charset="-128"/>
                <a:ea typeface="ＭＳ Ｐゴシック" charset="-128"/>
              </a:defRPr>
            </a:lvl4pPr>
            <a:lvl5pPr marL="2057400" indent="-228600" eaLnBrk="0" hangingPunct="0">
              <a:defRPr kumimoji="1" sz="1600">
                <a:solidFill>
                  <a:schemeClr val="tx1"/>
                </a:solidFill>
                <a:latin typeface="Arial Unicode MS" pitchFamily="50" charset="-128"/>
                <a:ea typeface="ＭＳ Ｐゴシック" charset="-128"/>
              </a:defRPr>
            </a:lvl5pPr>
            <a:lvl6pPr marL="2514600" indent="-228600" eaLnBrk="0" fontAlgn="base" hangingPunct="0">
              <a:spcBef>
                <a:spcPct val="0"/>
              </a:spcBef>
              <a:spcAft>
                <a:spcPct val="0"/>
              </a:spcAft>
              <a:defRPr kumimoji="1" sz="1600">
                <a:solidFill>
                  <a:schemeClr val="tx1"/>
                </a:solidFill>
                <a:latin typeface="Arial Unicode MS" pitchFamily="50" charset="-128"/>
                <a:ea typeface="ＭＳ Ｐゴシック" charset="-128"/>
              </a:defRPr>
            </a:lvl6pPr>
            <a:lvl7pPr marL="2971800" indent="-228600" eaLnBrk="0" fontAlgn="base" hangingPunct="0">
              <a:spcBef>
                <a:spcPct val="0"/>
              </a:spcBef>
              <a:spcAft>
                <a:spcPct val="0"/>
              </a:spcAft>
              <a:defRPr kumimoji="1" sz="1600">
                <a:solidFill>
                  <a:schemeClr val="tx1"/>
                </a:solidFill>
                <a:latin typeface="Arial Unicode MS" pitchFamily="50" charset="-128"/>
                <a:ea typeface="ＭＳ Ｐゴシック" charset="-128"/>
              </a:defRPr>
            </a:lvl7pPr>
            <a:lvl8pPr marL="3429000" indent="-228600" eaLnBrk="0" fontAlgn="base" hangingPunct="0">
              <a:spcBef>
                <a:spcPct val="0"/>
              </a:spcBef>
              <a:spcAft>
                <a:spcPct val="0"/>
              </a:spcAft>
              <a:defRPr kumimoji="1" sz="1600">
                <a:solidFill>
                  <a:schemeClr val="tx1"/>
                </a:solidFill>
                <a:latin typeface="Arial Unicode MS" pitchFamily="50" charset="-128"/>
                <a:ea typeface="ＭＳ Ｐゴシック" charset="-128"/>
              </a:defRPr>
            </a:lvl8pPr>
            <a:lvl9pPr marL="3886200" indent="-228600" eaLnBrk="0" fontAlgn="base" hangingPunct="0">
              <a:spcBef>
                <a:spcPct val="0"/>
              </a:spcBef>
              <a:spcAft>
                <a:spcPct val="0"/>
              </a:spcAft>
              <a:defRPr kumimoji="1" sz="1600">
                <a:solidFill>
                  <a:schemeClr val="tx1"/>
                </a:solidFill>
                <a:latin typeface="Arial Unicode MS" pitchFamily="50" charset="-128"/>
                <a:ea typeface="ＭＳ Ｐゴシック" charset="-128"/>
              </a:defRPr>
            </a:lvl9pPr>
          </a:lstStyle>
          <a:p>
            <a:pPr eaLnBrk="1" hangingPunct="1"/>
            <a:r>
              <a:rPr lang="zh-TW" altLang="en-US" sz="1400" dirty="0"/>
              <a:t>岡山県立高松農業高等</a:t>
            </a:r>
            <a:r>
              <a:rPr lang="zh-TW" altLang="en-US" sz="1400" dirty="0" smtClean="0"/>
              <a:t>学校</a:t>
            </a:r>
            <a:r>
              <a:rPr lang="zh-CN" altLang="en-US" sz="1400" dirty="0"/>
              <a:t>　食品科</a:t>
            </a:r>
            <a:r>
              <a:rPr lang="zh-CN" altLang="en-US" sz="1400" dirty="0" smtClean="0"/>
              <a:t>学科</a:t>
            </a:r>
            <a:endParaRPr lang="zh-CN" altLang="en-US" sz="1400" dirty="0"/>
          </a:p>
        </p:txBody>
      </p:sp>
      <p:sp>
        <p:nvSpPr>
          <p:cNvPr id="7" name="AutoShape 93"/>
          <p:cNvSpPr>
            <a:spLocks noChangeArrowheads="1"/>
          </p:cNvSpPr>
          <p:nvPr/>
        </p:nvSpPr>
        <p:spPr bwMode="auto">
          <a:xfrm>
            <a:off x="827584" y="5296991"/>
            <a:ext cx="7848872" cy="1584176"/>
          </a:xfrm>
          <a:prstGeom prst="roundRect">
            <a:avLst>
              <a:gd name="adj" fmla="val 16667"/>
            </a:avLst>
          </a:prstGeom>
          <a:noFill/>
          <a:ln>
            <a:noFill/>
          </a:ln>
          <a:effectLst/>
          <a:extLst/>
        </p:spPr>
        <p:txBody>
          <a:bodyPr lIns="85895" tIns="44665" rIns="85895" bIns="44665" anchor="ctr"/>
          <a:lstStyle>
            <a:lvl1pPr eaLnBrk="0" hangingPunct="0">
              <a:defRPr kumimoji="1" sz="1600">
                <a:solidFill>
                  <a:schemeClr val="tx1"/>
                </a:solidFill>
                <a:latin typeface="Arial Unicode MS" pitchFamily="50" charset="-128"/>
                <a:ea typeface="ＭＳ Ｐゴシック" charset="-128"/>
              </a:defRPr>
            </a:lvl1pPr>
            <a:lvl2pPr marL="742950" indent="-285750" eaLnBrk="0" hangingPunct="0">
              <a:defRPr kumimoji="1" sz="1600">
                <a:solidFill>
                  <a:schemeClr val="tx1"/>
                </a:solidFill>
                <a:latin typeface="Arial Unicode MS" pitchFamily="50" charset="-128"/>
                <a:ea typeface="ＭＳ Ｐゴシック" charset="-128"/>
              </a:defRPr>
            </a:lvl2pPr>
            <a:lvl3pPr marL="1143000" indent="-228600" eaLnBrk="0" hangingPunct="0">
              <a:defRPr kumimoji="1" sz="1600">
                <a:solidFill>
                  <a:schemeClr val="tx1"/>
                </a:solidFill>
                <a:latin typeface="Arial Unicode MS" pitchFamily="50" charset="-128"/>
                <a:ea typeface="ＭＳ Ｐゴシック" charset="-128"/>
              </a:defRPr>
            </a:lvl3pPr>
            <a:lvl4pPr marL="1600200" indent="-228600" eaLnBrk="0" hangingPunct="0">
              <a:defRPr kumimoji="1" sz="1600">
                <a:solidFill>
                  <a:schemeClr val="tx1"/>
                </a:solidFill>
                <a:latin typeface="Arial Unicode MS" pitchFamily="50" charset="-128"/>
                <a:ea typeface="ＭＳ Ｐゴシック" charset="-128"/>
              </a:defRPr>
            </a:lvl4pPr>
            <a:lvl5pPr marL="2057400" indent="-228600" eaLnBrk="0" hangingPunct="0">
              <a:defRPr kumimoji="1" sz="1600">
                <a:solidFill>
                  <a:schemeClr val="tx1"/>
                </a:solidFill>
                <a:latin typeface="Arial Unicode MS" pitchFamily="50" charset="-128"/>
                <a:ea typeface="ＭＳ Ｐゴシック" charset="-128"/>
              </a:defRPr>
            </a:lvl5pPr>
            <a:lvl6pPr marL="2514600" indent="-228600" eaLnBrk="0" fontAlgn="base" hangingPunct="0">
              <a:spcBef>
                <a:spcPct val="0"/>
              </a:spcBef>
              <a:spcAft>
                <a:spcPct val="0"/>
              </a:spcAft>
              <a:defRPr kumimoji="1" sz="1600">
                <a:solidFill>
                  <a:schemeClr val="tx1"/>
                </a:solidFill>
                <a:latin typeface="Arial Unicode MS" pitchFamily="50" charset="-128"/>
                <a:ea typeface="ＭＳ Ｐゴシック" charset="-128"/>
              </a:defRPr>
            </a:lvl6pPr>
            <a:lvl7pPr marL="2971800" indent="-228600" eaLnBrk="0" fontAlgn="base" hangingPunct="0">
              <a:spcBef>
                <a:spcPct val="0"/>
              </a:spcBef>
              <a:spcAft>
                <a:spcPct val="0"/>
              </a:spcAft>
              <a:defRPr kumimoji="1" sz="1600">
                <a:solidFill>
                  <a:schemeClr val="tx1"/>
                </a:solidFill>
                <a:latin typeface="Arial Unicode MS" pitchFamily="50" charset="-128"/>
                <a:ea typeface="ＭＳ Ｐゴシック" charset="-128"/>
              </a:defRPr>
            </a:lvl7pPr>
            <a:lvl8pPr marL="3429000" indent="-228600" eaLnBrk="0" fontAlgn="base" hangingPunct="0">
              <a:spcBef>
                <a:spcPct val="0"/>
              </a:spcBef>
              <a:spcAft>
                <a:spcPct val="0"/>
              </a:spcAft>
              <a:defRPr kumimoji="1" sz="1600">
                <a:solidFill>
                  <a:schemeClr val="tx1"/>
                </a:solidFill>
                <a:latin typeface="Arial Unicode MS" pitchFamily="50" charset="-128"/>
                <a:ea typeface="ＭＳ Ｐゴシック" charset="-128"/>
              </a:defRPr>
            </a:lvl8pPr>
            <a:lvl9pPr marL="3886200" indent="-228600" eaLnBrk="0" fontAlgn="base" hangingPunct="0">
              <a:spcBef>
                <a:spcPct val="0"/>
              </a:spcBef>
              <a:spcAft>
                <a:spcPct val="0"/>
              </a:spcAft>
              <a:defRPr kumimoji="1" sz="1600">
                <a:solidFill>
                  <a:schemeClr val="tx1"/>
                </a:solidFill>
                <a:latin typeface="Arial Unicode MS" pitchFamily="50" charset="-128"/>
                <a:ea typeface="ＭＳ Ｐゴシック" charset="-128"/>
              </a:defRPr>
            </a:lvl9pPr>
          </a:lstStyle>
          <a:p>
            <a:pPr eaLnBrk="1" hangingPunct="1"/>
            <a:r>
              <a:rPr lang="ja-JP" altLang="en-US" sz="1400" dirty="0" smtClean="0">
                <a:solidFill>
                  <a:srgbClr val="FF0000"/>
                </a:solidFill>
                <a:latin typeface="+mn-ea"/>
                <a:ea typeface="+mn-ea"/>
              </a:rPr>
              <a:t>（</a:t>
            </a:r>
            <a:r>
              <a:rPr lang="ja-JP" altLang="en-US" sz="1400" dirty="0">
                <a:solidFill>
                  <a:srgbClr val="FF0000"/>
                </a:solidFill>
                <a:latin typeface="+mn-ea"/>
                <a:ea typeface="+mn-ea"/>
              </a:rPr>
              <a:t>商品化</a:t>
            </a:r>
            <a:r>
              <a:rPr lang="ja-JP" altLang="en-US" sz="1400" dirty="0" smtClean="0">
                <a:solidFill>
                  <a:srgbClr val="FF0000"/>
                </a:solidFill>
                <a:latin typeface="+mn-ea"/>
                <a:ea typeface="+mn-ea"/>
              </a:rPr>
              <a:t>までの</a:t>
            </a:r>
            <a:r>
              <a:rPr lang="ja-JP" altLang="en-US" sz="1400" dirty="0">
                <a:solidFill>
                  <a:srgbClr val="FF0000"/>
                </a:solidFill>
                <a:latin typeface="+mn-ea"/>
                <a:ea typeface="+mn-ea"/>
              </a:rPr>
              <a:t>道のり</a:t>
            </a:r>
            <a:r>
              <a:rPr lang="ja-JP" altLang="en-US" sz="1400" dirty="0" smtClean="0">
                <a:solidFill>
                  <a:srgbClr val="FF0000"/>
                </a:solidFill>
                <a:latin typeface="+mn-ea"/>
                <a:ea typeface="+mn-ea"/>
              </a:rPr>
              <a:t>）</a:t>
            </a:r>
            <a:endParaRPr lang="en-US" altLang="ja-JP" sz="1400" dirty="0" smtClean="0">
              <a:solidFill>
                <a:srgbClr val="FF0000"/>
              </a:solidFill>
              <a:latin typeface="+mn-ea"/>
              <a:ea typeface="+mn-ea"/>
            </a:endParaRPr>
          </a:p>
          <a:p>
            <a:pPr eaLnBrk="1" hangingPunct="1"/>
            <a:r>
              <a:rPr lang="ja-JP" altLang="en-US" sz="1400" dirty="0" smtClean="0">
                <a:latin typeface="+mn-ea"/>
                <a:ea typeface="+mn-ea"/>
              </a:rPr>
              <a:t>　権利取得後、学校には</a:t>
            </a:r>
            <a:r>
              <a:rPr lang="ja-JP" altLang="en-US" sz="1400" dirty="0">
                <a:latin typeface="+mn-ea"/>
                <a:ea typeface="+mn-ea"/>
              </a:rPr>
              <a:t>発酵乳製品の営業許可を有した施設がないため、テンペチーズを製造・</a:t>
            </a:r>
            <a:r>
              <a:rPr lang="ja-JP" altLang="en-US" sz="1400" dirty="0" smtClean="0">
                <a:latin typeface="+mn-ea"/>
                <a:ea typeface="+mn-ea"/>
              </a:rPr>
              <a:t>商品化</a:t>
            </a:r>
            <a:r>
              <a:rPr lang="ja-JP" altLang="en-US" sz="1400" dirty="0">
                <a:latin typeface="+mn-ea"/>
                <a:ea typeface="+mn-ea"/>
              </a:rPr>
              <a:t>できる</a:t>
            </a:r>
            <a:r>
              <a:rPr lang="ja-JP" altLang="en-US" sz="1400" dirty="0" smtClean="0">
                <a:latin typeface="+mn-ea"/>
                <a:ea typeface="+mn-ea"/>
              </a:rPr>
              <a:t>企業</a:t>
            </a:r>
            <a:r>
              <a:rPr lang="ja-JP" altLang="en-US" sz="1400" dirty="0">
                <a:latin typeface="+mn-ea"/>
                <a:ea typeface="+mn-ea"/>
              </a:rPr>
              <a:t>を探して</a:t>
            </a:r>
            <a:r>
              <a:rPr lang="ja-JP" altLang="en-US" sz="1400" dirty="0" smtClean="0">
                <a:latin typeface="+mn-ea"/>
                <a:ea typeface="+mn-ea"/>
              </a:rPr>
              <a:t>いたところ、</a:t>
            </a:r>
            <a:r>
              <a:rPr lang="ja-JP" altLang="en-US" sz="1400" dirty="0">
                <a:latin typeface="+mn-ea"/>
                <a:ea typeface="+mn-ea"/>
              </a:rPr>
              <a:t>岡山西商工会からの</a:t>
            </a:r>
            <a:r>
              <a:rPr lang="ja-JP" altLang="en-US" sz="1400" dirty="0" smtClean="0">
                <a:latin typeface="+mn-ea"/>
                <a:ea typeface="+mn-ea"/>
              </a:rPr>
              <a:t>紹介により、平成</a:t>
            </a:r>
            <a:r>
              <a:rPr lang="en-US" altLang="ja-JP" sz="1400" dirty="0" smtClean="0">
                <a:latin typeface="+mn-ea"/>
                <a:ea typeface="+mn-ea"/>
              </a:rPr>
              <a:t>22</a:t>
            </a:r>
            <a:r>
              <a:rPr lang="ja-JP" altLang="en-US" sz="1400" dirty="0" smtClean="0">
                <a:latin typeface="+mn-ea"/>
                <a:ea typeface="+mn-ea"/>
              </a:rPr>
              <a:t>年</a:t>
            </a:r>
            <a:r>
              <a:rPr lang="en-US" altLang="ja-JP" sz="1400" dirty="0" smtClean="0">
                <a:latin typeface="+mn-ea"/>
                <a:ea typeface="+mn-ea"/>
              </a:rPr>
              <a:t>4</a:t>
            </a:r>
            <a:r>
              <a:rPr lang="ja-JP" altLang="en-US" sz="1400" dirty="0" smtClean="0">
                <a:latin typeface="+mn-ea"/>
                <a:ea typeface="+mn-ea"/>
              </a:rPr>
              <a:t>月より地元のチーズ工房と商品化</a:t>
            </a:r>
            <a:r>
              <a:rPr lang="ja-JP" altLang="en-US" sz="1400" dirty="0">
                <a:latin typeface="+mn-ea"/>
                <a:ea typeface="+mn-ea"/>
              </a:rPr>
              <a:t>に向けての共同研究が開始。共同研究には</a:t>
            </a:r>
            <a:r>
              <a:rPr lang="ja-JP" altLang="en-US" sz="1400" dirty="0" smtClean="0">
                <a:latin typeface="+mn-ea"/>
                <a:ea typeface="+mn-ea"/>
              </a:rPr>
              <a:t>、</a:t>
            </a:r>
            <a:r>
              <a:rPr lang="ja-JP" altLang="en-US" sz="1400" dirty="0">
                <a:latin typeface="+mn-ea"/>
                <a:ea typeface="+mn-ea"/>
              </a:rPr>
              <a:t>学校</a:t>
            </a:r>
            <a:r>
              <a:rPr lang="ja-JP" altLang="en-US" sz="1400" dirty="0" smtClean="0">
                <a:latin typeface="+mn-ea"/>
                <a:ea typeface="+mn-ea"/>
              </a:rPr>
              <a:t>の後輩</a:t>
            </a:r>
            <a:r>
              <a:rPr lang="ja-JP" altLang="en-US" sz="1400" dirty="0">
                <a:latin typeface="+mn-ea"/>
                <a:ea typeface="+mn-ea"/>
              </a:rPr>
              <a:t>である</a:t>
            </a:r>
            <a:r>
              <a:rPr lang="ja-JP" altLang="en-US" sz="1400" dirty="0" smtClean="0">
                <a:latin typeface="+mn-ea"/>
                <a:ea typeface="+mn-ea"/>
              </a:rPr>
              <a:t>食品科学科の生徒たちが、「</a:t>
            </a:r>
            <a:r>
              <a:rPr lang="ja-JP" altLang="en-US" sz="1400" dirty="0">
                <a:latin typeface="+mn-ea"/>
                <a:ea typeface="+mn-ea"/>
              </a:rPr>
              <a:t>課題研究」（卒業研究）のテーマと</a:t>
            </a:r>
            <a:r>
              <a:rPr lang="ja-JP" altLang="en-US" sz="1400" dirty="0" smtClean="0">
                <a:latin typeface="+mn-ea"/>
                <a:ea typeface="+mn-ea"/>
              </a:rPr>
              <a:t>して商品化</a:t>
            </a:r>
            <a:r>
              <a:rPr lang="ja-JP" altLang="en-US" sz="1400" dirty="0">
                <a:latin typeface="+mn-ea"/>
                <a:ea typeface="+mn-ea"/>
              </a:rPr>
              <a:t>に向けて</a:t>
            </a:r>
            <a:r>
              <a:rPr lang="ja-JP" altLang="en-US" sz="1400" dirty="0" smtClean="0">
                <a:latin typeface="+mn-ea"/>
                <a:ea typeface="+mn-ea"/>
              </a:rPr>
              <a:t>３年間取組、平成</a:t>
            </a:r>
            <a:r>
              <a:rPr lang="en-US" altLang="ja-JP" sz="1400" dirty="0" smtClean="0">
                <a:latin typeface="+mn-ea"/>
                <a:ea typeface="+mn-ea"/>
              </a:rPr>
              <a:t>24</a:t>
            </a:r>
            <a:r>
              <a:rPr lang="ja-JP" altLang="en-US" sz="1400" dirty="0" smtClean="0">
                <a:latin typeface="+mn-ea"/>
                <a:ea typeface="+mn-ea"/>
              </a:rPr>
              <a:t>年</a:t>
            </a:r>
            <a:r>
              <a:rPr lang="en-US" altLang="ja-JP" sz="1400" dirty="0" smtClean="0">
                <a:latin typeface="+mn-ea"/>
                <a:ea typeface="+mn-ea"/>
              </a:rPr>
              <a:t>11</a:t>
            </a:r>
            <a:r>
              <a:rPr lang="ja-JP" altLang="en-US" sz="1400" dirty="0" smtClean="0">
                <a:latin typeface="+mn-ea"/>
                <a:ea typeface="+mn-ea"/>
              </a:rPr>
              <a:t>月「</a:t>
            </a:r>
            <a:r>
              <a:rPr lang="ja-JP" altLang="en-US" sz="1400" dirty="0">
                <a:latin typeface="+mn-ea"/>
                <a:ea typeface="+mn-ea"/>
              </a:rPr>
              <a:t>テンペチーズ</a:t>
            </a:r>
            <a:r>
              <a:rPr lang="ja-JP" altLang="en-US" sz="1400" dirty="0" smtClean="0">
                <a:latin typeface="+mn-ea"/>
                <a:ea typeface="+mn-ea"/>
              </a:rPr>
              <a:t>」の商品化に至った。</a:t>
            </a:r>
            <a:endParaRPr lang="en-US" altLang="ja-JP" sz="1400" dirty="0" smtClean="0">
              <a:latin typeface="+mn-ea"/>
              <a:ea typeface="+mn-ea"/>
            </a:endParaRPr>
          </a:p>
        </p:txBody>
      </p:sp>
      <p:pic>
        <p:nvPicPr>
          <p:cNvPr id="9" name="Picture 2" descr="P:\農業科\Ｆ\廣田\課題研究廣田班写真\H24廣田班\テンペチーズ\テンペチーズ 034.jpg"/>
          <p:cNvPicPr>
            <a:picLocks noChangeAspect="1" noChangeArrowheads="1"/>
          </p:cNvPicPr>
          <p:nvPr/>
        </p:nvPicPr>
        <p:blipFill>
          <a:blip r:embed="rId2" cstate="print"/>
          <a:srcRect/>
          <a:stretch>
            <a:fillRect/>
          </a:stretch>
        </p:blipFill>
        <p:spPr bwMode="auto">
          <a:xfrm>
            <a:off x="5868144" y="2079924"/>
            <a:ext cx="1800265" cy="2664296"/>
          </a:xfrm>
          <a:prstGeom prst="rect">
            <a:avLst/>
          </a:prstGeom>
          <a:noFill/>
          <a:ln w="9525">
            <a:noFill/>
            <a:miter lim="800000"/>
            <a:headEnd/>
            <a:tailEnd/>
          </a:ln>
        </p:spPr>
      </p:pic>
      <p:pic>
        <p:nvPicPr>
          <p:cNvPr id="11" name="Picture 2" descr="Y:\06_人材育成環境整備担当\④パテントコンテスト\H27\60．表彰式\テンペチーズプレゼン写真\IMG_9498-20160225.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92087" y="2079924"/>
            <a:ext cx="4027507" cy="2687393"/>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タイトル 5"/>
          <p:cNvSpPr txBox="1">
            <a:spLocks/>
          </p:cNvSpPr>
          <p:nvPr/>
        </p:nvSpPr>
        <p:spPr>
          <a:xfrm>
            <a:off x="232668" y="246150"/>
            <a:ext cx="8507289" cy="63404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800" u="sng" dirty="0" smtClean="0">
                <a:solidFill>
                  <a:srgbClr val="002060"/>
                </a:solidFill>
              </a:rPr>
              <a:t>４．権利取得後の商品化作品例（２）</a:t>
            </a:r>
            <a:endParaRPr lang="ja-JP" altLang="en-US" sz="1100" u="sng" dirty="0">
              <a:solidFill>
                <a:srgbClr val="002060"/>
              </a:solidFill>
            </a:endParaRPr>
          </a:p>
        </p:txBody>
      </p:sp>
    </p:spTree>
    <p:extLst>
      <p:ext uri="{BB962C8B-B14F-4D97-AF65-F5344CB8AC3E}">
        <p14:creationId xmlns:p14="http://schemas.microsoft.com/office/powerpoint/2010/main" xmlns="" val="2003826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71512" y="2739731"/>
            <a:ext cx="8229600" cy="2345453"/>
          </a:xfrm>
        </p:spPr>
        <p:txBody>
          <a:bodyPr>
            <a:normAutofit lnSpcReduction="10000"/>
          </a:bodyPr>
          <a:lstStyle/>
          <a:p>
            <a:pPr marL="0" indent="0">
              <a:buNone/>
            </a:pPr>
            <a:r>
              <a:rPr lang="ja-JP" altLang="ja-JP" sz="1400" u="sng" dirty="0"/>
              <a:t>コンテストへの参加が有意義だったと</a:t>
            </a:r>
            <a:r>
              <a:rPr lang="ja-JP" altLang="ja-JP" sz="1400" u="sng" dirty="0" smtClean="0"/>
              <a:t>回答</a:t>
            </a:r>
            <a:r>
              <a:rPr lang="ja-JP" altLang="en-US" sz="1400" u="sng" dirty="0" smtClean="0"/>
              <a:t>（ </a:t>
            </a:r>
            <a:r>
              <a:rPr lang="en-US" altLang="ja-JP" sz="1400" u="sng" dirty="0" smtClean="0"/>
              <a:t>5 or 4 </a:t>
            </a:r>
            <a:r>
              <a:rPr lang="ja-JP" altLang="en-US" sz="1400" u="sng" dirty="0" smtClean="0"/>
              <a:t>）</a:t>
            </a:r>
            <a:r>
              <a:rPr lang="ja-JP" altLang="ja-JP" sz="1400" u="sng" dirty="0" smtClean="0"/>
              <a:t>した理由</a:t>
            </a:r>
            <a:endParaRPr lang="en-US" altLang="ja-JP" sz="1400" dirty="0"/>
          </a:p>
          <a:p>
            <a:pPr marL="0" indent="0">
              <a:buNone/>
            </a:pPr>
            <a:r>
              <a:rPr lang="ja-JP" altLang="en-US" sz="1400" dirty="0" smtClean="0"/>
              <a:t>・</a:t>
            </a:r>
            <a:r>
              <a:rPr lang="ja-JP" altLang="ja-JP" sz="1400" dirty="0" smtClean="0"/>
              <a:t>新しい</a:t>
            </a:r>
            <a:r>
              <a:rPr lang="ja-JP" altLang="ja-JP" sz="1400" dirty="0"/>
              <a:t>アイデアを考える練習、今までにないものを考えることが</a:t>
            </a:r>
            <a:r>
              <a:rPr lang="ja-JP" altLang="ja-JP" sz="1400" dirty="0" smtClean="0"/>
              <a:t>新鮮</a:t>
            </a:r>
            <a:endParaRPr lang="en-US" altLang="ja-JP" sz="1400" dirty="0" smtClean="0"/>
          </a:p>
          <a:p>
            <a:pPr marL="0" indent="0">
              <a:buNone/>
            </a:pPr>
            <a:r>
              <a:rPr kumimoji="1" lang="ja-JP" altLang="en-US" sz="1400" dirty="0" smtClean="0"/>
              <a:t>・</a:t>
            </a:r>
            <a:r>
              <a:rPr lang="ja-JP" altLang="ja-JP" sz="1400" dirty="0"/>
              <a:t>自分で新しい物を生みだすのはいい経験、自分で考えるのは</a:t>
            </a:r>
            <a:r>
              <a:rPr lang="ja-JP" altLang="ja-JP" sz="1400" dirty="0" smtClean="0"/>
              <a:t>面白い</a:t>
            </a:r>
            <a:endParaRPr lang="en-US" altLang="ja-JP" sz="1400" dirty="0" smtClean="0"/>
          </a:p>
          <a:p>
            <a:pPr marL="0" indent="0">
              <a:buNone/>
            </a:pPr>
            <a:r>
              <a:rPr kumimoji="1" lang="ja-JP" altLang="en-US" sz="1400" dirty="0" smtClean="0"/>
              <a:t>・</a:t>
            </a:r>
            <a:r>
              <a:rPr lang="ja-JP" altLang="ja-JP" sz="1400" dirty="0"/>
              <a:t>自分が考えた案を出してワクワク感が</a:t>
            </a:r>
            <a:r>
              <a:rPr lang="ja-JP" altLang="ja-JP" sz="1400" dirty="0" smtClean="0"/>
              <a:t>あった</a:t>
            </a:r>
            <a:endParaRPr lang="en-US" altLang="ja-JP" sz="1400" dirty="0" smtClean="0"/>
          </a:p>
          <a:p>
            <a:pPr marL="0" indent="0">
              <a:buNone/>
            </a:pPr>
            <a:r>
              <a:rPr kumimoji="1" lang="ja-JP" altLang="en-US" sz="1400" dirty="0" smtClean="0"/>
              <a:t>・</a:t>
            </a:r>
            <a:r>
              <a:rPr lang="ja-JP" altLang="ja-JP" sz="1400" dirty="0"/>
              <a:t>誰かに認めてもらえるという事にワクワク</a:t>
            </a:r>
            <a:r>
              <a:rPr lang="ja-JP" altLang="ja-JP" sz="1400" dirty="0" smtClean="0"/>
              <a:t>した</a:t>
            </a:r>
            <a:endParaRPr lang="en-US" altLang="ja-JP" sz="1400" dirty="0" smtClean="0"/>
          </a:p>
          <a:p>
            <a:pPr marL="0" indent="0">
              <a:buNone/>
            </a:pPr>
            <a:r>
              <a:rPr kumimoji="1" lang="ja-JP" altLang="en-US" sz="1400" dirty="0" smtClean="0"/>
              <a:t>・</a:t>
            </a:r>
            <a:r>
              <a:rPr lang="ja-JP" altLang="ja-JP" sz="1400" dirty="0"/>
              <a:t>試作品を作ったときの</a:t>
            </a:r>
            <a:r>
              <a:rPr lang="ja-JP" altLang="ja-JP" sz="1400" dirty="0" smtClean="0"/>
              <a:t>達成感</a:t>
            </a:r>
            <a:endParaRPr lang="en-US" altLang="ja-JP" sz="1400" dirty="0" smtClean="0"/>
          </a:p>
          <a:p>
            <a:pPr marL="0" indent="0">
              <a:buNone/>
            </a:pPr>
            <a:r>
              <a:rPr kumimoji="1" lang="ja-JP" altLang="en-US" sz="1400" dirty="0" smtClean="0"/>
              <a:t>・</a:t>
            </a:r>
            <a:r>
              <a:rPr lang="ja-JP" altLang="ja-JP" sz="1400" dirty="0"/>
              <a:t>客観的にも考える機会、身の回りのものを見直すいい</a:t>
            </a:r>
            <a:r>
              <a:rPr lang="ja-JP" altLang="ja-JP" sz="1400" dirty="0" smtClean="0"/>
              <a:t>機会</a:t>
            </a:r>
            <a:endParaRPr lang="en-US" altLang="ja-JP" sz="1400" dirty="0" smtClean="0"/>
          </a:p>
          <a:p>
            <a:pPr marL="0" indent="0">
              <a:buNone/>
            </a:pPr>
            <a:r>
              <a:rPr lang="ja-JP" altLang="en-US" sz="1400" dirty="0"/>
              <a:t>・解決に向けてグループで活動、お互いの絆が深まって色々</a:t>
            </a:r>
            <a:r>
              <a:rPr lang="ja-JP" altLang="en-US" sz="1400" dirty="0" smtClean="0"/>
              <a:t>協力できた</a:t>
            </a:r>
            <a:endParaRPr lang="en-US" altLang="ja-JP" sz="1400" dirty="0" smtClean="0"/>
          </a:p>
          <a:p>
            <a:pPr marL="0" indent="0">
              <a:buNone/>
            </a:pPr>
            <a:r>
              <a:rPr kumimoji="1" lang="ja-JP" altLang="en-US" sz="1400" dirty="0" smtClean="0"/>
              <a:t>・</a:t>
            </a:r>
            <a:r>
              <a:rPr lang="ja-JP" altLang="ja-JP" sz="1400" dirty="0"/>
              <a:t>特許出願の流れやどのような事を書くのかなどを掴む事ができた</a:t>
            </a:r>
            <a:endParaRPr kumimoji="1" lang="ja-JP" altLang="en-US" sz="1400" dirty="0"/>
          </a:p>
        </p:txBody>
      </p:sp>
      <p:sp>
        <p:nvSpPr>
          <p:cNvPr id="4" name="タイトル 5"/>
          <p:cNvSpPr>
            <a:spLocks noGrp="1"/>
          </p:cNvSpPr>
          <p:nvPr>
            <p:ph type="title"/>
          </p:nvPr>
        </p:nvSpPr>
        <p:spPr>
          <a:xfrm>
            <a:off x="232668" y="246150"/>
            <a:ext cx="8507289" cy="634040"/>
          </a:xfrm>
        </p:spPr>
        <p:txBody>
          <a:bodyPr>
            <a:normAutofit/>
          </a:bodyPr>
          <a:lstStyle/>
          <a:p>
            <a:pPr algn="l"/>
            <a:r>
              <a:rPr lang="ja-JP" altLang="en-US" sz="2800" u="sng" dirty="0" smtClean="0">
                <a:solidFill>
                  <a:srgbClr val="002060"/>
                </a:solidFill>
              </a:rPr>
              <a:t>５．参加者</a:t>
            </a:r>
            <a:r>
              <a:rPr lang="ja-JP" altLang="en-US" sz="2800" u="sng" dirty="0">
                <a:solidFill>
                  <a:srgbClr val="002060"/>
                </a:solidFill>
              </a:rPr>
              <a:t>アンケート</a:t>
            </a:r>
            <a:r>
              <a:rPr lang="ja-JP" altLang="en-US" sz="1100" u="sng" dirty="0">
                <a:solidFill>
                  <a:srgbClr val="002060"/>
                </a:solidFill>
              </a:rPr>
              <a:t>（</a:t>
            </a:r>
            <a:r>
              <a:rPr lang="en-US" altLang="ja-JP" sz="1100" u="sng" dirty="0">
                <a:solidFill>
                  <a:srgbClr val="002060"/>
                </a:solidFill>
              </a:rPr>
              <a:t>※</a:t>
            </a:r>
            <a:r>
              <a:rPr lang="ja-JP" altLang="en-US" sz="1100" u="sng" dirty="0">
                <a:solidFill>
                  <a:srgbClr val="002060"/>
                </a:solidFill>
              </a:rPr>
              <a:t>）</a:t>
            </a:r>
            <a:endParaRPr kumimoji="1" lang="ja-JP" altLang="en-US" sz="1100" u="sng" dirty="0">
              <a:solidFill>
                <a:srgbClr val="002060"/>
              </a:solidFill>
            </a:endParaRPr>
          </a:p>
        </p:txBody>
      </p:sp>
      <p:sp>
        <p:nvSpPr>
          <p:cNvPr id="5" name="タイトル 5"/>
          <p:cNvSpPr txBox="1">
            <a:spLocks/>
          </p:cNvSpPr>
          <p:nvPr/>
        </p:nvSpPr>
        <p:spPr>
          <a:xfrm>
            <a:off x="3419872" y="6381328"/>
            <a:ext cx="5536109" cy="36004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200" dirty="0" smtClean="0">
                <a:solidFill>
                  <a:srgbClr val="002060"/>
                </a:solidFill>
              </a:rPr>
              <a:t>（</a:t>
            </a:r>
            <a:r>
              <a:rPr lang="en-US" altLang="ja-JP" sz="1200" dirty="0" smtClean="0">
                <a:solidFill>
                  <a:srgbClr val="002060"/>
                </a:solidFill>
              </a:rPr>
              <a:t>※</a:t>
            </a:r>
            <a:r>
              <a:rPr lang="ja-JP" altLang="en-US" sz="1200" dirty="0">
                <a:solidFill>
                  <a:srgbClr val="002060"/>
                </a:solidFill>
              </a:rPr>
              <a:t>）平成２７年度パテント・デザインパテントコンテスト　アンケート抜粋</a:t>
            </a:r>
          </a:p>
        </p:txBody>
      </p:sp>
      <p:pic>
        <p:nvPicPr>
          <p:cNvPr id="8" name="図 7"/>
          <p:cNvPicPr>
            <a:picLocks noChangeAspect="1"/>
          </p:cNvPicPr>
          <p:nvPr/>
        </p:nvPicPr>
        <p:blipFill>
          <a:blip r:embed="rId2" cstate="print"/>
          <a:stretch>
            <a:fillRect/>
          </a:stretch>
        </p:blipFill>
        <p:spPr>
          <a:xfrm>
            <a:off x="3935025" y="764704"/>
            <a:ext cx="3180938" cy="1847391"/>
          </a:xfrm>
          <a:prstGeom prst="rect">
            <a:avLst/>
          </a:prstGeom>
        </p:spPr>
      </p:pic>
      <p:pic>
        <p:nvPicPr>
          <p:cNvPr id="9" name="図 8"/>
          <p:cNvPicPr>
            <a:picLocks noChangeAspect="1"/>
          </p:cNvPicPr>
          <p:nvPr/>
        </p:nvPicPr>
        <p:blipFill>
          <a:blip r:embed="rId3" cstate="print"/>
          <a:stretch>
            <a:fillRect/>
          </a:stretch>
        </p:blipFill>
        <p:spPr>
          <a:xfrm>
            <a:off x="457200" y="854229"/>
            <a:ext cx="3477825" cy="1773070"/>
          </a:xfrm>
          <a:prstGeom prst="rect">
            <a:avLst/>
          </a:prstGeom>
        </p:spPr>
      </p:pic>
      <p:sp>
        <p:nvSpPr>
          <p:cNvPr id="10" name="コンテンツ プレースホルダー 2"/>
          <p:cNvSpPr txBox="1">
            <a:spLocks/>
          </p:cNvSpPr>
          <p:nvPr/>
        </p:nvSpPr>
        <p:spPr>
          <a:xfrm>
            <a:off x="373399" y="5182919"/>
            <a:ext cx="8582582" cy="134242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ja-JP" sz="1400" u="sng" dirty="0" smtClean="0"/>
              <a:t>コンテストへの参加が有意義</a:t>
            </a:r>
            <a:r>
              <a:rPr lang="ja-JP" altLang="en-US" sz="1400" u="sng" dirty="0" smtClean="0"/>
              <a:t>でなかった</a:t>
            </a:r>
            <a:r>
              <a:rPr lang="ja-JP" altLang="ja-JP" sz="1400" u="sng" dirty="0" smtClean="0"/>
              <a:t>と回答</a:t>
            </a:r>
            <a:r>
              <a:rPr lang="ja-JP" altLang="en-US" sz="1400" u="sng" dirty="0" smtClean="0"/>
              <a:t>（ </a:t>
            </a:r>
            <a:r>
              <a:rPr lang="en-US" altLang="ja-JP" sz="1400" u="sng" dirty="0" smtClean="0"/>
              <a:t>2 or 1</a:t>
            </a:r>
            <a:r>
              <a:rPr lang="ja-JP" altLang="en-US" sz="1400" u="sng" dirty="0" smtClean="0"/>
              <a:t>）</a:t>
            </a:r>
            <a:r>
              <a:rPr lang="ja-JP" altLang="ja-JP" sz="1400" u="sng" dirty="0" smtClean="0"/>
              <a:t>した理由</a:t>
            </a:r>
            <a:endParaRPr lang="en-US" altLang="ja-JP" sz="1400" dirty="0" smtClean="0"/>
          </a:p>
          <a:p>
            <a:pPr marL="0" indent="0">
              <a:buNone/>
            </a:pPr>
            <a:r>
              <a:rPr lang="ja-JP" altLang="en-US" sz="1400" dirty="0"/>
              <a:t>・授業の一つとはいえ、就活で</a:t>
            </a:r>
            <a:r>
              <a:rPr lang="ja-JP" altLang="en-US" sz="1400" dirty="0" smtClean="0"/>
              <a:t>忙しかった</a:t>
            </a:r>
            <a:endParaRPr lang="en-US" altLang="ja-JP" sz="1400" dirty="0" smtClean="0"/>
          </a:p>
          <a:p>
            <a:pPr marL="0" indent="0">
              <a:buNone/>
            </a:pPr>
            <a:r>
              <a:rPr lang="ja-JP" altLang="en-US" sz="1400" dirty="0"/>
              <a:t>・発明の製作が間に</a:t>
            </a:r>
            <a:r>
              <a:rPr lang="ja-JP" altLang="en-US" sz="1400" dirty="0" smtClean="0"/>
              <a:t>合わなかった</a:t>
            </a:r>
            <a:endParaRPr lang="en-US" altLang="ja-JP" sz="1400" dirty="0" smtClean="0"/>
          </a:p>
          <a:p>
            <a:pPr marL="0" indent="0">
              <a:buNone/>
            </a:pPr>
            <a:r>
              <a:rPr lang="ja-JP" altLang="en-US" sz="1400" dirty="0" smtClean="0"/>
              <a:t>・</a:t>
            </a:r>
            <a:r>
              <a:rPr lang="ja-JP" altLang="en-US" sz="1400" dirty="0"/>
              <a:t>パテントは考える意識のある人でやった方が良いと思うので、そんなに良いアイデアが</a:t>
            </a:r>
            <a:r>
              <a:rPr lang="ja-JP" altLang="en-US" sz="1400" dirty="0" smtClean="0"/>
              <a:t>浮かばなかった</a:t>
            </a:r>
            <a:endParaRPr lang="en-US" altLang="ja-JP" sz="1400" dirty="0" smtClean="0"/>
          </a:p>
          <a:p>
            <a:pPr marL="0" indent="0">
              <a:buNone/>
            </a:pPr>
            <a:r>
              <a:rPr lang="ja-JP" altLang="en-US" sz="1400" dirty="0"/>
              <a:t>・知識などだけでいいと</a:t>
            </a:r>
            <a:r>
              <a:rPr lang="ja-JP" altLang="en-US" sz="1400" dirty="0" smtClean="0"/>
              <a:t>思った</a:t>
            </a:r>
            <a:endParaRPr lang="en-US" altLang="ja-JP" sz="1400" dirty="0" smtClean="0"/>
          </a:p>
        </p:txBody>
      </p:sp>
    </p:spTree>
    <p:extLst>
      <p:ext uri="{BB962C8B-B14F-4D97-AF65-F5344CB8AC3E}">
        <p14:creationId xmlns:p14="http://schemas.microsoft.com/office/powerpoint/2010/main" xmlns="" val="2418865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角丸四角形 16"/>
          <p:cNvSpPr/>
          <p:nvPr/>
        </p:nvSpPr>
        <p:spPr>
          <a:xfrm>
            <a:off x="549520" y="3865599"/>
            <a:ext cx="7825154" cy="2587737"/>
          </a:xfrm>
          <a:prstGeom prst="roundRect">
            <a:avLst>
              <a:gd name="adj" fmla="val 9325"/>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1400">
              <a:solidFill>
                <a:prstClr val="white"/>
              </a:solidFill>
            </a:endParaRPr>
          </a:p>
        </p:txBody>
      </p:sp>
      <p:sp>
        <p:nvSpPr>
          <p:cNvPr id="8" name="角丸四角形 7"/>
          <p:cNvSpPr/>
          <p:nvPr/>
        </p:nvSpPr>
        <p:spPr>
          <a:xfrm>
            <a:off x="549520" y="732732"/>
            <a:ext cx="7825154" cy="2840284"/>
          </a:xfrm>
          <a:prstGeom prst="roundRect">
            <a:avLst>
              <a:gd name="adj" fmla="val 9325"/>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sz="1400">
              <a:solidFill>
                <a:prstClr val="white"/>
              </a:solidFill>
            </a:endParaRPr>
          </a:p>
        </p:txBody>
      </p:sp>
      <p:sp>
        <p:nvSpPr>
          <p:cNvPr id="5" name="Rectangle 98"/>
          <p:cNvSpPr>
            <a:spLocks noChangeArrowheads="1"/>
          </p:cNvSpPr>
          <p:nvPr/>
        </p:nvSpPr>
        <p:spPr bwMode="auto">
          <a:xfrm>
            <a:off x="1" y="0"/>
            <a:ext cx="9155723" cy="533400"/>
          </a:xfrm>
          <a:prstGeom prst="rect">
            <a:avLst/>
          </a:prstGeom>
          <a:solidFill>
            <a:srgbClr val="002060"/>
          </a:solidFill>
          <a:ln>
            <a:noFill/>
          </a:ln>
          <a:effectLst/>
          <a:extLst/>
        </p:spPr>
        <p:txBody>
          <a:bodyPr wrap="none" lIns="91349" tIns="45674" rIns="91349" bIns="45674" anchor="ctr"/>
          <a:lstStyle/>
          <a:p>
            <a:pPr defTabSz="913496" fontAlgn="base">
              <a:spcBef>
                <a:spcPct val="0"/>
              </a:spcBef>
              <a:spcAft>
                <a:spcPct val="0"/>
              </a:spcAft>
              <a:buClr>
                <a:srgbClr val="000000"/>
              </a:buClr>
              <a:buSzPct val="100000"/>
              <a:defRPr/>
            </a:pPr>
            <a:r>
              <a:rPr lang="ja-JP" altLang="en-US" sz="2000" dirty="0">
                <a:solidFill>
                  <a:srgbClr val="FFFFFF"/>
                </a:solidFill>
                <a:effectLst>
                  <a:outerShdw blurRad="38100" dist="38100" dir="2700000" algn="tl">
                    <a:srgbClr val="000000"/>
                  </a:outerShdw>
                </a:effectLst>
                <a:latin typeface="HGS創英角ｺﾞｼｯｸUB" pitchFamily="50" charset="-128"/>
                <a:ea typeface="HGS創英角ｺﾞｼｯｸUB" pitchFamily="50" charset="-128"/>
              </a:rPr>
              <a:t>　パテントコンテスト、デザイン・</a:t>
            </a:r>
            <a:r>
              <a:rPr lang="ja-JP" altLang="en-US" sz="2000" dirty="0" smtClean="0">
                <a:solidFill>
                  <a:srgbClr val="FFFFFF"/>
                </a:solidFill>
                <a:effectLst>
                  <a:outerShdw blurRad="38100" dist="38100" dir="2700000" algn="tl">
                    <a:srgbClr val="000000"/>
                  </a:outerShdw>
                </a:effectLst>
                <a:latin typeface="HGS創英角ｺﾞｼｯｸUB" pitchFamily="50" charset="-128"/>
                <a:ea typeface="HGS創英角ｺﾞｼｯｸUB" pitchFamily="50" charset="-128"/>
              </a:rPr>
              <a:t>パテントコンテスト</a:t>
            </a:r>
            <a:r>
              <a:rPr lang="ja-JP" altLang="en-US" sz="2000" dirty="0">
                <a:solidFill>
                  <a:srgbClr val="FFFFFF"/>
                </a:solidFill>
                <a:effectLst>
                  <a:outerShdw blurRad="38100" dist="38100" dir="2700000" algn="tl">
                    <a:srgbClr val="000000"/>
                  </a:outerShdw>
                </a:effectLst>
                <a:latin typeface="HGS創英角ｺﾞｼｯｸUB" pitchFamily="50" charset="-128"/>
                <a:ea typeface="HGS創英角ｺﾞｼｯｸUB" pitchFamily="50" charset="-128"/>
              </a:rPr>
              <a:t>　</a:t>
            </a:r>
            <a:r>
              <a:rPr lang="ja-JP" altLang="en-US" sz="2000" dirty="0" smtClean="0">
                <a:solidFill>
                  <a:srgbClr val="FFFFFF"/>
                </a:solidFill>
                <a:effectLst>
                  <a:outerShdw blurRad="38100" dist="38100" dir="2700000" algn="tl">
                    <a:srgbClr val="000000"/>
                  </a:outerShdw>
                </a:effectLst>
                <a:latin typeface="HGS創英角ｺﾞｼｯｸUB" pitchFamily="50" charset="-128"/>
                <a:ea typeface="HGS創英角ｺﾞｼｯｸUB" pitchFamily="50" charset="-128"/>
              </a:rPr>
              <a:t>学校への表彰</a:t>
            </a:r>
            <a:endParaRPr lang="zh-TW" altLang="en-US" sz="2000" dirty="0">
              <a:solidFill>
                <a:srgbClr val="FFFFFF"/>
              </a:solidFill>
              <a:effectLst>
                <a:outerShdw blurRad="38100" dist="38100" dir="2700000" algn="tl">
                  <a:srgbClr val="000000"/>
                </a:outerShdw>
              </a:effectLst>
              <a:latin typeface="HGS創英角ｺﾞｼｯｸUB" pitchFamily="50" charset="-128"/>
              <a:ea typeface="HGS創英角ｺﾞｼｯｸUB" pitchFamily="50" charset="-128"/>
            </a:endParaRPr>
          </a:p>
        </p:txBody>
      </p:sp>
      <p:sp>
        <p:nvSpPr>
          <p:cNvPr id="182279" name="Rectangle 7"/>
          <p:cNvSpPr>
            <a:spLocks noChangeArrowheads="1"/>
          </p:cNvSpPr>
          <p:nvPr/>
        </p:nvSpPr>
        <p:spPr bwMode="auto">
          <a:xfrm>
            <a:off x="8795240" y="6524628"/>
            <a:ext cx="344366" cy="333375"/>
          </a:xfrm>
          <a:prstGeom prst="rect">
            <a:avLst/>
          </a:prstGeom>
          <a:noFill/>
          <a:ln>
            <a:noFill/>
          </a:ln>
          <a:effectLst/>
          <a:extLst>
            <a:ext uri="{909E8E84-426E-40DD-AFC4-6F175D3DCCD1}">
              <a14:hiddenFill xmlns:a14="http://schemas.microsoft.com/office/drawing/2010/main" xmlns="">
                <a:solidFill>
                  <a:srgbClr val="00FF00">
                    <a:alpha val="59999"/>
                  </a:srgbClr>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1246" tIns="45624" rIns="91246" bIns="45624" anchor="ctr"/>
          <a:lstStyle/>
          <a:p>
            <a:pPr algn="ctr" fontAlgn="base">
              <a:spcBef>
                <a:spcPct val="0"/>
              </a:spcBef>
              <a:spcAft>
                <a:spcPct val="0"/>
              </a:spcAft>
            </a:pPr>
            <a:fld id="{648E83BE-223B-41DC-B504-D8B12E1AE3C4}" type="slidenum">
              <a:rPr lang="en-US" altLang="ja-JP" sz="1600" b="1" smtClean="0">
                <a:solidFill>
                  <a:srgbClr val="000000"/>
                </a:solidFill>
                <a:latin typeface="Arial" pitchFamily="34" charset="0"/>
                <a:ea typeface="ＭＳ ゴシック" pitchFamily="49" charset="-128"/>
              </a:rPr>
              <a:pPr algn="ctr" fontAlgn="base">
                <a:spcBef>
                  <a:spcPct val="0"/>
                </a:spcBef>
                <a:spcAft>
                  <a:spcPct val="0"/>
                </a:spcAft>
              </a:pPr>
              <a:t>7</a:t>
            </a:fld>
            <a:endParaRPr lang="en-US" altLang="ja-JP" sz="1600" b="1" smtClean="0">
              <a:solidFill>
                <a:srgbClr val="000000"/>
              </a:solidFill>
              <a:latin typeface="Arial" pitchFamily="34" charset="0"/>
              <a:ea typeface="ＭＳ ゴシック" pitchFamily="49" charset="-128"/>
            </a:endParaRPr>
          </a:p>
        </p:txBody>
      </p:sp>
      <p:sp>
        <p:nvSpPr>
          <p:cNvPr id="11" name="正方形/長方形 10"/>
          <p:cNvSpPr/>
          <p:nvPr/>
        </p:nvSpPr>
        <p:spPr>
          <a:xfrm>
            <a:off x="575898" y="767658"/>
            <a:ext cx="7798777" cy="2616101"/>
          </a:xfrm>
          <a:prstGeom prst="rect">
            <a:avLst/>
          </a:prstGeom>
        </p:spPr>
        <p:txBody>
          <a:bodyPr>
            <a:spAutoFit/>
          </a:bodyPr>
          <a:lstStyle/>
          <a:p>
            <a:pPr fontAlgn="base">
              <a:spcBef>
                <a:spcPct val="0"/>
              </a:spcBef>
              <a:spcAft>
                <a:spcPct val="0"/>
              </a:spcAft>
              <a:defRPr/>
            </a:pPr>
            <a:r>
              <a:rPr lang="ja-JP" altLang="en-US" sz="2000" b="1" dirty="0">
                <a:solidFill>
                  <a:prstClr val="black"/>
                </a:solidFill>
                <a:effectLst>
                  <a:outerShdw blurRad="38100" dist="38100" dir="2700000" algn="tl">
                    <a:srgbClr val="000000">
                      <a:alpha val="43137"/>
                    </a:srgbClr>
                  </a:outerShdw>
                </a:effectLst>
                <a:latin typeface="Arial" pitchFamily="34" charset="0"/>
              </a:rPr>
              <a:t>文部科学省科学技術・学術政策局長表彰</a:t>
            </a:r>
            <a:endParaRPr lang="en-US" altLang="ja-JP" sz="2000" b="1" dirty="0">
              <a:solidFill>
                <a:prstClr val="black"/>
              </a:solidFill>
              <a:effectLst>
                <a:outerShdw blurRad="38100" dist="38100" dir="2700000" algn="tl">
                  <a:srgbClr val="000000">
                    <a:alpha val="43137"/>
                  </a:srgbClr>
                </a:outerShdw>
              </a:effectLst>
              <a:latin typeface="Arial" pitchFamily="34" charset="0"/>
            </a:endParaRPr>
          </a:p>
          <a:p>
            <a:pPr fontAlgn="base">
              <a:spcBef>
                <a:spcPct val="0"/>
              </a:spcBef>
              <a:spcAft>
                <a:spcPct val="0"/>
              </a:spcAft>
              <a:defRPr/>
            </a:pPr>
            <a:r>
              <a:rPr lang="ja-JP" altLang="en-US" sz="1600" dirty="0">
                <a:solidFill>
                  <a:prstClr val="black"/>
                </a:solidFill>
                <a:latin typeface="Arial" pitchFamily="34" charset="0"/>
              </a:rPr>
              <a:t>コンテストに際し、積極的な取り組みを行った学校に賞を授与。</a:t>
            </a:r>
            <a:endParaRPr lang="en-US" altLang="ja-JP" sz="1600" dirty="0">
              <a:solidFill>
                <a:prstClr val="black"/>
              </a:solidFill>
              <a:latin typeface="Arial" pitchFamily="34" charset="0"/>
            </a:endParaRPr>
          </a:p>
          <a:p>
            <a:pPr fontAlgn="base">
              <a:spcBef>
                <a:spcPct val="0"/>
              </a:spcBef>
              <a:spcAft>
                <a:spcPct val="0"/>
              </a:spcAft>
              <a:defRPr/>
            </a:pPr>
            <a:endParaRPr lang="en-US" altLang="ja-JP" sz="1600" dirty="0" smtClean="0">
              <a:solidFill>
                <a:prstClr val="black"/>
              </a:solidFill>
              <a:latin typeface="Arial" pitchFamily="34" charset="0"/>
            </a:endParaRPr>
          </a:p>
          <a:p>
            <a:pPr fontAlgn="base">
              <a:spcBef>
                <a:spcPct val="0"/>
              </a:spcBef>
              <a:spcAft>
                <a:spcPct val="0"/>
              </a:spcAft>
              <a:defRPr/>
            </a:pPr>
            <a:r>
              <a:rPr lang="ja-JP" altLang="en-US" sz="1600" dirty="0" smtClean="0">
                <a:solidFill>
                  <a:prstClr val="black"/>
                </a:solidFill>
                <a:latin typeface="Arial" pitchFamily="34" charset="0"/>
              </a:rPr>
              <a:t>以下の観点から総合的に評価。</a:t>
            </a:r>
            <a:endParaRPr lang="en-US" altLang="ja-JP" sz="1600" dirty="0" smtClean="0">
              <a:solidFill>
                <a:prstClr val="black"/>
              </a:solidFill>
              <a:latin typeface="Arial" pitchFamily="34" charset="0"/>
            </a:endParaRPr>
          </a:p>
          <a:p>
            <a:pPr fontAlgn="base">
              <a:spcBef>
                <a:spcPct val="0"/>
              </a:spcBef>
              <a:spcAft>
                <a:spcPct val="0"/>
              </a:spcAft>
              <a:defRPr/>
            </a:pPr>
            <a:r>
              <a:rPr lang="ja-JP" altLang="en-US" sz="1600" dirty="0" smtClean="0">
                <a:solidFill>
                  <a:prstClr val="black"/>
                </a:solidFill>
                <a:latin typeface="Arial" pitchFamily="34" charset="0"/>
              </a:rPr>
              <a:t>　・教育</a:t>
            </a:r>
            <a:r>
              <a:rPr lang="ja-JP" altLang="en-US" sz="1600" dirty="0">
                <a:solidFill>
                  <a:prstClr val="black"/>
                </a:solidFill>
                <a:latin typeface="Arial" pitchFamily="34" charset="0"/>
              </a:rPr>
              <a:t>活動の一環とした組織的な</a:t>
            </a:r>
            <a:r>
              <a:rPr lang="ja-JP" altLang="en-US" sz="1600" dirty="0" smtClean="0">
                <a:solidFill>
                  <a:prstClr val="black"/>
                </a:solidFill>
                <a:latin typeface="Arial" pitchFamily="34" charset="0"/>
              </a:rPr>
              <a:t>取組</a:t>
            </a:r>
            <a:endParaRPr lang="en-US" altLang="ja-JP" sz="1600" dirty="0" smtClean="0">
              <a:solidFill>
                <a:prstClr val="black"/>
              </a:solidFill>
              <a:latin typeface="Arial" pitchFamily="34" charset="0"/>
            </a:endParaRPr>
          </a:p>
          <a:p>
            <a:pPr fontAlgn="base">
              <a:spcBef>
                <a:spcPct val="0"/>
              </a:spcBef>
              <a:spcAft>
                <a:spcPct val="0"/>
              </a:spcAft>
              <a:defRPr/>
            </a:pPr>
            <a:r>
              <a:rPr lang="ja-JP" altLang="en-US" sz="1600" dirty="0" smtClean="0">
                <a:solidFill>
                  <a:prstClr val="black"/>
                </a:solidFill>
                <a:latin typeface="Arial" pitchFamily="34" charset="0"/>
              </a:rPr>
              <a:t>　・学生</a:t>
            </a:r>
            <a:r>
              <a:rPr lang="ja-JP" altLang="en-US" sz="1600" dirty="0">
                <a:solidFill>
                  <a:prstClr val="black"/>
                </a:solidFill>
                <a:latin typeface="Arial" pitchFamily="34" charset="0"/>
              </a:rPr>
              <a:t>の知財マインド向上に資する</a:t>
            </a:r>
            <a:r>
              <a:rPr lang="ja-JP" altLang="en-US" sz="1600" dirty="0" smtClean="0">
                <a:solidFill>
                  <a:prstClr val="black"/>
                </a:solidFill>
                <a:latin typeface="Arial" pitchFamily="34" charset="0"/>
              </a:rPr>
              <a:t>取組</a:t>
            </a:r>
            <a:endParaRPr lang="en-US" altLang="ja-JP" sz="1600" dirty="0" smtClean="0">
              <a:solidFill>
                <a:prstClr val="black"/>
              </a:solidFill>
              <a:latin typeface="Arial" pitchFamily="34" charset="0"/>
            </a:endParaRPr>
          </a:p>
          <a:p>
            <a:pPr fontAlgn="base">
              <a:spcBef>
                <a:spcPct val="0"/>
              </a:spcBef>
              <a:spcAft>
                <a:spcPct val="0"/>
              </a:spcAft>
              <a:defRPr/>
            </a:pPr>
            <a:r>
              <a:rPr lang="ja-JP" altLang="en-US" sz="1600" dirty="0" smtClean="0">
                <a:solidFill>
                  <a:prstClr val="black"/>
                </a:solidFill>
                <a:latin typeface="Arial" pitchFamily="34" charset="0"/>
              </a:rPr>
              <a:t>　・周知</a:t>
            </a:r>
            <a:r>
              <a:rPr lang="ja-JP" altLang="en-US" sz="1600" dirty="0">
                <a:solidFill>
                  <a:prstClr val="black"/>
                </a:solidFill>
                <a:latin typeface="Arial" pitchFamily="34" charset="0"/>
              </a:rPr>
              <a:t>活動の</a:t>
            </a:r>
            <a:r>
              <a:rPr lang="ja-JP" altLang="en-US" sz="1600" dirty="0" smtClean="0">
                <a:solidFill>
                  <a:prstClr val="black"/>
                </a:solidFill>
                <a:latin typeface="Arial" pitchFamily="34" charset="0"/>
              </a:rPr>
              <a:t>積極性　　　　　　　　　　　　　等</a:t>
            </a:r>
            <a:endParaRPr lang="en-US" altLang="ja-JP" sz="1600" dirty="0" smtClean="0">
              <a:solidFill>
                <a:prstClr val="black"/>
              </a:solidFill>
              <a:latin typeface="Arial" pitchFamily="34" charset="0"/>
            </a:endParaRPr>
          </a:p>
          <a:p>
            <a:pPr fontAlgn="base">
              <a:spcBef>
                <a:spcPct val="0"/>
              </a:spcBef>
              <a:spcAft>
                <a:spcPct val="0"/>
              </a:spcAft>
              <a:defRPr/>
            </a:pPr>
            <a:endParaRPr lang="en-US" altLang="ja-JP" sz="1600" dirty="0">
              <a:solidFill>
                <a:prstClr val="black"/>
              </a:solidFill>
              <a:latin typeface="Arial" pitchFamily="34" charset="0"/>
            </a:endParaRPr>
          </a:p>
          <a:p>
            <a:pPr fontAlgn="base">
              <a:spcBef>
                <a:spcPct val="0"/>
              </a:spcBef>
              <a:spcAft>
                <a:spcPct val="0"/>
              </a:spcAft>
              <a:defRPr/>
            </a:pPr>
            <a:r>
              <a:rPr lang="ja-JP" altLang="en-US" sz="1600" dirty="0" smtClean="0">
                <a:solidFill>
                  <a:prstClr val="black"/>
                </a:solidFill>
                <a:latin typeface="Arial" pitchFamily="34" charset="0"/>
              </a:rPr>
              <a:t>学校全体での取り組みが評価されます。</a:t>
            </a:r>
            <a:endParaRPr lang="en-US" altLang="ja-JP" sz="1600" dirty="0" smtClean="0">
              <a:solidFill>
                <a:prstClr val="black"/>
              </a:solidFill>
              <a:latin typeface="Arial" pitchFamily="34" charset="0"/>
            </a:endParaRPr>
          </a:p>
          <a:p>
            <a:pPr fontAlgn="base">
              <a:spcBef>
                <a:spcPct val="0"/>
              </a:spcBef>
              <a:spcAft>
                <a:spcPct val="0"/>
              </a:spcAft>
              <a:defRPr/>
            </a:pPr>
            <a:r>
              <a:rPr lang="ja-JP" altLang="en-US" sz="1600" dirty="0">
                <a:solidFill>
                  <a:prstClr val="black"/>
                </a:solidFill>
                <a:latin typeface="Arial" pitchFamily="34" charset="0"/>
              </a:rPr>
              <a:t>文部科学省として</a:t>
            </a:r>
            <a:r>
              <a:rPr lang="ja-JP" altLang="en-US" sz="1600" dirty="0" smtClean="0">
                <a:solidFill>
                  <a:prstClr val="black"/>
                </a:solidFill>
                <a:latin typeface="Arial" pitchFamily="34" charset="0"/>
              </a:rPr>
              <a:t>も、先進的な事例については、全国に積極的に紹介していく予定です。</a:t>
            </a:r>
            <a:endParaRPr lang="en-US" altLang="ja-JP" sz="1600" dirty="0">
              <a:solidFill>
                <a:prstClr val="black"/>
              </a:solidFill>
              <a:latin typeface="Arial" pitchFamily="34" charset="0"/>
            </a:endParaRPr>
          </a:p>
        </p:txBody>
      </p:sp>
      <p:sp>
        <p:nvSpPr>
          <p:cNvPr id="182281" name="正方形/長方形 15"/>
          <p:cNvSpPr>
            <a:spLocks noChangeArrowheads="1"/>
          </p:cNvSpPr>
          <p:nvPr/>
        </p:nvSpPr>
        <p:spPr bwMode="auto">
          <a:xfrm>
            <a:off x="611560" y="3942158"/>
            <a:ext cx="4111869"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base">
              <a:spcBef>
                <a:spcPct val="0"/>
              </a:spcBef>
              <a:spcAft>
                <a:spcPct val="0"/>
              </a:spcAft>
            </a:pPr>
            <a:r>
              <a:rPr lang="ja-JP" altLang="en-US" sz="1600" b="1" dirty="0" smtClean="0">
                <a:solidFill>
                  <a:schemeClr val="tx2"/>
                </a:solidFill>
                <a:latin typeface="Arial" pitchFamily="34" charset="0"/>
              </a:rPr>
              <a:t>平成２６年度受賞校　（１０校）</a:t>
            </a:r>
            <a:endParaRPr lang="en-US" altLang="ja-JP" sz="1600" b="1" dirty="0" smtClean="0">
              <a:solidFill>
                <a:schemeClr val="tx2"/>
              </a:solidFill>
              <a:latin typeface="Arial" pitchFamily="34" charset="0"/>
            </a:endParaRPr>
          </a:p>
        </p:txBody>
      </p:sp>
      <p:sp>
        <p:nvSpPr>
          <p:cNvPr id="182282" name="正方形/長方形 16"/>
          <p:cNvSpPr>
            <a:spLocks noChangeArrowheads="1"/>
          </p:cNvSpPr>
          <p:nvPr/>
        </p:nvSpPr>
        <p:spPr bwMode="auto">
          <a:xfrm>
            <a:off x="767863" y="4204092"/>
            <a:ext cx="2161443" cy="954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fontAlgn="base">
              <a:spcBef>
                <a:spcPct val="0"/>
              </a:spcBef>
              <a:spcAft>
                <a:spcPct val="0"/>
              </a:spcAft>
            </a:pPr>
            <a:r>
              <a:rPr lang="ja-JP" altLang="en-US" sz="1400" dirty="0" smtClean="0">
                <a:solidFill>
                  <a:prstClr val="black"/>
                </a:solidFill>
                <a:latin typeface="Arial" pitchFamily="34" charset="0"/>
              </a:rPr>
              <a:t>女子美術大学</a:t>
            </a:r>
          </a:p>
          <a:p>
            <a:pPr fontAlgn="base">
              <a:spcBef>
                <a:spcPct val="0"/>
              </a:spcBef>
              <a:spcAft>
                <a:spcPct val="0"/>
              </a:spcAft>
            </a:pPr>
            <a:r>
              <a:rPr lang="ja-JP" altLang="en-US" sz="1400" dirty="0" smtClean="0">
                <a:solidFill>
                  <a:prstClr val="black"/>
                </a:solidFill>
                <a:latin typeface="Arial" pitchFamily="34" charset="0"/>
              </a:rPr>
              <a:t>岐阜工業高等専門学校</a:t>
            </a:r>
          </a:p>
          <a:p>
            <a:pPr fontAlgn="base">
              <a:spcBef>
                <a:spcPct val="0"/>
              </a:spcBef>
              <a:spcAft>
                <a:spcPct val="0"/>
              </a:spcAft>
            </a:pPr>
            <a:r>
              <a:rPr lang="ja-JP" altLang="en-US" sz="1400" dirty="0" smtClean="0">
                <a:solidFill>
                  <a:prstClr val="black"/>
                </a:solidFill>
                <a:latin typeface="Arial" pitchFamily="34" charset="0"/>
              </a:rPr>
              <a:t>鈴鹿工業高等専門学校</a:t>
            </a:r>
          </a:p>
          <a:p>
            <a:pPr fontAlgn="base">
              <a:spcBef>
                <a:spcPct val="0"/>
              </a:spcBef>
              <a:spcAft>
                <a:spcPct val="0"/>
              </a:spcAft>
            </a:pPr>
            <a:r>
              <a:rPr lang="ja-JP" altLang="en-US" sz="1400" dirty="0" smtClean="0">
                <a:solidFill>
                  <a:prstClr val="black"/>
                </a:solidFill>
                <a:latin typeface="Arial" pitchFamily="34" charset="0"/>
              </a:rPr>
              <a:t>群馬工業高等専門学校</a:t>
            </a:r>
          </a:p>
        </p:txBody>
      </p:sp>
      <p:sp>
        <p:nvSpPr>
          <p:cNvPr id="182283" name="正方形/長方形 17"/>
          <p:cNvSpPr>
            <a:spLocks noChangeArrowheads="1"/>
          </p:cNvSpPr>
          <p:nvPr/>
        </p:nvSpPr>
        <p:spPr bwMode="auto">
          <a:xfrm>
            <a:off x="2929306" y="4204092"/>
            <a:ext cx="2794822"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fontAlgn="base">
              <a:spcBef>
                <a:spcPct val="0"/>
              </a:spcBef>
              <a:spcAft>
                <a:spcPct val="0"/>
              </a:spcAft>
            </a:pPr>
            <a:r>
              <a:rPr lang="ja-JP" altLang="en-US" sz="1400" dirty="0" smtClean="0">
                <a:solidFill>
                  <a:prstClr val="black"/>
                </a:solidFill>
                <a:latin typeface="Arial" pitchFamily="34" charset="0"/>
              </a:rPr>
              <a:t>兵庫県立西脇工業高等学校</a:t>
            </a:r>
          </a:p>
          <a:p>
            <a:pPr fontAlgn="base">
              <a:spcBef>
                <a:spcPct val="0"/>
              </a:spcBef>
              <a:spcAft>
                <a:spcPct val="0"/>
              </a:spcAft>
            </a:pPr>
            <a:r>
              <a:rPr lang="ja-JP" altLang="en-US" sz="1400" dirty="0" smtClean="0">
                <a:solidFill>
                  <a:prstClr val="black"/>
                </a:solidFill>
                <a:latin typeface="Arial" pitchFamily="34" charset="0"/>
              </a:rPr>
              <a:t>長崎県立島原工業高等学校</a:t>
            </a:r>
          </a:p>
          <a:p>
            <a:pPr fontAlgn="base">
              <a:spcBef>
                <a:spcPct val="0"/>
              </a:spcBef>
              <a:spcAft>
                <a:spcPct val="0"/>
              </a:spcAft>
            </a:pPr>
            <a:r>
              <a:rPr lang="ja-JP" altLang="en-US" sz="1400" dirty="0" smtClean="0">
                <a:solidFill>
                  <a:prstClr val="black"/>
                </a:solidFill>
                <a:latin typeface="Arial" pitchFamily="34" charset="0"/>
              </a:rPr>
              <a:t>徳島県立つるぎ高等学校</a:t>
            </a:r>
          </a:p>
        </p:txBody>
      </p:sp>
      <p:sp>
        <p:nvSpPr>
          <p:cNvPr id="182284" name="正方形/長方形 19"/>
          <p:cNvSpPr>
            <a:spLocks noChangeArrowheads="1"/>
          </p:cNvSpPr>
          <p:nvPr/>
        </p:nvSpPr>
        <p:spPr bwMode="auto">
          <a:xfrm>
            <a:off x="5414598" y="4204093"/>
            <a:ext cx="2757802"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fontAlgn="base">
              <a:spcBef>
                <a:spcPct val="0"/>
              </a:spcBef>
              <a:spcAft>
                <a:spcPct val="0"/>
              </a:spcAft>
            </a:pPr>
            <a:r>
              <a:rPr lang="ja-JP" altLang="en-US" sz="1400" dirty="0" smtClean="0">
                <a:solidFill>
                  <a:prstClr val="black"/>
                </a:solidFill>
                <a:latin typeface="Arial" pitchFamily="34" charset="0"/>
              </a:rPr>
              <a:t>瓊浦高等学校</a:t>
            </a:r>
          </a:p>
          <a:p>
            <a:pPr fontAlgn="base">
              <a:spcBef>
                <a:spcPct val="0"/>
              </a:spcBef>
              <a:spcAft>
                <a:spcPct val="0"/>
              </a:spcAft>
            </a:pPr>
            <a:r>
              <a:rPr lang="ja-JP" altLang="en-US" sz="1400" dirty="0" smtClean="0">
                <a:solidFill>
                  <a:prstClr val="black"/>
                </a:solidFill>
                <a:latin typeface="Arial" pitchFamily="34" charset="0"/>
              </a:rPr>
              <a:t>徳島県立徳島科学技術高等学校</a:t>
            </a:r>
          </a:p>
          <a:p>
            <a:pPr fontAlgn="base">
              <a:spcBef>
                <a:spcPct val="0"/>
              </a:spcBef>
              <a:spcAft>
                <a:spcPct val="0"/>
              </a:spcAft>
            </a:pPr>
            <a:r>
              <a:rPr lang="ja-JP" altLang="en-US" sz="1400" dirty="0" smtClean="0">
                <a:solidFill>
                  <a:prstClr val="black"/>
                </a:solidFill>
                <a:latin typeface="Arial" pitchFamily="34" charset="0"/>
              </a:rPr>
              <a:t>愛知県立知立高等学校</a:t>
            </a:r>
            <a:endParaRPr lang="en-US" altLang="ja-JP" sz="1400" dirty="0" smtClean="0">
              <a:solidFill>
                <a:prstClr val="black"/>
              </a:solidFill>
              <a:latin typeface="Arial" pitchFamily="34" charset="0"/>
            </a:endParaRPr>
          </a:p>
        </p:txBody>
      </p:sp>
      <p:sp>
        <p:nvSpPr>
          <p:cNvPr id="13" name="正方形/長方形 15"/>
          <p:cNvSpPr>
            <a:spLocks noChangeArrowheads="1"/>
          </p:cNvSpPr>
          <p:nvPr/>
        </p:nvSpPr>
        <p:spPr bwMode="auto">
          <a:xfrm>
            <a:off x="611560" y="5327245"/>
            <a:ext cx="4111869"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fontAlgn="base">
              <a:spcBef>
                <a:spcPct val="0"/>
              </a:spcBef>
              <a:spcAft>
                <a:spcPct val="0"/>
              </a:spcAft>
            </a:pPr>
            <a:r>
              <a:rPr lang="ja-JP" altLang="en-US" sz="1600" b="1" dirty="0" smtClean="0">
                <a:solidFill>
                  <a:schemeClr val="tx2"/>
                </a:solidFill>
                <a:latin typeface="Arial" pitchFamily="34" charset="0"/>
              </a:rPr>
              <a:t>平成２７年度受賞校　（</a:t>
            </a:r>
            <a:r>
              <a:rPr lang="ja-JP" altLang="en-US" sz="1600" b="1" dirty="0">
                <a:solidFill>
                  <a:schemeClr val="tx2"/>
                </a:solidFill>
                <a:latin typeface="Arial" pitchFamily="34" charset="0"/>
              </a:rPr>
              <a:t>３</a:t>
            </a:r>
            <a:r>
              <a:rPr lang="ja-JP" altLang="en-US" sz="1600" b="1" dirty="0" smtClean="0">
                <a:solidFill>
                  <a:schemeClr val="tx2"/>
                </a:solidFill>
                <a:latin typeface="Arial" pitchFamily="34" charset="0"/>
              </a:rPr>
              <a:t>校）</a:t>
            </a:r>
            <a:endParaRPr lang="en-US" altLang="ja-JP" sz="1600" b="1" dirty="0" smtClean="0">
              <a:solidFill>
                <a:schemeClr val="tx2"/>
              </a:solidFill>
              <a:latin typeface="Arial" pitchFamily="34" charset="0"/>
            </a:endParaRPr>
          </a:p>
        </p:txBody>
      </p:sp>
      <p:sp>
        <p:nvSpPr>
          <p:cNvPr id="15" name="正方形/長方形 16"/>
          <p:cNvSpPr>
            <a:spLocks noChangeArrowheads="1"/>
          </p:cNvSpPr>
          <p:nvPr/>
        </p:nvSpPr>
        <p:spPr bwMode="auto">
          <a:xfrm>
            <a:off x="767863" y="5634961"/>
            <a:ext cx="2940041"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fontAlgn="base">
              <a:spcBef>
                <a:spcPct val="0"/>
              </a:spcBef>
              <a:spcAft>
                <a:spcPct val="0"/>
              </a:spcAft>
            </a:pPr>
            <a:r>
              <a:rPr lang="zh-TW" altLang="en-US" sz="1400" dirty="0">
                <a:solidFill>
                  <a:prstClr val="black"/>
                </a:solidFill>
                <a:latin typeface="+mn-ea"/>
              </a:rPr>
              <a:t>大分県立芸術文化短期大学</a:t>
            </a:r>
          </a:p>
          <a:p>
            <a:pPr fontAlgn="base">
              <a:spcBef>
                <a:spcPct val="0"/>
              </a:spcBef>
              <a:spcAft>
                <a:spcPct val="0"/>
              </a:spcAft>
            </a:pPr>
            <a:r>
              <a:rPr lang="zh-TW" altLang="en-US" sz="1400" dirty="0">
                <a:solidFill>
                  <a:prstClr val="black"/>
                </a:solidFill>
                <a:latin typeface="+mn-ea"/>
              </a:rPr>
              <a:t>旭川工業高等専門学校</a:t>
            </a:r>
          </a:p>
          <a:p>
            <a:pPr fontAlgn="base">
              <a:spcBef>
                <a:spcPct val="0"/>
              </a:spcBef>
              <a:spcAft>
                <a:spcPct val="0"/>
              </a:spcAft>
            </a:pPr>
            <a:r>
              <a:rPr lang="zh-TW" altLang="en-US" sz="1400" dirty="0">
                <a:solidFill>
                  <a:prstClr val="black"/>
                </a:solidFill>
                <a:latin typeface="+mn-ea"/>
              </a:rPr>
              <a:t>福岡県立三池工業高等学校</a:t>
            </a:r>
            <a:endParaRPr lang="ja-JP" altLang="en-US" sz="1400" dirty="0" smtClean="0">
              <a:solidFill>
                <a:prstClr val="black"/>
              </a:solidFill>
              <a:latin typeface="+mn-ea"/>
            </a:endParaRPr>
          </a:p>
        </p:txBody>
      </p:sp>
    </p:spTree>
    <p:extLst>
      <p:ext uri="{BB962C8B-B14F-4D97-AF65-F5344CB8AC3E}">
        <p14:creationId xmlns:p14="http://schemas.microsoft.com/office/powerpoint/2010/main" xmlns="" val="1920360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2420888"/>
            <a:ext cx="8229600" cy="1143000"/>
          </a:xfrm>
        </p:spPr>
        <p:txBody>
          <a:bodyPr>
            <a:normAutofit/>
          </a:bodyPr>
          <a:lstStyle/>
          <a:p>
            <a:r>
              <a:rPr kumimoji="1" lang="ja-JP" altLang="en-US" dirty="0" smtClean="0"/>
              <a:t>（参考）</a:t>
            </a:r>
            <a:endParaRPr kumimoji="1" lang="ja-JP" altLang="en-US" dirty="0"/>
          </a:p>
        </p:txBody>
      </p:sp>
    </p:spTree>
    <p:extLst>
      <p:ext uri="{BB962C8B-B14F-4D97-AF65-F5344CB8AC3E}">
        <p14:creationId xmlns:p14="http://schemas.microsoft.com/office/powerpoint/2010/main" xmlns="" val="976278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232668" y="979282"/>
            <a:ext cx="8229600" cy="1468759"/>
          </a:xfrm>
        </p:spPr>
        <p:txBody>
          <a:bodyPr>
            <a:normAutofit/>
          </a:bodyPr>
          <a:lstStyle/>
          <a:p>
            <a:pPr marL="0" indent="0">
              <a:buNone/>
            </a:pPr>
            <a:r>
              <a:rPr lang="ja-JP" altLang="en-US" sz="1600" dirty="0" smtClean="0"/>
              <a:t>○</a:t>
            </a:r>
            <a:r>
              <a:rPr lang="ja-JP" altLang="ja-JP" sz="1600" dirty="0" smtClean="0"/>
              <a:t>ホームページ</a:t>
            </a:r>
            <a:r>
              <a:rPr lang="ja-JP" altLang="ja-JP" sz="1600" dirty="0"/>
              <a:t>から「発明提出書」を</a:t>
            </a:r>
            <a:r>
              <a:rPr lang="ja-JP" altLang="ja-JP" sz="1600" dirty="0" smtClean="0"/>
              <a:t>ダウンロード</a:t>
            </a:r>
            <a:endParaRPr lang="en-US" altLang="ja-JP" sz="1600" dirty="0" smtClean="0"/>
          </a:p>
          <a:p>
            <a:pPr marL="0" indent="0">
              <a:buNone/>
            </a:pPr>
            <a:r>
              <a:rPr lang="ja-JP" altLang="en-US" sz="1600" dirty="0" smtClean="0"/>
              <a:t>（</a:t>
            </a:r>
            <a:r>
              <a:rPr lang="ja-JP" altLang="en-US" sz="1600" dirty="0"/>
              <a:t>応募の際には</a:t>
            </a:r>
            <a:r>
              <a:rPr lang="ja-JP" altLang="en-US" sz="1600" dirty="0" smtClean="0"/>
              <a:t>、</a:t>
            </a:r>
            <a:r>
              <a:rPr lang="en-US" altLang="ja-JP" sz="1600" dirty="0" smtClean="0"/>
              <a:t>J-</a:t>
            </a:r>
            <a:r>
              <a:rPr lang="en-US" altLang="ja-JP" sz="1600" dirty="0" err="1" smtClean="0"/>
              <a:t>PlatPat</a:t>
            </a:r>
            <a:r>
              <a:rPr lang="ja-JP" altLang="en-US" sz="1600" dirty="0" smtClean="0"/>
              <a:t>等</a:t>
            </a:r>
            <a:r>
              <a:rPr lang="ja-JP" altLang="en-US" sz="1600" dirty="0"/>
              <a:t>を利用して先行</a:t>
            </a:r>
            <a:r>
              <a:rPr lang="ja-JP" altLang="en-US" sz="1600" dirty="0" smtClean="0"/>
              <a:t>技術</a:t>
            </a:r>
            <a:r>
              <a:rPr lang="ja-JP" altLang="en-US" sz="1600" dirty="0"/>
              <a:t>調査を</a:t>
            </a:r>
            <a:r>
              <a:rPr lang="ja-JP" altLang="en-US" sz="1600" dirty="0" smtClean="0"/>
              <a:t>実施。</a:t>
            </a:r>
            <a:r>
              <a:rPr lang="ja-JP" altLang="en-US" sz="1600" dirty="0"/>
              <a:t>「発明提出書」に記入するとともに、発見した先行技術文献を</a:t>
            </a:r>
            <a:r>
              <a:rPr lang="ja-JP" altLang="en-US" sz="1600" dirty="0" smtClean="0"/>
              <a:t>提出。）</a:t>
            </a:r>
            <a:endParaRPr lang="en-US" altLang="ja-JP" sz="1600" dirty="0" smtClean="0"/>
          </a:p>
          <a:p>
            <a:pPr marL="0" indent="0">
              <a:buNone/>
            </a:pPr>
            <a:r>
              <a:rPr lang="ja-JP" altLang="en-US" sz="1600" dirty="0" smtClean="0"/>
              <a:t>○</a:t>
            </a:r>
            <a:r>
              <a:rPr lang="ja-JP" altLang="ja-JP" sz="1600" dirty="0" smtClean="0"/>
              <a:t>ホームページ</a:t>
            </a:r>
            <a:r>
              <a:rPr lang="ja-JP" altLang="ja-JP" sz="1600" dirty="0"/>
              <a:t>から参加登録して「応募用紙」を</a:t>
            </a:r>
            <a:r>
              <a:rPr lang="ja-JP" altLang="ja-JP" sz="1600" dirty="0" smtClean="0"/>
              <a:t>入手</a:t>
            </a:r>
            <a:endParaRPr lang="en-US" altLang="ja-JP" sz="1600" dirty="0" smtClean="0"/>
          </a:p>
          <a:p>
            <a:pPr marL="0" indent="0">
              <a:buNone/>
            </a:pPr>
            <a:r>
              <a:rPr lang="ja-JP" altLang="en-US" sz="1600" dirty="0" smtClean="0"/>
              <a:t>○</a:t>
            </a:r>
            <a:r>
              <a:rPr lang="ja-JP" altLang="ja-JP" sz="1600" dirty="0" smtClean="0"/>
              <a:t>「</a:t>
            </a:r>
            <a:r>
              <a:rPr lang="ja-JP" altLang="ja-JP" sz="1600" dirty="0"/>
              <a:t>応募用紙」と「発明提出書」と「</a:t>
            </a:r>
            <a:r>
              <a:rPr lang="ja-JP" altLang="ja-JP" sz="1600" dirty="0" smtClean="0"/>
              <a:t>先行技術</a:t>
            </a:r>
            <a:r>
              <a:rPr lang="ja-JP" altLang="ja-JP" sz="1600" dirty="0"/>
              <a:t>文献」を正副２部</a:t>
            </a:r>
            <a:r>
              <a:rPr lang="ja-JP" altLang="ja-JP" sz="1600" dirty="0" smtClean="0"/>
              <a:t>郵送</a:t>
            </a:r>
            <a:endParaRPr lang="en-US" altLang="ja-JP" sz="1600" dirty="0" smtClean="0"/>
          </a:p>
          <a:p>
            <a:pPr marL="0" indent="0">
              <a:buNone/>
            </a:pPr>
            <a:endParaRPr kumimoji="1" lang="ja-JP" altLang="en-US" sz="1600" dirty="0"/>
          </a:p>
        </p:txBody>
      </p:sp>
      <p:sp>
        <p:nvSpPr>
          <p:cNvPr id="4" name="タイトル 5"/>
          <p:cNvSpPr>
            <a:spLocks noGrp="1"/>
          </p:cNvSpPr>
          <p:nvPr>
            <p:ph type="title"/>
          </p:nvPr>
        </p:nvSpPr>
        <p:spPr>
          <a:xfrm>
            <a:off x="232668" y="246150"/>
            <a:ext cx="8507289" cy="634040"/>
          </a:xfrm>
        </p:spPr>
        <p:txBody>
          <a:bodyPr>
            <a:normAutofit/>
          </a:bodyPr>
          <a:lstStyle/>
          <a:p>
            <a:pPr algn="l"/>
            <a:r>
              <a:rPr lang="ja-JP" altLang="en-US" sz="2800" u="sng" dirty="0" smtClean="0">
                <a:solidFill>
                  <a:srgbClr val="002060"/>
                </a:solidFill>
              </a:rPr>
              <a:t>応募の流れ（１）パテントコンテスト</a:t>
            </a:r>
            <a:endParaRPr kumimoji="1" lang="ja-JP" altLang="en-US" sz="2800" u="sng" dirty="0">
              <a:solidFill>
                <a:srgbClr val="002060"/>
              </a:solidFill>
            </a:endParaRPr>
          </a:p>
        </p:txBody>
      </p:sp>
      <p:grpSp>
        <p:nvGrpSpPr>
          <p:cNvPr id="32" name="グループ化 31"/>
          <p:cNvGrpSpPr>
            <a:grpSpLocks/>
          </p:cNvGrpSpPr>
          <p:nvPr/>
        </p:nvGrpSpPr>
        <p:grpSpPr>
          <a:xfrm>
            <a:off x="1259632" y="2636912"/>
            <a:ext cx="5562599" cy="2207896"/>
            <a:chOff x="0" y="0"/>
            <a:chExt cx="5562823" cy="2207993"/>
          </a:xfrm>
        </p:grpSpPr>
        <p:sp>
          <p:nvSpPr>
            <p:cNvPr id="33" name="テキスト ボックス 26"/>
            <p:cNvSpPr txBox="1">
              <a:spLocks noChangeArrowheads="1"/>
            </p:cNvSpPr>
            <p:nvPr/>
          </p:nvSpPr>
          <p:spPr bwMode="auto">
            <a:xfrm>
              <a:off x="3148553" y="0"/>
              <a:ext cx="2414270" cy="4368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ot="0" vert="horz" wrap="square" lIns="74295" tIns="8890" rIns="74295" bIns="8890" anchor="t" anchorCtr="0" upright="1">
              <a:noAutofit/>
            </a:bodyPr>
            <a:lstStyle/>
            <a:p>
              <a:pPr algn="ctr">
                <a:spcAft>
                  <a:spcPts val="0"/>
                </a:spcAft>
              </a:pPr>
              <a:r>
                <a:rPr lang="ja-JP" sz="1000" kern="100">
                  <a:effectLst/>
                  <a:latin typeface="Arial" panose="020B0604020202020204" pitchFamily="34" charset="0"/>
                  <a:ea typeface="ＪＳＰゴシック"/>
                  <a:cs typeface="Times New Roman" panose="02020603050405020304" pitchFamily="18" charset="0"/>
                </a:rPr>
                <a:t>メール、ファックス、電子媒体</a:t>
              </a:r>
              <a:endParaRPr lang="ja-JP" sz="1100" kern="100">
                <a:effectLst/>
                <a:latin typeface="Arial" panose="020B0604020202020204" pitchFamily="34" charset="0"/>
                <a:ea typeface="ＪＳＰゴシック"/>
                <a:cs typeface="Times New Roman" panose="02020603050405020304" pitchFamily="18" charset="0"/>
              </a:endParaRPr>
            </a:p>
            <a:p>
              <a:pPr algn="ctr">
                <a:spcAft>
                  <a:spcPts val="0"/>
                </a:spcAft>
              </a:pPr>
              <a:r>
                <a:rPr lang="ja-JP" sz="1000" kern="100">
                  <a:effectLst/>
                  <a:latin typeface="Arial" panose="020B0604020202020204" pitchFamily="34" charset="0"/>
                  <a:ea typeface="ＪＳＰゴシック"/>
                  <a:cs typeface="Times New Roman" panose="02020603050405020304" pitchFamily="18" charset="0"/>
                </a:rPr>
                <a:t>（</a:t>
              </a:r>
              <a:r>
                <a:rPr lang="en-US" sz="1000" kern="100">
                  <a:effectLst/>
                  <a:latin typeface="Arial" panose="020B0604020202020204" pitchFamily="34" charset="0"/>
                  <a:ea typeface="ＪＳＰゴシック"/>
                  <a:cs typeface="Times New Roman" panose="02020603050405020304" pitchFamily="18" charset="0"/>
                </a:rPr>
                <a:t>CD,USB</a:t>
              </a:r>
              <a:r>
                <a:rPr lang="ja-JP" sz="1000" kern="100">
                  <a:effectLst/>
                  <a:latin typeface="Arial" panose="020B0604020202020204" pitchFamily="34" charset="0"/>
                  <a:ea typeface="ＪＳＰゴシック"/>
                  <a:cs typeface="Times New Roman" panose="02020603050405020304" pitchFamily="18" charset="0"/>
                </a:rPr>
                <a:t>）、実物見本等での提出は不可</a:t>
              </a:r>
              <a:endParaRPr lang="ja-JP" sz="1100" kern="100">
                <a:effectLst/>
                <a:latin typeface="Arial" panose="020B0604020202020204" pitchFamily="34" charset="0"/>
                <a:ea typeface="ＪＳＰゴシック"/>
                <a:cs typeface="Times New Roman" panose="02020603050405020304" pitchFamily="18" charset="0"/>
              </a:endParaRPr>
            </a:p>
          </p:txBody>
        </p:sp>
        <p:grpSp>
          <p:nvGrpSpPr>
            <p:cNvPr id="34" name="グループ化 33"/>
            <p:cNvGrpSpPr/>
            <p:nvPr/>
          </p:nvGrpSpPr>
          <p:grpSpPr>
            <a:xfrm>
              <a:off x="0" y="65987"/>
              <a:ext cx="4957429" cy="2142006"/>
              <a:chOff x="0" y="0"/>
              <a:chExt cx="4957429" cy="2142006"/>
            </a:xfrm>
          </p:grpSpPr>
          <p:grpSp>
            <p:nvGrpSpPr>
              <p:cNvPr id="35" name="グループ化 34"/>
              <p:cNvGrpSpPr>
                <a:grpSpLocks/>
              </p:cNvGrpSpPr>
              <p:nvPr/>
            </p:nvGrpSpPr>
            <p:grpSpPr bwMode="auto">
              <a:xfrm>
                <a:off x="3515344" y="440211"/>
                <a:ext cx="1442085" cy="1004065"/>
                <a:chOff x="7787" y="9334"/>
                <a:chExt cx="2458" cy="1761"/>
              </a:xfrm>
            </p:grpSpPr>
            <p:pic>
              <p:nvPicPr>
                <p:cNvPr id="49" name="Picture 8" descr="MC900426070[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787" y="9517"/>
                  <a:ext cx="802" cy="9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 name="Picture 9" descr="MC900433879[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533" y="9370"/>
                  <a:ext cx="847" cy="8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 name="Picture 10" descr="MC900432681[1]"/>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961" y="10290"/>
                  <a:ext cx="781" cy="7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2" name="Picture 11" descr="MC900404033[1]"/>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743" y="10017"/>
                  <a:ext cx="876" cy="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3" name="Group 12"/>
                <p:cNvGrpSpPr>
                  <a:grpSpLocks/>
                </p:cNvGrpSpPr>
                <p:nvPr/>
              </p:nvGrpSpPr>
              <p:grpSpPr bwMode="auto">
                <a:xfrm>
                  <a:off x="9339" y="9479"/>
                  <a:ext cx="906" cy="1464"/>
                  <a:chOff x="7154" y="9165"/>
                  <a:chExt cx="1146" cy="1851"/>
                </a:xfrm>
              </p:grpSpPr>
              <p:pic>
                <p:nvPicPr>
                  <p:cNvPr id="57" name="Picture 13"/>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500" y="9165"/>
                    <a:ext cx="425" cy="18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8" name="Text Box 14"/>
                  <p:cNvSpPr txBox="1">
                    <a:spLocks noChangeArrowheads="1"/>
                  </p:cNvSpPr>
                  <p:nvPr/>
                </p:nvSpPr>
                <p:spPr bwMode="auto">
                  <a:xfrm>
                    <a:off x="7154" y="9852"/>
                    <a:ext cx="1146" cy="563"/>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rot="0" vert="horz" wrap="square" lIns="74295" tIns="8890" rIns="74295" bIns="8890" anchor="t" anchorCtr="0" upright="1">
                    <a:noAutofit/>
                  </a:bodyPr>
                  <a:lstStyle/>
                  <a:p>
                    <a:pPr algn="ctr">
                      <a:spcAft>
                        <a:spcPts val="0"/>
                      </a:spcAft>
                    </a:pPr>
                    <a:r>
                      <a:rPr lang="ja-JP" sz="700" b="1" kern="100">
                        <a:effectLst/>
                        <a:latin typeface="Arial" panose="020B0604020202020204" pitchFamily="34" charset="0"/>
                        <a:ea typeface="ＪＳＰゴシック"/>
                        <a:cs typeface="Times New Roman" panose="02020603050405020304" pitchFamily="18" charset="0"/>
                      </a:rPr>
                      <a:t>実物見本</a:t>
                    </a:r>
                    <a:endParaRPr lang="ja-JP" sz="1100" kern="100">
                      <a:effectLst/>
                      <a:latin typeface="Arial" panose="020B0604020202020204" pitchFamily="34" charset="0"/>
                      <a:ea typeface="ＪＳＰゴシック"/>
                      <a:cs typeface="Times New Roman" panose="02020603050405020304" pitchFamily="18" charset="0"/>
                    </a:endParaRPr>
                  </a:p>
                  <a:p>
                    <a:pPr algn="ctr">
                      <a:spcAft>
                        <a:spcPts val="0"/>
                      </a:spcAft>
                    </a:pPr>
                    <a:r>
                      <a:rPr lang="ja-JP" sz="800" b="1" kern="100">
                        <a:effectLst/>
                        <a:latin typeface="Arial" panose="020B0604020202020204" pitchFamily="34" charset="0"/>
                        <a:ea typeface="ＪＳＰゴシック"/>
                        <a:cs typeface="Times New Roman" panose="02020603050405020304" pitchFamily="18" charset="0"/>
                      </a:rPr>
                      <a:t>ひな形</a:t>
                    </a:r>
                    <a:endParaRPr lang="ja-JP" sz="1100" kern="100">
                      <a:effectLst/>
                      <a:latin typeface="Arial" panose="020B0604020202020204" pitchFamily="34" charset="0"/>
                      <a:ea typeface="ＪＳＰゴシック"/>
                      <a:cs typeface="Times New Roman" panose="02020603050405020304" pitchFamily="18" charset="0"/>
                    </a:endParaRPr>
                  </a:p>
                </p:txBody>
              </p:sp>
            </p:grpSp>
            <p:grpSp>
              <p:nvGrpSpPr>
                <p:cNvPr id="54" name="Group 15"/>
                <p:cNvGrpSpPr>
                  <a:grpSpLocks/>
                </p:cNvGrpSpPr>
                <p:nvPr/>
              </p:nvGrpSpPr>
              <p:grpSpPr bwMode="auto">
                <a:xfrm>
                  <a:off x="8138" y="9334"/>
                  <a:ext cx="1763" cy="1761"/>
                  <a:chOff x="9773" y="5992"/>
                  <a:chExt cx="2322" cy="2322"/>
                </a:xfrm>
              </p:grpSpPr>
              <p:sp>
                <p:nvSpPr>
                  <p:cNvPr id="55" name="Rectangle 16"/>
                  <p:cNvSpPr>
                    <a:spLocks noChangeArrowheads="1"/>
                  </p:cNvSpPr>
                  <p:nvPr/>
                </p:nvSpPr>
                <p:spPr bwMode="auto">
                  <a:xfrm rot="2700000">
                    <a:off x="10729" y="5992"/>
                    <a:ext cx="410" cy="2322"/>
                  </a:xfrm>
                  <a:prstGeom prst="rect">
                    <a:avLst/>
                  </a:prstGeom>
                  <a:solidFill>
                    <a:srgbClr val="FD31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74295" tIns="8890" rIns="74295" bIns="8890" anchor="t" anchorCtr="0" upright="1">
                    <a:noAutofit/>
                  </a:bodyPr>
                  <a:lstStyle/>
                  <a:p>
                    <a:endParaRPr lang="ja-JP" altLang="en-US"/>
                  </a:p>
                </p:txBody>
              </p:sp>
              <p:sp>
                <p:nvSpPr>
                  <p:cNvPr id="56" name="Rectangle 17"/>
                  <p:cNvSpPr>
                    <a:spLocks noChangeArrowheads="1"/>
                  </p:cNvSpPr>
                  <p:nvPr/>
                </p:nvSpPr>
                <p:spPr bwMode="auto">
                  <a:xfrm rot="8100000">
                    <a:off x="10716" y="5992"/>
                    <a:ext cx="410" cy="2322"/>
                  </a:xfrm>
                  <a:prstGeom prst="rect">
                    <a:avLst/>
                  </a:prstGeom>
                  <a:solidFill>
                    <a:srgbClr val="FD3136">
                      <a:alpha val="70000"/>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74295" tIns="8890" rIns="74295" bIns="8890" anchor="t" anchorCtr="0" upright="1">
                    <a:noAutofit/>
                  </a:bodyPr>
                  <a:lstStyle/>
                  <a:p>
                    <a:endParaRPr lang="ja-JP" altLang="en-US"/>
                  </a:p>
                </p:txBody>
              </p:sp>
            </p:grpSp>
          </p:grpSp>
          <p:sp>
            <p:nvSpPr>
              <p:cNvPr id="36" name="右中かっこ 35"/>
              <p:cNvSpPr>
                <a:spLocks/>
              </p:cNvSpPr>
              <p:nvPr/>
            </p:nvSpPr>
            <p:spPr bwMode="auto">
              <a:xfrm rot="5400000">
                <a:off x="1380173" y="61274"/>
                <a:ext cx="228600" cy="2988945"/>
              </a:xfrm>
              <a:prstGeom prst="rightBrace">
                <a:avLst>
                  <a:gd name="adj1" fmla="val 108958"/>
                  <a:gd name="adj2" fmla="val 50000"/>
                </a:avLst>
              </a:prstGeom>
              <a:noFill/>
              <a:ln w="3175">
                <a:solidFill>
                  <a:srgbClr val="000000"/>
                </a:solidFill>
                <a:round/>
                <a:headEnd/>
                <a:tailEnd/>
              </a:ln>
              <a:effectLst/>
              <a:extLst>
                <a:ext uri="{909E8E84-426E-40DD-AFC4-6F175D3DCCD1}">
                  <a14:hiddenFill xmlns:a14="http://schemas.microsoft.com/office/drawing/2010/main" xmlns="">
                    <a:solidFill>
                      <a:srgbClr val="969696">
                        <a:alpha val="50000"/>
                      </a:srgbClr>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rot="0" vert="horz" wrap="square" lIns="91440" tIns="45720" rIns="91440" bIns="45720" anchor="t" anchorCtr="0" upright="1">
                <a:noAutofit/>
              </a:bodyPr>
              <a:lstStyle/>
              <a:p>
                <a:endParaRPr lang="ja-JP" altLang="en-US"/>
              </a:p>
            </p:txBody>
          </p:sp>
          <p:sp>
            <p:nvSpPr>
              <p:cNvPr id="37" name="テキスト ボックス 5"/>
              <p:cNvSpPr txBox="1">
                <a:spLocks noChangeArrowheads="1"/>
              </p:cNvSpPr>
              <p:nvPr/>
            </p:nvSpPr>
            <p:spPr bwMode="auto">
              <a:xfrm>
                <a:off x="1130363" y="1753386"/>
                <a:ext cx="871855" cy="388620"/>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rgbClr val="969696">
                        <a:alpha val="50000"/>
                      </a:srgbClr>
                    </a:solidFill>
                  </a14:hiddenFill>
                </a:ext>
                <a:ext uri="{AF507438-7753-43E0-B8FC-AC1667EBCBE1}">
                  <a14:hiddenEffects xmlns:a14="http://schemas.microsoft.com/office/drawing/2010/main" xmlns="">
                    <a:effectLst/>
                  </a14:hiddenEffects>
                </a:ext>
              </a:extLst>
            </p:spPr>
            <p:txBody>
              <a:bodyPr rot="0" vert="horz" wrap="square" lIns="91440" tIns="45720" rIns="91440" bIns="45720" anchor="ctr" anchorCtr="0" upright="1">
                <a:noAutofit/>
              </a:bodyPr>
              <a:lstStyle/>
              <a:p>
                <a:pPr algn="ctr">
                  <a:spcAft>
                    <a:spcPts val="0"/>
                  </a:spcAft>
                </a:pPr>
                <a:r>
                  <a:rPr lang="ja-JP" sz="1100" kern="100">
                    <a:effectLst/>
                    <a:latin typeface="Arial" panose="020B0604020202020204" pitchFamily="34" charset="0"/>
                    <a:ea typeface="ＪＳＰゴシック"/>
                    <a:cs typeface="Times New Roman" panose="02020603050405020304" pitchFamily="18" charset="0"/>
                  </a:rPr>
                  <a:t>封筒</a:t>
                </a:r>
              </a:p>
            </p:txBody>
          </p:sp>
          <p:grpSp>
            <p:nvGrpSpPr>
              <p:cNvPr id="38" name="グループ化 37"/>
              <p:cNvGrpSpPr>
                <a:grpSpLocks/>
              </p:cNvGrpSpPr>
              <p:nvPr/>
            </p:nvGrpSpPr>
            <p:grpSpPr bwMode="auto">
              <a:xfrm>
                <a:off x="74561" y="0"/>
                <a:ext cx="1107440" cy="1324610"/>
                <a:chOff x="2786" y="3143"/>
                <a:chExt cx="1744" cy="2086"/>
              </a:xfrm>
            </p:grpSpPr>
            <p:sp>
              <p:nvSpPr>
                <p:cNvPr id="45" name="AutoShape 8"/>
                <p:cNvSpPr>
                  <a:spLocks noChangeArrowheads="1"/>
                </p:cNvSpPr>
                <p:nvPr/>
              </p:nvSpPr>
              <p:spPr bwMode="auto">
                <a:xfrm>
                  <a:off x="3220" y="3338"/>
                  <a:ext cx="1310" cy="1328"/>
                </a:xfrm>
                <a:prstGeom prst="foldedCorner">
                  <a:avLst>
                    <a:gd name="adj" fmla="val 12500"/>
                  </a:avLst>
                </a:prstGeom>
                <a:solidFill>
                  <a:srgbClr val="FFFFFF"/>
                </a:solidFill>
                <a:ln w="9525">
                  <a:solidFill>
                    <a:srgbClr val="000000"/>
                  </a:solidFill>
                  <a:round/>
                  <a:headEnd/>
                  <a:tailEnd/>
                </a:ln>
              </p:spPr>
              <p:txBody>
                <a:bodyPr rot="0" vert="horz" wrap="square" lIns="1800" tIns="1800" rIns="1800" bIns="1800" anchor="t" anchorCtr="0" upright="1">
                  <a:noAutofit/>
                </a:bodyPr>
                <a:lstStyle/>
                <a:p>
                  <a:pPr algn="ctr">
                    <a:spcAft>
                      <a:spcPts val="0"/>
                    </a:spcAft>
                  </a:pPr>
                  <a:r>
                    <a:rPr lang="ja-JP" sz="750" kern="100">
                      <a:effectLst/>
                      <a:latin typeface="Arial" panose="020B0604020202020204" pitchFamily="34" charset="0"/>
                      <a:ea typeface="ＪＳＰゴシック"/>
                      <a:cs typeface="Times New Roman" panose="02020603050405020304" pitchFamily="18" charset="0"/>
                    </a:rPr>
                    <a:t>先行技術文献</a:t>
                  </a:r>
                  <a:endParaRPr lang="ja-JP" sz="1100" kern="100">
                    <a:effectLst/>
                    <a:latin typeface="Arial" panose="020B0604020202020204" pitchFamily="34" charset="0"/>
                    <a:ea typeface="ＪＳＰゴシック"/>
                    <a:cs typeface="Times New Roman" panose="02020603050405020304" pitchFamily="18" charset="0"/>
                  </a:endParaRPr>
                </a:p>
              </p:txBody>
            </p:sp>
            <p:sp>
              <p:nvSpPr>
                <p:cNvPr id="46" name="AutoShape 9"/>
                <p:cNvSpPr>
                  <a:spLocks noChangeArrowheads="1"/>
                </p:cNvSpPr>
                <p:nvPr/>
              </p:nvSpPr>
              <p:spPr bwMode="auto">
                <a:xfrm>
                  <a:off x="2996" y="3619"/>
                  <a:ext cx="1310" cy="1328"/>
                </a:xfrm>
                <a:prstGeom prst="foldedCorner">
                  <a:avLst>
                    <a:gd name="adj" fmla="val 12500"/>
                  </a:avLst>
                </a:prstGeom>
                <a:solidFill>
                  <a:srgbClr val="FFFFFF"/>
                </a:solidFill>
                <a:ln w="9525">
                  <a:solidFill>
                    <a:srgbClr val="000000"/>
                  </a:solidFill>
                  <a:round/>
                  <a:headEnd/>
                  <a:tailEnd/>
                </a:ln>
              </p:spPr>
              <p:txBody>
                <a:bodyPr rot="0" vert="horz" wrap="square" lIns="74295" tIns="1800" rIns="74295" bIns="1800" anchor="t" anchorCtr="0" upright="1">
                  <a:noAutofit/>
                </a:bodyPr>
                <a:lstStyle/>
                <a:p>
                  <a:pPr algn="ctr">
                    <a:spcAft>
                      <a:spcPts val="0"/>
                    </a:spcAft>
                  </a:pPr>
                  <a:r>
                    <a:rPr lang="ja-JP" sz="800" kern="100">
                      <a:effectLst/>
                      <a:latin typeface="Arial" panose="020B0604020202020204" pitchFamily="34" charset="0"/>
                      <a:ea typeface="ＪＳＰゴシック"/>
                      <a:cs typeface="Times New Roman" panose="02020603050405020304" pitchFamily="18" charset="0"/>
                    </a:rPr>
                    <a:t>発明提出書</a:t>
                  </a:r>
                  <a:endParaRPr lang="ja-JP" sz="1100" kern="100">
                    <a:effectLst/>
                    <a:latin typeface="Arial" panose="020B0604020202020204" pitchFamily="34" charset="0"/>
                    <a:ea typeface="ＪＳＰゴシック"/>
                    <a:cs typeface="Times New Roman" panose="02020603050405020304" pitchFamily="18" charset="0"/>
                  </a:endParaRPr>
                </a:p>
              </p:txBody>
            </p:sp>
            <p:sp>
              <p:nvSpPr>
                <p:cNvPr id="47" name="AutoShape 10"/>
                <p:cNvSpPr>
                  <a:spLocks noChangeArrowheads="1"/>
                </p:cNvSpPr>
                <p:nvPr/>
              </p:nvSpPr>
              <p:spPr bwMode="auto">
                <a:xfrm>
                  <a:off x="2786" y="3901"/>
                  <a:ext cx="1310" cy="1328"/>
                </a:xfrm>
                <a:prstGeom prst="foldedCorner">
                  <a:avLst>
                    <a:gd name="adj" fmla="val 12500"/>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pPr algn="ctr">
                    <a:spcAft>
                      <a:spcPts val="0"/>
                    </a:spcAft>
                  </a:pPr>
                  <a:r>
                    <a:rPr lang="ja-JP" sz="1100" kern="100" dirty="0">
                      <a:effectLst/>
                      <a:latin typeface="Arial" panose="020B0604020202020204" pitchFamily="34" charset="0"/>
                      <a:ea typeface="ＪＳＰゴシック"/>
                      <a:cs typeface="Times New Roman" panose="02020603050405020304" pitchFamily="18" charset="0"/>
                    </a:rPr>
                    <a:t>応募用紙</a:t>
                  </a:r>
                </a:p>
                <a:p>
                  <a:pPr algn="ctr">
                    <a:spcAft>
                      <a:spcPts val="0"/>
                    </a:spcAft>
                  </a:pPr>
                  <a:r>
                    <a:rPr lang="ja-JP" sz="2000" kern="100" dirty="0">
                      <a:effectLst/>
                      <a:latin typeface="Arial" panose="020B0604020202020204" pitchFamily="34" charset="0"/>
                      <a:ea typeface="ＪＳＰゴシック"/>
                      <a:cs typeface="Times New Roman" panose="02020603050405020304" pitchFamily="18" charset="0"/>
                    </a:rPr>
                    <a:t>正</a:t>
                  </a:r>
                  <a:endParaRPr lang="ja-JP" sz="1100" kern="100" dirty="0">
                    <a:effectLst/>
                    <a:latin typeface="Arial" panose="020B0604020202020204" pitchFamily="34" charset="0"/>
                    <a:ea typeface="ＪＳＰゴシック"/>
                    <a:cs typeface="Times New Roman" panose="02020603050405020304" pitchFamily="18" charset="0"/>
                  </a:endParaRPr>
                </a:p>
              </p:txBody>
            </p:sp>
            <p:pic>
              <p:nvPicPr>
                <p:cNvPr id="48" name="Picture 11" descr="MC900441311[1]"/>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rot="1800000">
                  <a:off x="2811" y="3143"/>
                  <a:ext cx="509" cy="1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39" name="グループ化 38"/>
              <p:cNvGrpSpPr>
                <a:grpSpLocks/>
              </p:cNvGrpSpPr>
              <p:nvPr/>
            </p:nvGrpSpPr>
            <p:grpSpPr bwMode="auto">
              <a:xfrm>
                <a:off x="1827946" y="56561"/>
                <a:ext cx="1107440" cy="1310640"/>
                <a:chOff x="5348" y="3165"/>
                <a:chExt cx="1744" cy="2064"/>
              </a:xfrm>
            </p:grpSpPr>
            <p:sp>
              <p:nvSpPr>
                <p:cNvPr id="41" name="AutoShape 13"/>
                <p:cNvSpPr>
                  <a:spLocks noChangeArrowheads="1"/>
                </p:cNvSpPr>
                <p:nvPr/>
              </p:nvSpPr>
              <p:spPr bwMode="auto">
                <a:xfrm>
                  <a:off x="5782" y="3338"/>
                  <a:ext cx="1310" cy="1328"/>
                </a:xfrm>
                <a:prstGeom prst="foldedCorner">
                  <a:avLst>
                    <a:gd name="adj" fmla="val 12500"/>
                  </a:avLst>
                </a:prstGeom>
                <a:solidFill>
                  <a:srgbClr val="FFFFFF"/>
                </a:solidFill>
                <a:ln w="9525">
                  <a:solidFill>
                    <a:srgbClr val="000000"/>
                  </a:solidFill>
                  <a:round/>
                  <a:headEnd/>
                  <a:tailEnd/>
                </a:ln>
              </p:spPr>
              <p:txBody>
                <a:bodyPr rot="0" vert="horz" wrap="square" lIns="1800" tIns="1800" rIns="1800" bIns="1800" anchor="t" anchorCtr="0" upright="1">
                  <a:noAutofit/>
                </a:bodyPr>
                <a:lstStyle/>
                <a:p>
                  <a:pPr algn="ctr">
                    <a:spcAft>
                      <a:spcPts val="0"/>
                    </a:spcAft>
                  </a:pPr>
                  <a:r>
                    <a:rPr lang="ja-JP" sz="750" kern="100">
                      <a:effectLst/>
                      <a:latin typeface="Arial" panose="020B0604020202020204" pitchFamily="34" charset="0"/>
                      <a:ea typeface="ＪＳＰゴシック"/>
                      <a:cs typeface="Times New Roman" panose="02020603050405020304" pitchFamily="18" charset="0"/>
                    </a:rPr>
                    <a:t>先行技術文献</a:t>
                  </a:r>
                  <a:endParaRPr lang="ja-JP" sz="1100" kern="100">
                    <a:effectLst/>
                    <a:latin typeface="Arial" panose="020B0604020202020204" pitchFamily="34" charset="0"/>
                    <a:ea typeface="ＪＳＰゴシック"/>
                    <a:cs typeface="Times New Roman" panose="02020603050405020304" pitchFamily="18" charset="0"/>
                  </a:endParaRPr>
                </a:p>
              </p:txBody>
            </p:sp>
            <p:sp>
              <p:nvSpPr>
                <p:cNvPr id="42" name="AutoShape 14"/>
                <p:cNvSpPr>
                  <a:spLocks noChangeArrowheads="1"/>
                </p:cNvSpPr>
                <p:nvPr/>
              </p:nvSpPr>
              <p:spPr bwMode="auto">
                <a:xfrm>
                  <a:off x="5558" y="3619"/>
                  <a:ext cx="1310" cy="1328"/>
                </a:xfrm>
                <a:prstGeom prst="foldedCorner">
                  <a:avLst>
                    <a:gd name="adj" fmla="val 12500"/>
                  </a:avLst>
                </a:prstGeom>
                <a:solidFill>
                  <a:srgbClr val="FFFFFF"/>
                </a:solidFill>
                <a:ln w="9525">
                  <a:solidFill>
                    <a:srgbClr val="000000"/>
                  </a:solidFill>
                  <a:round/>
                  <a:headEnd/>
                  <a:tailEnd/>
                </a:ln>
              </p:spPr>
              <p:txBody>
                <a:bodyPr rot="0" vert="horz" wrap="square" lIns="74295" tIns="1800" rIns="74295" bIns="1800" anchor="t" anchorCtr="0" upright="1">
                  <a:noAutofit/>
                </a:bodyPr>
                <a:lstStyle/>
                <a:p>
                  <a:pPr algn="ctr">
                    <a:spcAft>
                      <a:spcPts val="0"/>
                    </a:spcAft>
                  </a:pPr>
                  <a:r>
                    <a:rPr lang="ja-JP" sz="800" kern="100">
                      <a:effectLst/>
                      <a:latin typeface="Arial" panose="020B0604020202020204" pitchFamily="34" charset="0"/>
                      <a:ea typeface="ＪＳＰゴシック"/>
                      <a:cs typeface="Times New Roman" panose="02020603050405020304" pitchFamily="18" charset="0"/>
                    </a:rPr>
                    <a:t>発明提出書</a:t>
                  </a:r>
                  <a:endParaRPr lang="ja-JP" sz="1100" kern="100">
                    <a:effectLst/>
                    <a:latin typeface="Arial" panose="020B0604020202020204" pitchFamily="34" charset="0"/>
                    <a:ea typeface="ＪＳＰゴシック"/>
                    <a:cs typeface="Times New Roman" panose="02020603050405020304" pitchFamily="18" charset="0"/>
                  </a:endParaRPr>
                </a:p>
              </p:txBody>
            </p:sp>
            <p:sp>
              <p:nvSpPr>
                <p:cNvPr id="43" name="AutoShape 15"/>
                <p:cNvSpPr>
                  <a:spLocks noChangeArrowheads="1"/>
                </p:cNvSpPr>
                <p:nvPr/>
              </p:nvSpPr>
              <p:spPr bwMode="auto">
                <a:xfrm>
                  <a:off x="5348" y="3901"/>
                  <a:ext cx="1310" cy="1328"/>
                </a:xfrm>
                <a:prstGeom prst="foldedCorner">
                  <a:avLst>
                    <a:gd name="adj" fmla="val 12500"/>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pPr algn="ctr">
                    <a:spcAft>
                      <a:spcPts val="0"/>
                    </a:spcAft>
                  </a:pPr>
                  <a:r>
                    <a:rPr lang="ja-JP" sz="1100" kern="100" dirty="0">
                      <a:effectLst/>
                      <a:latin typeface="Arial" panose="020B0604020202020204" pitchFamily="34" charset="0"/>
                      <a:ea typeface="ＪＳＰゴシック"/>
                      <a:cs typeface="Times New Roman" panose="02020603050405020304" pitchFamily="18" charset="0"/>
                    </a:rPr>
                    <a:t>応募用紙</a:t>
                  </a:r>
                </a:p>
                <a:p>
                  <a:pPr algn="ctr">
                    <a:spcAft>
                      <a:spcPts val="0"/>
                    </a:spcAft>
                  </a:pPr>
                  <a:r>
                    <a:rPr lang="ja-JP" sz="2000" kern="100" dirty="0">
                      <a:effectLst/>
                      <a:latin typeface="Arial" panose="020B0604020202020204" pitchFamily="34" charset="0"/>
                      <a:ea typeface="ＪＳＰゴシック"/>
                      <a:cs typeface="Times New Roman" panose="02020603050405020304" pitchFamily="18" charset="0"/>
                    </a:rPr>
                    <a:t>副</a:t>
                  </a:r>
                  <a:endParaRPr lang="ja-JP" sz="1100" kern="100" dirty="0">
                    <a:effectLst/>
                    <a:latin typeface="Arial" panose="020B0604020202020204" pitchFamily="34" charset="0"/>
                    <a:ea typeface="ＪＳＰゴシック"/>
                    <a:cs typeface="Times New Roman" panose="02020603050405020304" pitchFamily="18" charset="0"/>
                  </a:endParaRPr>
                </a:p>
              </p:txBody>
            </p:sp>
            <p:pic>
              <p:nvPicPr>
                <p:cNvPr id="44" name="Picture 16" descr="MC900441311[1]"/>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rot="1800000">
                  <a:off x="5388" y="3165"/>
                  <a:ext cx="509" cy="1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0" name="テキスト ボックス 2"/>
              <p:cNvSpPr txBox="1">
                <a:spLocks noChangeArrowheads="1"/>
              </p:cNvSpPr>
              <p:nvPr/>
            </p:nvSpPr>
            <p:spPr bwMode="auto">
              <a:xfrm>
                <a:off x="1290618" y="499621"/>
                <a:ext cx="405353" cy="669303"/>
              </a:xfrm>
              <a:prstGeom prst="rect">
                <a:avLst/>
              </a:prstGeom>
              <a:solidFill>
                <a:srgbClr val="FFFFFF"/>
              </a:solidFill>
              <a:ln w="9525">
                <a:noFill/>
                <a:miter lim="800000"/>
                <a:headEnd/>
                <a:tailEnd/>
              </a:ln>
            </p:spPr>
            <p:txBody>
              <a:bodyPr rot="0" vert="horz" wrap="square" lIns="91440" tIns="45720" rIns="91440" bIns="45720" anchor="ctr" anchorCtr="0">
                <a:spAutoFit/>
              </a:bodyPr>
              <a:lstStyle/>
              <a:p>
                <a:pPr algn="just">
                  <a:spcAft>
                    <a:spcPts val="0"/>
                  </a:spcAft>
                </a:pPr>
                <a:r>
                  <a:rPr lang="ja-JP" sz="2600" kern="100">
                    <a:effectLst/>
                    <a:latin typeface="Arial" panose="020B0604020202020204" pitchFamily="34" charset="0"/>
                    <a:ea typeface="ＪＳＰゴシック"/>
                    <a:cs typeface="Times New Roman" panose="02020603050405020304" pitchFamily="18" charset="0"/>
                  </a:rPr>
                  <a:t>＋</a:t>
                </a:r>
                <a:endParaRPr lang="ja-JP" sz="1100" kern="100">
                  <a:effectLst/>
                  <a:latin typeface="Arial" panose="020B0604020202020204" pitchFamily="34" charset="0"/>
                  <a:ea typeface="ＪＳＰゴシック"/>
                  <a:cs typeface="Times New Roman" panose="02020603050405020304" pitchFamily="18" charset="0"/>
                </a:endParaRPr>
              </a:p>
            </p:txBody>
          </p:sp>
        </p:grpSp>
      </p:grpSp>
      <p:sp>
        <p:nvSpPr>
          <p:cNvPr id="60" name="コンテンツ プレースホルダー 2"/>
          <p:cNvSpPr txBox="1">
            <a:spLocks/>
          </p:cNvSpPr>
          <p:nvPr/>
        </p:nvSpPr>
        <p:spPr>
          <a:xfrm>
            <a:off x="232668" y="5370254"/>
            <a:ext cx="8229600" cy="102185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1600" dirty="0" smtClean="0"/>
              <a:t>「</a:t>
            </a:r>
            <a:r>
              <a:rPr lang="ja-JP" altLang="ja-JP" sz="1600" dirty="0" smtClean="0"/>
              <a:t>発明提出書</a:t>
            </a:r>
            <a:r>
              <a:rPr lang="ja-JP" altLang="en-US" sz="1600" dirty="0" smtClean="0"/>
              <a:t>」の記載内容</a:t>
            </a:r>
            <a:endParaRPr lang="en-US" altLang="ja-JP" sz="1600" dirty="0" smtClean="0"/>
          </a:p>
          <a:p>
            <a:pPr marL="0" indent="0">
              <a:buNone/>
            </a:pPr>
            <a:r>
              <a:rPr lang="ja-JP" altLang="en-US" sz="1600" dirty="0" smtClean="0"/>
              <a:t>　</a:t>
            </a:r>
            <a:r>
              <a:rPr lang="ja-JP" altLang="ja-JP" sz="1600" dirty="0" smtClean="0"/>
              <a:t>発明</a:t>
            </a:r>
            <a:r>
              <a:rPr lang="ja-JP" altLang="ja-JP" sz="1600" dirty="0"/>
              <a:t>の</a:t>
            </a:r>
            <a:r>
              <a:rPr lang="ja-JP" altLang="ja-JP" sz="1600" dirty="0" smtClean="0"/>
              <a:t>名称</a:t>
            </a:r>
            <a:r>
              <a:rPr lang="ja-JP" altLang="en-US" sz="1600" dirty="0" smtClean="0"/>
              <a:t>、</a:t>
            </a:r>
            <a:r>
              <a:rPr lang="ja-JP" altLang="ja-JP" sz="1600" dirty="0" smtClean="0"/>
              <a:t>発明</a:t>
            </a:r>
            <a:r>
              <a:rPr lang="ja-JP" altLang="ja-JP" sz="1600" dirty="0"/>
              <a:t>の</a:t>
            </a:r>
            <a:r>
              <a:rPr lang="ja-JP" altLang="ja-JP" sz="1600" dirty="0" smtClean="0"/>
              <a:t>背景</a:t>
            </a:r>
            <a:r>
              <a:rPr lang="ja-JP" altLang="en-US" sz="1600" dirty="0" smtClean="0"/>
              <a:t>、</a:t>
            </a:r>
            <a:r>
              <a:rPr lang="ja-JP" altLang="ja-JP" sz="1600" dirty="0" smtClean="0"/>
              <a:t>技術的根拠</a:t>
            </a:r>
            <a:r>
              <a:rPr lang="ja-JP" altLang="en-US" sz="1600" dirty="0" smtClean="0"/>
              <a:t>（</a:t>
            </a:r>
            <a:r>
              <a:rPr lang="ja-JP" altLang="ja-JP" sz="1600" dirty="0"/>
              <a:t>試作や実験をした場合は省略可能</a:t>
            </a:r>
            <a:r>
              <a:rPr lang="ja-JP" altLang="en-US" sz="1600" dirty="0" smtClean="0"/>
              <a:t>）、</a:t>
            </a:r>
            <a:r>
              <a:rPr lang="ja-JP" altLang="ja-JP" sz="1600" dirty="0" smtClean="0"/>
              <a:t>調査内容</a:t>
            </a:r>
            <a:r>
              <a:rPr lang="ja-JP" altLang="en-US" sz="1600" dirty="0" smtClean="0"/>
              <a:t>、</a:t>
            </a:r>
            <a:r>
              <a:rPr lang="ja-JP" altLang="ja-JP" sz="1600" dirty="0" smtClean="0"/>
              <a:t>調査結果</a:t>
            </a:r>
            <a:r>
              <a:rPr lang="ja-JP" altLang="en-US" sz="1600" dirty="0" smtClean="0"/>
              <a:t>、</a:t>
            </a:r>
            <a:r>
              <a:rPr lang="ja-JP" altLang="ja-JP" sz="1600" dirty="0" smtClean="0"/>
              <a:t>発明</a:t>
            </a:r>
            <a:r>
              <a:rPr lang="ja-JP" altLang="ja-JP" sz="1600" dirty="0"/>
              <a:t>の</a:t>
            </a:r>
            <a:r>
              <a:rPr lang="ja-JP" altLang="ja-JP" sz="1600" dirty="0" smtClean="0"/>
              <a:t>内容</a:t>
            </a:r>
            <a:r>
              <a:rPr lang="ja-JP" altLang="en-US" sz="1600" dirty="0" smtClean="0"/>
              <a:t>、</a:t>
            </a:r>
            <a:r>
              <a:rPr lang="ja-JP" altLang="ja-JP" sz="1600" dirty="0" smtClean="0"/>
              <a:t>図面 </a:t>
            </a:r>
            <a:endParaRPr lang="ja-JP" altLang="en-US" sz="1600" dirty="0"/>
          </a:p>
        </p:txBody>
      </p:sp>
    </p:spTree>
    <p:extLst>
      <p:ext uri="{BB962C8B-B14F-4D97-AF65-F5344CB8AC3E}">
        <p14:creationId xmlns:p14="http://schemas.microsoft.com/office/powerpoint/2010/main" xmlns="" val="12284881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1760</TotalTime>
  <Words>978</Words>
  <Application>Microsoft Office PowerPoint</Application>
  <PresentationFormat>画面に合わせる (4:3)</PresentationFormat>
  <Paragraphs>152</Paragraphs>
  <Slides>11</Slides>
  <Notes>0</Notes>
  <HiddenSlides>0</HiddenSlides>
  <MMClips>0</MMClips>
  <ScaleCrop>false</ScaleCrop>
  <HeadingPairs>
    <vt:vector size="4" baseType="variant">
      <vt:variant>
        <vt:lpstr>テーマ</vt:lpstr>
      </vt:variant>
      <vt:variant>
        <vt:i4>1</vt:i4>
      </vt:variant>
      <vt:variant>
        <vt:lpstr>スライド タイトル</vt:lpstr>
      </vt:variant>
      <vt:variant>
        <vt:i4>11</vt:i4>
      </vt:variant>
    </vt:vector>
  </HeadingPairs>
  <TitlesOfParts>
    <vt:vector size="12" baseType="lpstr">
      <vt:lpstr>Office テーマ</vt:lpstr>
      <vt:lpstr>パテントコンテスト・ デザインパテントコンテスト について</vt:lpstr>
      <vt:lpstr>１．コンテスト概要</vt:lpstr>
      <vt:lpstr>２．応募件数の推移・昨年度表彰式について</vt:lpstr>
      <vt:lpstr>３．権利取得後の商品化作品例（１）</vt:lpstr>
      <vt:lpstr>スライド 5</vt:lpstr>
      <vt:lpstr>５．参加者アンケート（※）</vt:lpstr>
      <vt:lpstr>スライド 7</vt:lpstr>
      <vt:lpstr>（参考）</vt:lpstr>
      <vt:lpstr>応募の流れ（１）パテントコンテスト</vt:lpstr>
      <vt:lpstr>応募の流れ（２）デザインパテントコンテスト</vt:lpstr>
      <vt:lpstr>各種メディアでの紹介（※）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田中　秀樹</dc:creator>
  <cp:lastModifiedBy>SS09010091</cp:lastModifiedBy>
  <cp:revision>130</cp:revision>
  <cp:lastPrinted>2016-05-09T08:35:02Z</cp:lastPrinted>
  <dcterms:created xsi:type="dcterms:W3CDTF">2014-04-21T04:27:55Z</dcterms:created>
  <dcterms:modified xsi:type="dcterms:W3CDTF">2016-06-07T02:37:51Z</dcterms:modified>
</cp:coreProperties>
</file>