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C7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258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1191"/>
            <a:ext cx="5143500" cy="3448756"/>
          </a:xfrm>
        </p:spPr>
        <p:txBody>
          <a:bodyPr anchor="b"/>
          <a:lstStyle>
            <a:lvl1pPr algn="ctr">
              <a:defRPr sz="8666"/>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857250" y="5202944"/>
            <a:ext cx="5143500" cy="2391656"/>
          </a:xfrm>
        </p:spPr>
        <p:txBody>
          <a:bodyPr/>
          <a:lstStyle>
            <a:lvl1pPr marL="0" indent="0" algn="ctr">
              <a:buNone/>
              <a:defRPr sz="3467"/>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2E2CF7A-1668-469E-934F-C43DB1B9A37F}" type="datetimeFigureOut">
              <a:rPr kumimoji="1" lang="ja-JP" altLang="en-US" smtClean="0"/>
              <a:t>2025/2/7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3732499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2E2CF7A-1668-469E-934F-C43DB1B9A37F}" type="datetimeFigureOut">
              <a:rPr kumimoji="1" lang="ja-JP" altLang="en-US" smtClean="0"/>
              <a:t>2025/2/7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2990593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7756" y="527403"/>
            <a:ext cx="1478756" cy="8394877"/>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71487" y="527403"/>
            <a:ext cx="4350544" cy="8394877"/>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2E2CF7A-1668-469E-934F-C43DB1B9A37F}" type="datetimeFigureOut">
              <a:rPr kumimoji="1" lang="ja-JP" altLang="en-US" smtClean="0"/>
              <a:t>2025/2/7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3832040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2E2CF7A-1668-469E-934F-C43DB1B9A37F}" type="datetimeFigureOut">
              <a:rPr kumimoji="1" lang="ja-JP" altLang="en-US" smtClean="0"/>
              <a:t>2025/2/7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2563343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7916" y="2469622"/>
            <a:ext cx="5915025" cy="4120620"/>
          </a:xfrm>
        </p:spPr>
        <p:txBody>
          <a:bodyPr anchor="b"/>
          <a:lstStyle>
            <a:lvl1pPr>
              <a:defRPr sz="8666"/>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67916" y="6629225"/>
            <a:ext cx="5915025" cy="2166937"/>
          </a:xfrm>
        </p:spPr>
        <p:txBody>
          <a:bodyPr/>
          <a:lstStyle>
            <a:lvl1pPr marL="0" indent="0">
              <a:buNone/>
              <a:defRPr sz="3467">
                <a:solidFill>
                  <a:schemeClr val="tx1">
                    <a:tint val="75000"/>
                  </a:schemeClr>
                </a:solidFill>
              </a:defRPr>
            </a:lvl1pPr>
            <a:lvl2pPr marL="660380" indent="0">
              <a:buNone/>
              <a:defRPr sz="2889">
                <a:solidFill>
                  <a:schemeClr val="tx1">
                    <a:tint val="75000"/>
                  </a:schemeClr>
                </a:solidFill>
              </a:defRPr>
            </a:lvl2pPr>
            <a:lvl3pPr marL="1320759" indent="0">
              <a:buNone/>
              <a:defRPr sz="2600">
                <a:solidFill>
                  <a:schemeClr val="tx1">
                    <a:tint val="75000"/>
                  </a:schemeClr>
                </a:solidFill>
              </a:defRPr>
            </a:lvl3pPr>
            <a:lvl4pPr marL="1981139" indent="0">
              <a:buNone/>
              <a:defRPr sz="2311">
                <a:solidFill>
                  <a:schemeClr val="tx1">
                    <a:tint val="75000"/>
                  </a:schemeClr>
                </a:solidFill>
              </a:defRPr>
            </a:lvl4pPr>
            <a:lvl5pPr marL="2641519" indent="0">
              <a:buNone/>
              <a:defRPr sz="2311">
                <a:solidFill>
                  <a:schemeClr val="tx1">
                    <a:tint val="75000"/>
                  </a:schemeClr>
                </a:solidFill>
              </a:defRPr>
            </a:lvl5pPr>
            <a:lvl6pPr marL="3301898" indent="0">
              <a:buNone/>
              <a:defRPr sz="2311">
                <a:solidFill>
                  <a:schemeClr val="tx1">
                    <a:tint val="75000"/>
                  </a:schemeClr>
                </a:solidFill>
              </a:defRPr>
            </a:lvl6pPr>
            <a:lvl7pPr marL="3962278" indent="0">
              <a:buNone/>
              <a:defRPr sz="2311">
                <a:solidFill>
                  <a:schemeClr val="tx1">
                    <a:tint val="75000"/>
                  </a:schemeClr>
                </a:solidFill>
              </a:defRPr>
            </a:lvl7pPr>
            <a:lvl8pPr marL="4622658" indent="0">
              <a:buNone/>
              <a:defRPr sz="2311">
                <a:solidFill>
                  <a:schemeClr val="tx1">
                    <a:tint val="75000"/>
                  </a:schemeClr>
                </a:solidFill>
              </a:defRPr>
            </a:lvl8pPr>
            <a:lvl9pPr marL="5283037" indent="0">
              <a:buNone/>
              <a:defRPr sz="2311">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2E2CF7A-1668-469E-934F-C43DB1B9A37F}" type="datetimeFigureOut">
              <a:rPr kumimoji="1" lang="ja-JP" altLang="en-US" smtClean="0"/>
              <a:t>2025/2/7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1667265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71488" y="2637014"/>
            <a:ext cx="2914650" cy="6285266"/>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471863" y="2637014"/>
            <a:ext cx="2914650" cy="6285266"/>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2E2CF7A-1668-469E-934F-C43DB1B9A37F}" type="datetimeFigureOut">
              <a:rPr kumimoji="1" lang="ja-JP" altLang="en-US" smtClean="0"/>
              <a:t>2025/2/7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17696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527404"/>
            <a:ext cx="5915025" cy="1914702"/>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72381" y="2428347"/>
            <a:ext cx="2901255"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72381" y="3618442"/>
            <a:ext cx="2901255" cy="5322183"/>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71863" y="2428347"/>
            <a:ext cx="2915543"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71863" y="3618442"/>
            <a:ext cx="2915543" cy="5322183"/>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2E2CF7A-1668-469E-934F-C43DB1B9A37F}" type="datetimeFigureOut">
              <a:rPr kumimoji="1" lang="ja-JP" altLang="en-US" smtClean="0"/>
              <a:t>2025/2/7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617960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2E2CF7A-1668-469E-934F-C43DB1B9A37F}" type="datetimeFigureOut">
              <a:rPr kumimoji="1" lang="ja-JP" altLang="en-US" smtClean="0"/>
              <a:t>2025/2/7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3313204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2E2CF7A-1668-469E-934F-C43DB1B9A37F}" type="datetimeFigureOut">
              <a:rPr kumimoji="1" lang="ja-JP" altLang="en-US" smtClean="0"/>
              <a:t>2025/2/7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12691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660400"/>
            <a:ext cx="2211883" cy="2311400"/>
          </a:xfrm>
        </p:spPr>
        <p:txBody>
          <a:bodyPr anchor="b"/>
          <a:lstStyle>
            <a:lvl1pPr>
              <a:defRPr sz="4622"/>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915543" y="1426281"/>
            <a:ext cx="3471863" cy="7039681"/>
          </a:xfrm>
        </p:spPr>
        <p:txBody>
          <a:bodyPr/>
          <a:lstStyle>
            <a:lvl1pPr>
              <a:defRPr sz="4622"/>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72381" y="2971800"/>
            <a:ext cx="2211883"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2E2CF7A-1668-469E-934F-C43DB1B9A37F}" type="datetimeFigureOut">
              <a:rPr kumimoji="1" lang="ja-JP" altLang="en-US" smtClean="0"/>
              <a:t>2025/2/7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457394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660400"/>
            <a:ext cx="2211883" cy="2311400"/>
          </a:xfrm>
        </p:spPr>
        <p:txBody>
          <a:bodyPr anchor="b"/>
          <a:lstStyle>
            <a:lvl1pPr>
              <a:defRPr sz="4622"/>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915543" y="1426281"/>
            <a:ext cx="3471863" cy="7039681"/>
          </a:xfrm>
        </p:spPr>
        <p:txBody>
          <a:bodyPr/>
          <a:lstStyle>
            <a:lvl1pPr marL="0" indent="0">
              <a:buNone/>
              <a:defRPr sz="4622"/>
            </a:lvl1pPr>
            <a:lvl2pPr marL="660380" indent="0">
              <a:buNone/>
              <a:defRPr sz="4044"/>
            </a:lvl2pPr>
            <a:lvl3pPr marL="1320759" indent="0">
              <a:buNone/>
              <a:defRPr sz="3467"/>
            </a:lvl3pPr>
            <a:lvl4pPr marL="1981139" indent="0">
              <a:buNone/>
              <a:defRPr sz="2889"/>
            </a:lvl4pPr>
            <a:lvl5pPr marL="2641519" indent="0">
              <a:buNone/>
              <a:defRPr sz="2889"/>
            </a:lvl5pPr>
            <a:lvl6pPr marL="3301898" indent="0">
              <a:buNone/>
              <a:defRPr sz="2889"/>
            </a:lvl6pPr>
            <a:lvl7pPr marL="3962278" indent="0">
              <a:buNone/>
              <a:defRPr sz="2889"/>
            </a:lvl7pPr>
            <a:lvl8pPr marL="4622658" indent="0">
              <a:buNone/>
              <a:defRPr sz="2889"/>
            </a:lvl8pPr>
            <a:lvl9pPr marL="5283037" indent="0">
              <a:buNone/>
              <a:defRPr sz="2889"/>
            </a:lvl9pPr>
          </a:lstStyle>
          <a:p>
            <a:endParaRPr kumimoji="1" lang="ja-JP" altLang="en-US"/>
          </a:p>
        </p:txBody>
      </p:sp>
      <p:sp>
        <p:nvSpPr>
          <p:cNvPr id="4" name="テキスト プレースホルダー 3"/>
          <p:cNvSpPr>
            <a:spLocks noGrp="1"/>
          </p:cNvSpPr>
          <p:nvPr>
            <p:ph type="body" sz="half" idx="2"/>
          </p:nvPr>
        </p:nvSpPr>
        <p:spPr>
          <a:xfrm>
            <a:off x="472381" y="2971800"/>
            <a:ext cx="2211883"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2E2CF7A-1668-469E-934F-C43DB1B9A37F}" type="datetimeFigureOut">
              <a:rPr kumimoji="1" lang="ja-JP" altLang="en-US" smtClean="0"/>
              <a:t>2025/2/7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4224711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62E2CF7A-1668-469E-934F-C43DB1B9A37F}" type="datetimeFigureOut">
              <a:rPr kumimoji="1" lang="ja-JP" altLang="en-US" smtClean="0"/>
              <a:t>2025/2/7</a:t>
            </a:fld>
            <a:endParaRPr kumimoji="1" lang="ja-JP" altLang="en-US"/>
          </a:p>
        </p:txBody>
      </p:sp>
      <p:sp>
        <p:nvSpPr>
          <p:cNvPr id="5" name="フッター プレースホルダー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288349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320759" rtl="0" eaLnBrk="1" latinLnBrk="0" hangingPunct="1">
        <a:lnSpc>
          <a:spcPct val="90000"/>
        </a:lnSpc>
        <a:spcBef>
          <a:spcPct val="0"/>
        </a:spcBef>
        <a:buNone/>
        <a:defRPr kumimoji="1" sz="6355" kern="1200">
          <a:solidFill>
            <a:schemeClr val="tx1"/>
          </a:solidFill>
          <a:latin typeface="+mj-lt"/>
          <a:ea typeface="+mj-ea"/>
          <a:cs typeface="+mj-cs"/>
        </a:defRPr>
      </a:lvl1pPr>
    </p:titleStyle>
    <p:bodyStyle>
      <a:lvl1pPr marL="330190" indent="-330190" algn="l" defTabSz="1320759" rtl="0" eaLnBrk="1" latinLnBrk="0" hangingPunct="1">
        <a:lnSpc>
          <a:spcPct val="90000"/>
        </a:lnSpc>
        <a:spcBef>
          <a:spcPts val="1444"/>
        </a:spcBef>
        <a:buFont typeface="Arial" panose="020B0604020202020204" pitchFamily="34" charset="0"/>
        <a:buChar char="•"/>
        <a:defRPr kumimoji="1"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p:bodyStyle>
    <p:otherStyle>
      <a:defPPr>
        <a:defRPr lang="ja-JP"/>
      </a:defPPr>
      <a:lvl1pPr marL="0" algn="l" defTabSz="1320759" rtl="0" eaLnBrk="1" latinLnBrk="0" hangingPunct="1">
        <a:defRPr kumimoji="1" sz="2600" kern="1200">
          <a:solidFill>
            <a:schemeClr val="tx1"/>
          </a:solidFill>
          <a:latin typeface="+mn-lt"/>
          <a:ea typeface="+mn-ea"/>
          <a:cs typeface="+mn-cs"/>
        </a:defRPr>
      </a:lvl1pPr>
      <a:lvl2pPr marL="660380" algn="l" defTabSz="1320759" rtl="0" eaLnBrk="1" latinLnBrk="0" hangingPunct="1">
        <a:defRPr kumimoji="1" sz="2600" kern="1200">
          <a:solidFill>
            <a:schemeClr val="tx1"/>
          </a:solidFill>
          <a:latin typeface="+mn-lt"/>
          <a:ea typeface="+mn-ea"/>
          <a:cs typeface="+mn-cs"/>
        </a:defRPr>
      </a:lvl2pPr>
      <a:lvl3pPr marL="1320759" algn="l" defTabSz="1320759" rtl="0" eaLnBrk="1" latinLnBrk="0" hangingPunct="1">
        <a:defRPr kumimoji="1" sz="2600" kern="1200">
          <a:solidFill>
            <a:schemeClr val="tx1"/>
          </a:solidFill>
          <a:latin typeface="+mn-lt"/>
          <a:ea typeface="+mn-ea"/>
          <a:cs typeface="+mn-cs"/>
        </a:defRPr>
      </a:lvl3pPr>
      <a:lvl4pPr marL="1981139" algn="l" defTabSz="1320759" rtl="0" eaLnBrk="1" latinLnBrk="0" hangingPunct="1">
        <a:defRPr kumimoji="1" sz="2600" kern="1200">
          <a:solidFill>
            <a:schemeClr val="tx1"/>
          </a:solidFill>
          <a:latin typeface="+mn-lt"/>
          <a:ea typeface="+mn-ea"/>
          <a:cs typeface="+mn-cs"/>
        </a:defRPr>
      </a:lvl4pPr>
      <a:lvl5pPr marL="2641519" algn="l" defTabSz="1320759" rtl="0" eaLnBrk="1" latinLnBrk="0" hangingPunct="1">
        <a:defRPr kumimoji="1" sz="2600" kern="1200">
          <a:solidFill>
            <a:schemeClr val="tx1"/>
          </a:solidFill>
          <a:latin typeface="+mn-lt"/>
          <a:ea typeface="+mn-ea"/>
          <a:cs typeface="+mn-cs"/>
        </a:defRPr>
      </a:lvl5pPr>
      <a:lvl6pPr marL="3301898" algn="l" defTabSz="1320759" rtl="0" eaLnBrk="1" latinLnBrk="0" hangingPunct="1">
        <a:defRPr kumimoji="1" sz="2600" kern="1200">
          <a:solidFill>
            <a:schemeClr val="tx1"/>
          </a:solidFill>
          <a:latin typeface="+mn-lt"/>
          <a:ea typeface="+mn-ea"/>
          <a:cs typeface="+mn-cs"/>
        </a:defRPr>
      </a:lvl6pPr>
      <a:lvl7pPr marL="3962278" algn="l" defTabSz="1320759" rtl="0" eaLnBrk="1" latinLnBrk="0" hangingPunct="1">
        <a:defRPr kumimoji="1" sz="2600" kern="1200">
          <a:solidFill>
            <a:schemeClr val="tx1"/>
          </a:solidFill>
          <a:latin typeface="+mn-lt"/>
          <a:ea typeface="+mn-ea"/>
          <a:cs typeface="+mn-cs"/>
        </a:defRPr>
      </a:lvl7pPr>
      <a:lvl8pPr marL="4622658" algn="l" defTabSz="1320759" rtl="0" eaLnBrk="1" latinLnBrk="0" hangingPunct="1">
        <a:defRPr kumimoji="1" sz="2600" kern="1200">
          <a:solidFill>
            <a:schemeClr val="tx1"/>
          </a:solidFill>
          <a:latin typeface="+mn-lt"/>
          <a:ea typeface="+mn-ea"/>
          <a:cs typeface="+mn-cs"/>
        </a:defRPr>
      </a:lvl8pPr>
      <a:lvl9pPr marL="5283037" algn="l" defTabSz="1320759" rtl="0" eaLnBrk="1" latinLnBrk="0" hangingPunct="1">
        <a:defRPr kumimoji="1"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表 19"/>
          <p:cNvGraphicFramePr>
            <a:graphicFrameLocks noGrp="1"/>
          </p:cNvGraphicFramePr>
          <p:nvPr>
            <p:extLst>
              <p:ext uri="{D42A27DB-BD31-4B8C-83A1-F6EECF244321}">
                <p14:modId xmlns:p14="http://schemas.microsoft.com/office/powerpoint/2010/main" val="1317273398"/>
              </p:ext>
            </p:extLst>
          </p:nvPr>
        </p:nvGraphicFramePr>
        <p:xfrm>
          <a:off x="-1" y="7443977"/>
          <a:ext cx="4213861" cy="2438400"/>
        </p:xfrm>
        <a:graphic>
          <a:graphicData uri="http://schemas.openxmlformats.org/drawingml/2006/table">
            <a:tbl>
              <a:tblPr firstRow="1" bandRow="1">
                <a:tableStyleId>{9D7B26C5-4107-4FEC-AEDC-1716B250A1EF}</a:tableStyleId>
              </a:tblPr>
              <a:tblGrid>
                <a:gridCol w="2357284">
                  <a:extLst>
                    <a:ext uri="{9D8B030D-6E8A-4147-A177-3AD203B41FA5}">
                      <a16:colId xmlns:a16="http://schemas.microsoft.com/office/drawing/2014/main" val="917033641"/>
                    </a:ext>
                  </a:extLst>
                </a:gridCol>
                <a:gridCol w="1856577">
                  <a:extLst>
                    <a:ext uri="{9D8B030D-6E8A-4147-A177-3AD203B41FA5}">
                      <a16:colId xmlns:a16="http://schemas.microsoft.com/office/drawing/2014/main" val="887961575"/>
                    </a:ext>
                  </a:extLst>
                </a:gridCol>
              </a:tblGrid>
              <a:tr h="0">
                <a:tc>
                  <a:txBody>
                    <a:bodyPr/>
                    <a:lstStyle/>
                    <a:p>
                      <a:pPr algn="ctr"/>
                      <a:r>
                        <a:rPr kumimoji="1" lang="ja-JP" altLang="en-US" sz="1000" dirty="0" smtClean="0">
                          <a:latin typeface="メイリオ" panose="020B0604030504040204" pitchFamily="50" charset="-128"/>
                          <a:ea typeface="メイリオ" panose="020B0604030504040204" pitchFamily="50" charset="-128"/>
                        </a:rPr>
                        <a:t>主 催 ・ 受 付 機 関</a:t>
                      </a:r>
                      <a:endParaRPr kumimoji="1" lang="ja-JP" altLang="en-US" sz="100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000" dirty="0" smtClean="0">
                          <a:latin typeface="メイリオ" panose="020B0604030504040204" pitchFamily="50" charset="-128"/>
                          <a:ea typeface="メイリオ" panose="020B0604030504040204" pitchFamily="50" charset="-128"/>
                        </a:rPr>
                        <a:t>電 話</a:t>
                      </a:r>
                      <a:endParaRPr kumimoji="1" lang="ja-JP" altLang="en-US" sz="10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794062331"/>
                  </a:ext>
                </a:extLst>
              </a:tr>
              <a:tr h="0">
                <a:tc>
                  <a:txBody>
                    <a:bodyPr/>
                    <a:lstStyle/>
                    <a:p>
                      <a:r>
                        <a:rPr kumimoji="1" lang="ja-JP" altLang="en-US" sz="1000" b="1" dirty="0" smtClean="0">
                          <a:latin typeface="メイリオ" panose="020B0604030504040204" pitchFamily="50" charset="-128"/>
                          <a:ea typeface="メイリオ" panose="020B0604030504040204" pitchFamily="50" charset="-128"/>
                        </a:rPr>
                        <a:t>岩手県産㈱　商品部</a:t>
                      </a:r>
                      <a:endParaRPr kumimoji="1" lang="ja-JP" altLang="en-US" sz="1000" b="1" dirty="0">
                        <a:latin typeface="メイリオ" panose="020B0604030504040204" pitchFamily="50" charset="-128"/>
                        <a:ea typeface="メイリオ" panose="020B0604030504040204" pitchFamily="50" charset="-128"/>
                      </a:endParaRPr>
                    </a:p>
                  </a:txBody>
                  <a:tcPr/>
                </a:tc>
                <a:tc>
                  <a:txBody>
                    <a:bodyPr/>
                    <a:lstStyle/>
                    <a:p>
                      <a:r>
                        <a:rPr kumimoji="1" lang="en-US" altLang="ja-JP" sz="1000" b="1" dirty="0" smtClean="0">
                          <a:latin typeface="メイリオ" panose="020B0604030504040204" pitchFamily="50" charset="-128"/>
                          <a:ea typeface="メイリオ" panose="020B0604030504040204" pitchFamily="50" charset="-128"/>
                        </a:rPr>
                        <a:t>019-637-9899</a:t>
                      </a:r>
                      <a:endParaRPr kumimoji="1" lang="ja-JP" altLang="en-US" sz="1000" b="1"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948068052"/>
                  </a:ext>
                </a:extLst>
              </a:tr>
              <a:tr h="0">
                <a:tc>
                  <a:txBody>
                    <a:bodyPr/>
                    <a:lstStyle/>
                    <a:p>
                      <a:r>
                        <a:rPr kumimoji="1" lang="zh-TW" altLang="en-US" sz="1000" dirty="0" smtClean="0">
                          <a:latin typeface="メイリオ" panose="020B0604030504040204" pitchFamily="50" charset="-128"/>
                          <a:ea typeface="メイリオ" panose="020B0604030504040204" pitchFamily="50" charset="-128"/>
                        </a:rPr>
                        <a:t>㈱岩手銀行　</a:t>
                      </a:r>
                      <a:r>
                        <a:rPr kumimoji="1" lang="ja-JP" altLang="en-US" sz="1000" dirty="0" smtClean="0">
                          <a:latin typeface="メイリオ" panose="020B0604030504040204" pitchFamily="50" charset="-128"/>
                          <a:ea typeface="メイリオ" panose="020B0604030504040204" pitchFamily="50" charset="-128"/>
                        </a:rPr>
                        <a:t>地域貢献部</a:t>
                      </a:r>
                      <a:endParaRPr kumimoji="1" lang="ja-JP" altLang="en-US" sz="1000" dirty="0">
                        <a:latin typeface="メイリオ" panose="020B0604030504040204" pitchFamily="50" charset="-128"/>
                        <a:ea typeface="メイリオ" panose="020B0604030504040204" pitchFamily="50" charset="-128"/>
                      </a:endParaRPr>
                    </a:p>
                  </a:txBody>
                  <a:tcPr/>
                </a:tc>
                <a:tc>
                  <a:txBody>
                    <a:bodyPr/>
                    <a:lstStyle/>
                    <a:p>
                      <a:r>
                        <a:rPr kumimoji="1" lang="en-US" altLang="ja-JP" sz="1000" dirty="0" smtClean="0">
                          <a:latin typeface="メイリオ" panose="020B0604030504040204" pitchFamily="50" charset="-128"/>
                          <a:ea typeface="メイリオ" panose="020B0604030504040204" pitchFamily="50" charset="-128"/>
                        </a:rPr>
                        <a:t>019-623-1111</a:t>
                      </a:r>
                      <a:r>
                        <a:rPr kumimoji="1" lang="ja-JP" altLang="en-US" sz="1000" dirty="0" smtClean="0">
                          <a:latin typeface="メイリオ" panose="020B0604030504040204" pitchFamily="50" charset="-128"/>
                          <a:ea typeface="メイリオ" panose="020B0604030504040204" pitchFamily="50" charset="-128"/>
                        </a:rPr>
                        <a:t>（代表）</a:t>
                      </a:r>
                      <a:endParaRPr kumimoji="1" lang="ja-JP" altLang="en-US" sz="10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076514700"/>
                  </a:ext>
                </a:extLst>
              </a:tr>
              <a:tr h="0">
                <a:tc>
                  <a:txBody>
                    <a:bodyPr/>
                    <a:lstStyle/>
                    <a:p>
                      <a:r>
                        <a:rPr kumimoji="1" lang="zh-TW" altLang="en-US" sz="1000" dirty="0" smtClean="0">
                          <a:latin typeface="メイリオ" panose="020B0604030504040204" pitchFamily="50" charset="-128"/>
                          <a:ea typeface="メイリオ" panose="020B0604030504040204" pitchFamily="50" charset="-128"/>
                        </a:rPr>
                        <a:t>㈱東北銀行　支店統括部</a:t>
                      </a:r>
                      <a:endParaRPr kumimoji="1" lang="ja-JP" altLang="en-US" sz="1000" dirty="0">
                        <a:latin typeface="メイリオ" panose="020B0604030504040204" pitchFamily="50" charset="-128"/>
                        <a:ea typeface="メイリオ" panose="020B0604030504040204" pitchFamily="50" charset="-128"/>
                      </a:endParaRPr>
                    </a:p>
                  </a:txBody>
                  <a:tcPr/>
                </a:tc>
                <a:tc>
                  <a:txBody>
                    <a:bodyPr/>
                    <a:lstStyle/>
                    <a:p>
                      <a:r>
                        <a:rPr kumimoji="1" lang="en-US" altLang="ja-JP" sz="1000" dirty="0" smtClean="0">
                          <a:latin typeface="メイリオ" panose="020B0604030504040204" pitchFamily="50" charset="-128"/>
                          <a:ea typeface="メイリオ" panose="020B0604030504040204" pitchFamily="50" charset="-128"/>
                        </a:rPr>
                        <a:t>019-651-6716</a:t>
                      </a:r>
                      <a:endParaRPr kumimoji="1" lang="ja-JP" altLang="en-US" sz="10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621565555"/>
                  </a:ext>
                </a:extLst>
              </a:tr>
              <a:tr h="0">
                <a:tc>
                  <a:txBody>
                    <a:bodyPr/>
                    <a:lstStyle/>
                    <a:p>
                      <a:r>
                        <a:rPr kumimoji="1" lang="zh-TW" altLang="en-US" sz="1000" dirty="0" smtClean="0">
                          <a:latin typeface="メイリオ" panose="020B0604030504040204" pitchFamily="50" charset="-128"/>
                          <a:ea typeface="メイリオ" panose="020B0604030504040204" pitchFamily="50" charset="-128"/>
                        </a:rPr>
                        <a:t>㈱北日本銀行　営業統括部</a:t>
                      </a:r>
                      <a:endParaRPr kumimoji="1" lang="ja-JP" altLang="en-US" sz="1000" dirty="0">
                        <a:latin typeface="メイリオ" panose="020B0604030504040204" pitchFamily="50" charset="-128"/>
                        <a:ea typeface="メイリオ" panose="020B0604030504040204" pitchFamily="50" charset="-128"/>
                      </a:endParaRPr>
                    </a:p>
                  </a:txBody>
                  <a:tcPr/>
                </a:tc>
                <a:tc>
                  <a:txBody>
                    <a:bodyPr/>
                    <a:lstStyle/>
                    <a:p>
                      <a:r>
                        <a:rPr kumimoji="1" lang="en-US" altLang="ja-JP" sz="1000" dirty="0" smtClean="0">
                          <a:latin typeface="メイリオ" panose="020B0604030504040204" pitchFamily="50" charset="-128"/>
                          <a:ea typeface="メイリオ" panose="020B0604030504040204" pitchFamily="50" charset="-128"/>
                        </a:rPr>
                        <a:t>019-653-1111</a:t>
                      </a:r>
                      <a:r>
                        <a:rPr kumimoji="1" lang="ja-JP" altLang="en-US" sz="1000" dirty="0" smtClean="0">
                          <a:latin typeface="メイリオ" panose="020B0604030504040204" pitchFamily="50" charset="-128"/>
                          <a:ea typeface="メイリオ" panose="020B0604030504040204" pitchFamily="50" charset="-128"/>
                        </a:rPr>
                        <a:t>（代表）</a:t>
                      </a:r>
                      <a:endParaRPr kumimoji="1" lang="ja-JP" altLang="en-US" sz="10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961436488"/>
                  </a:ext>
                </a:extLst>
              </a:tr>
              <a:tr h="0">
                <a:tc>
                  <a:txBody>
                    <a:bodyPr/>
                    <a:lstStyle/>
                    <a:p>
                      <a:r>
                        <a:rPr kumimoji="1" lang="zh-TW" altLang="en-US" sz="1000" dirty="0" smtClean="0">
                          <a:latin typeface="メイリオ" panose="020B0604030504040204" pitchFamily="50" charset="-128"/>
                          <a:ea typeface="メイリオ" panose="020B0604030504040204" pitchFamily="50" charset="-128"/>
                        </a:rPr>
                        <a:t>㈱日本政策金融公庫盛岡支店</a:t>
                      </a:r>
                      <a:endParaRPr kumimoji="1" lang="ja-JP" altLang="en-US" sz="1000" dirty="0">
                        <a:latin typeface="メイリオ" panose="020B0604030504040204" pitchFamily="50" charset="-128"/>
                        <a:ea typeface="メイリオ" panose="020B0604030504040204" pitchFamily="50" charset="-128"/>
                      </a:endParaRPr>
                    </a:p>
                  </a:txBody>
                  <a:tcPr/>
                </a:tc>
                <a:tc>
                  <a:txBody>
                    <a:bodyPr/>
                    <a:lstStyle/>
                    <a:p>
                      <a:r>
                        <a:rPr kumimoji="1" lang="en-US" altLang="ja-JP" sz="1000" dirty="0" smtClean="0">
                          <a:latin typeface="メイリオ" panose="020B0604030504040204" pitchFamily="50" charset="-128"/>
                          <a:ea typeface="メイリオ" panose="020B0604030504040204" pitchFamily="50" charset="-128"/>
                        </a:rPr>
                        <a:t>019-653-9055</a:t>
                      </a:r>
                      <a:endParaRPr kumimoji="1" lang="ja-JP" altLang="en-US" sz="10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49626171"/>
                  </a:ext>
                </a:extLst>
              </a:tr>
              <a:tr h="0">
                <a:tc>
                  <a:txBody>
                    <a:bodyPr/>
                    <a:lstStyle/>
                    <a:p>
                      <a:r>
                        <a:rPr kumimoji="1" lang="zh-TW" altLang="en-US" sz="1000" dirty="0" smtClean="0">
                          <a:latin typeface="メイリオ" panose="020B0604030504040204" pitchFamily="50" charset="-128"/>
                          <a:ea typeface="メイリオ" panose="020B0604030504040204" pitchFamily="50" charset="-128"/>
                        </a:rPr>
                        <a:t>ＪＡ岩手県信連　融資部</a:t>
                      </a:r>
                      <a:endParaRPr kumimoji="1" lang="ja-JP" altLang="en-US" sz="1000" dirty="0">
                        <a:latin typeface="メイリオ" panose="020B0604030504040204" pitchFamily="50" charset="-128"/>
                        <a:ea typeface="メイリオ" panose="020B0604030504040204" pitchFamily="50" charset="-128"/>
                      </a:endParaRPr>
                    </a:p>
                  </a:txBody>
                  <a:tcPr/>
                </a:tc>
                <a:tc>
                  <a:txBody>
                    <a:bodyPr/>
                    <a:lstStyle/>
                    <a:p>
                      <a:r>
                        <a:rPr kumimoji="1" lang="en-US" altLang="ja-JP" sz="1000" dirty="0" smtClean="0">
                          <a:latin typeface="メイリオ" panose="020B0604030504040204" pitchFamily="50" charset="-128"/>
                          <a:ea typeface="メイリオ" panose="020B0604030504040204" pitchFamily="50" charset="-128"/>
                        </a:rPr>
                        <a:t>019-626-8735</a:t>
                      </a:r>
                      <a:endParaRPr kumimoji="1" lang="ja-JP" altLang="en-US" sz="10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561975800"/>
                  </a:ext>
                </a:extLst>
              </a:tr>
              <a:tr h="0">
                <a:tc>
                  <a:txBody>
                    <a:bodyPr/>
                    <a:lstStyle/>
                    <a:p>
                      <a:r>
                        <a:rPr kumimoji="1" lang="zh-TW" altLang="en-US" sz="1000" dirty="0" smtClean="0">
                          <a:latin typeface="メイリオ" panose="020B0604030504040204" pitchFamily="50" charset="-128"/>
                          <a:ea typeface="メイリオ" panose="020B0604030504040204" pitchFamily="50" charset="-128"/>
                        </a:rPr>
                        <a:t>盛岡信用金庫　</a:t>
                      </a:r>
                      <a:r>
                        <a:rPr kumimoji="1" lang="ja-JP" altLang="en-US" sz="1000" dirty="0" smtClean="0">
                          <a:latin typeface="メイリオ" panose="020B0604030504040204" pitchFamily="50" charset="-128"/>
                          <a:ea typeface="メイリオ" panose="020B0604030504040204" pitchFamily="50" charset="-128"/>
                        </a:rPr>
                        <a:t>営業推進</a:t>
                      </a:r>
                      <a:r>
                        <a:rPr kumimoji="1" lang="zh-TW" altLang="en-US" sz="1000" dirty="0" smtClean="0">
                          <a:latin typeface="メイリオ" panose="020B0604030504040204" pitchFamily="50" charset="-128"/>
                          <a:ea typeface="メイリオ" panose="020B0604030504040204" pitchFamily="50" charset="-128"/>
                        </a:rPr>
                        <a:t>部</a:t>
                      </a:r>
                      <a:endParaRPr kumimoji="1" lang="ja-JP" altLang="en-US" sz="1000" dirty="0">
                        <a:latin typeface="メイリオ" panose="020B0604030504040204" pitchFamily="50" charset="-128"/>
                        <a:ea typeface="メイリオ" panose="020B0604030504040204" pitchFamily="50" charset="-128"/>
                      </a:endParaRPr>
                    </a:p>
                  </a:txBody>
                  <a:tcPr/>
                </a:tc>
                <a:tc>
                  <a:txBody>
                    <a:bodyPr/>
                    <a:lstStyle/>
                    <a:p>
                      <a:r>
                        <a:rPr kumimoji="1" lang="en-US" altLang="ja-JP" sz="1000" dirty="0" smtClean="0">
                          <a:latin typeface="メイリオ" panose="020B0604030504040204" pitchFamily="50" charset="-128"/>
                          <a:ea typeface="メイリオ" panose="020B0604030504040204" pitchFamily="50" charset="-128"/>
                        </a:rPr>
                        <a:t>019-653-1525</a:t>
                      </a:r>
                      <a:endParaRPr kumimoji="1" lang="ja-JP" altLang="en-US" sz="10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40393365"/>
                  </a:ext>
                </a:extLst>
              </a:tr>
              <a:tr h="0">
                <a:tc>
                  <a:txBody>
                    <a:bodyPr/>
                    <a:lstStyle/>
                    <a:p>
                      <a:r>
                        <a:rPr kumimoji="1" lang="ja-JP" altLang="en-US" sz="1000" dirty="0" smtClean="0">
                          <a:latin typeface="メイリオ" panose="020B0604030504040204" pitchFamily="50" charset="-128"/>
                          <a:ea typeface="メイリオ" panose="020B0604030504040204" pitchFamily="50" charset="-128"/>
                        </a:rPr>
                        <a:t>（公財）いわて産業振興センター</a:t>
                      </a:r>
                      <a:endParaRPr kumimoji="1" lang="ja-JP" altLang="en-US" sz="1000" dirty="0">
                        <a:latin typeface="メイリオ" panose="020B0604030504040204" pitchFamily="50" charset="-128"/>
                        <a:ea typeface="メイリオ" panose="020B0604030504040204" pitchFamily="50" charset="-128"/>
                      </a:endParaRPr>
                    </a:p>
                  </a:txBody>
                  <a:tcPr/>
                </a:tc>
                <a:tc>
                  <a:txBody>
                    <a:bodyPr/>
                    <a:lstStyle/>
                    <a:p>
                      <a:r>
                        <a:rPr kumimoji="1" lang="en-US" altLang="ja-JP" sz="1000" dirty="0" smtClean="0">
                          <a:latin typeface="メイリオ" panose="020B0604030504040204" pitchFamily="50" charset="-128"/>
                          <a:ea typeface="メイリオ" panose="020B0604030504040204" pitchFamily="50" charset="-128"/>
                        </a:rPr>
                        <a:t>019-631-3823</a:t>
                      </a:r>
                      <a:endParaRPr kumimoji="1" lang="ja-JP" altLang="en-US" sz="10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232284934"/>
                  </a:ext>
                </a:extLst>
              </a:tr>
              <a:tr h="0">
                <a:tc>
                  <a:txBody>
                    <a:bodyPr/>
                    <a:lstStyle/>
                    <a:p>
                      <a:r>
                        <a:rPr kumimoji="1" lang="zh-TW" altLang="en-US" sz="1000" dirty="0" smtClean="0">
                          <a:latin typeface="メイリオ" panose="020B0604030504040204" pitchFamily="50" charset="-128"/>
                          <a:ea typeface="メイリオ" panose="020B0604030504040204" pitchFamily="50" charset="-128"/>
                        </a:rPr>
                        <a:t>岩手県商工労働観光部産業経済交流課</a:t>
                      </a:r>
                      <a:endParaRPr kumimoji="1" lang="ja-JP" altLang="en-US" sz="1000" dirty="0">
                        <a:latin typeface="メイリオ" panose="020B0604030504040204" pitchFamily="50" charset="-128"/>
                        <a:ea typeface="メイリオ" panose="020B0604030504040204" pitchFamily="50" charset="-128"/>
                      </a:endParaRPr>
                    </a:p>
                  </a:txBody>
                  <a:tcPr/>
                </a:tc>
                <a:tc>
                  <a:txBody>
                    <a:bodyPr/>
                    <a:lstStyle/>
                    <a:p>
                      <a:r>
                        <a:rPr kumimoji="1" lang="en-US" altLang="ja-JP" sz="1000" dirty="0" smtClean="0">
                          <a:latin typeface="メイリオ" panose="020B0604030504040204" pitchFamily="50" charset="-128"/>
                          <a:ea typeface="メイリオ" panose="020B0604030504040204" pitchFamily="50" charset="-128"/>
                        </a:rPr>
                        <a:t>019-629-5539</a:t>
                      </a:r>
                      <a:endParaRPr kumimoji="1" lang="ja-JP" altLang="en-US" sz="10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860770520"/>
                  </a:ext>
                </a:extLst>
              </a:tr>
            </a:tbl>
          </a:graphicData>
        </a:graphic>
      </p:graphicFrame>
      <p:sp>
        <p:nvSpPr>
          <p:cNvPr id="4" name="正方形/長方形 3"/>
          <p:cNvSpPr/>
          <p:nvPr/>
        </p:nvSpPr>
        <p:spPr>
          <a:xfrm>
            <a:off x="0" y="0"/>
            <a:ext cx="6858000" cy="1192696"/>
          </a:xfrm>
          <a:prstGeom prst="rect">
            <a:avLst/>
          </a:prstGeom>
          <a:solidFill>
            <a:srgbClr val="3AC7CE"/>
          </a:solidFill>
          <a:ln w="12700" cap="flat" cmpd="sng" algn="ctr">
            <a:noFill/>
            <a:prstDash val="solid"/>
            <a:miter lim="800000"/>
          </a:ln>
          <a:effectLst/>
        </p:spPr>
        <p:txBody>
          <a:bodyPr rot="0" spcFirstLastPara="0" vert="horz" wrap="square" lIns="0" tIns="45720" rIns="91440" bIns="45720" numCol="1" spcCol="0" rtlCol="0" fromWordArt="0" anchor="ctr" anchorCtr="0" forceAA="0" compatLnSpc="1">
            <a:prstTxWarp prst="textNoShape">
              <a:avLst/>
            </a:prstTxWarp>
            <a:noAutofit/>
          </a:bodyPr>
          <a:lstStyle/>
          <a:p>
            <a:pPr algn="ctr">
              <a:lnSpc>
                <a:spcPts val="4200"/>
              </a:lnSpc>
              <a:spcAft>
                <a:spcPts val="0"/>
              </a:spcAft>
            </a:pPr>
            <a:r>
              <a:rPr lang="ja-JP" sz="2400" b="1" kern="100" dirty="0">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バイヤーの皆様へ</a:t>
            </a:r>
            <a:r>
              <a:rPr lang="ja-JP" sz="2400" b="1" kern="100" dirty="0" smtClean="0">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kern="100" dirty="0" smtClean="0">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事前のご案内</a:t>
            </a:r>
            <a:r>
              <a:rPr lang="ja-JP" sz="2400" b="1" kern="100" dirty="0" smtClean="0">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050" b="1"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4200"/>
              </a:lnSpc>
              <a:spcAft>
                <a:spcPts val="0"/>
              </a:spcAft>
            </a:pPr>
            <a:r>
              <a:rPr lang="ja-JP" sz="4200" b="1" kern="100" dirty="0">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いわて食の大商談会</a:t>
            </a:r>
            <a:r>
              <a:rPr lang="en-US" sz="4200" b="1" kern="100" dirty="0" smtClean="0">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202</a:t>
            </a:r>
            <a:r>
              <a:rPr lang="en-US" altLang="ja-JP" sz="4200" b="1" kern="100" dirty="0" smtClean="0">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5</a:t>
            </a:r>
            <a:endParaRPr lang="ja-JP" sz="1050" b="1"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0" y="1261718"/>
            <a:ext cx="6858000" cy="1554272"/>
          </a:xfrm>
          <a:prstGeom prst="rect">
            <a:avLst/>
          </a:prstGeom>
          <a:noFill/>
        </p:spPr>
        <p:txBody>
          <a:bodyPr wrap="square" rtlCol="0">
            <a:spAutoFit/>
          </a:bodyPr>
          <a:lstStyle/>
          <a:p>
            <a:r>
              <a:rPr lang="ja-JP" altLang="en-US" sz="1200" dirty="0" smtClean="0"/>
              <a:t>　全国</a:t>
            </a:r>
            <a:r>
              <a:rPr lang="ja-JP" altLang="en-US" sz="1200" dirty="0"/>
              <a:t>の流通関係者をお招きし、</a:t>
            </a:r>
            <a:r>
              <a:rPr lang="ja-JP" altLang="en-US" sz="1200" b="1" dirty="0"/>
              <a:t>岩手の食を広く県内外にＰＲ</a:t>
            </a:r>
            <a:r>
              <a:rPr lang="ja-JP" altLang="en-US" sz="1200" dirty="0"/>
              <a:t>するため</a:t>
            </a:r>
            <a:r>
              <a:rPr lang="en-US" altLang="ja-JP" sz="1200" b="1" dirty="0"/>
              <a:t>『</a:t>
            </a:r>
            <a:r>
              <a:rPr lang="ja-JP" altLang="en-US" sz="1200" b="1" dirty="0"/>
              <a:t>いわて食の</a:t>
            </a:r>
            <a:r>
              <a:rPr lang="ja-JP" altLang="en-US" sz="1200" b="1" dirty="0" smtClean="0"/>
              <a:t>大商談会</a:t>
            </a:r>
            <a:r>
              <a:rPr lang="en-US" altLang="ja-JP" sz="1200" b="1" dirty="0" smtClean="0"/>
              <a:t>2025』</a:t>
            </a:r>
            <a:r>
              <a:rPr lang="ja-JP" altLang="en-US" sz="1200" dirty="0"/>
              <a:t>を、県及び関係団体の共催のもと開催します</a:t>
            </a:r>
            <a:r>
              <a:rPr lang="ja-JP" altLang="en-US" sz="1200" dirty="0" smtClean="0"/>
              <a:t>。</a:t>
            </a:r>
            <a:endParaRPr lang="en-US" altLang="ja-JP" sz="1200" dirty="0" smtClean="0"/>
          </a:p>
          <a:p>
            <a:endParaRPr lang="en-US" altLang="ja-JP" sz="400" dirty="0" smtClean="0"/>
          </a:p>
          <a:p>
            <a:r>
              <a:rPr lang="ja-JP" altLang="en-US" sz="1200" dirty="0" smtClean="0"/>
              <a:t>　</a:t>
            </a:r>
            <a:r>
              <a:rPr lang="ja-JP" altLang="en-US" sz="1200" dirty="0"/>
              <a:t>コロナ</a:t>
            </a:r>
            <a:r>
              <a:rPr lang="ja-JP" altLang="en-US" sz="1200" dirty="0" smtClean="0"/>
              <a:t>事業者や地域の活力再生のため、魅力あふれる岩手の産地及び特産商品を広く全国に向けて発信します。</a:t>
            </a:r>
            <a:endParaRPr lang="en-US" altLang="ja-JP" sz="1200" dirty="0" smtClean="0"/>
          </a:p>
          <a:p>
            <a:endParaRPr lang="en-US" altLang="ja-JP" sz="400" dirty="0" smtClean="0"/>
          </a:p>
          <a:p>
            <a:r>
              <a:rPr lang="ja-JP" altLang="en-US" sz="1200" dirty="0" smtClean="0"/>
              <a:t>　御参加いただく</a:t>
            </a:r>
            <a:r>
              <a:rPr lang="ja-JP" altLang="en-US" sz="1200" b="1" dirty="0" smtClean="0"/>
              <a:t>県内の食品製造業者、農林漁業者等の皆様と県内外のバイヤー様との直接商談</a:t>
            </a:r>
            <a:r>
              <a:rPr lang="ja-JP" altLang="en-US" sz="1200" dirty="0" smtClean="0"/>
              <a:t>により、実際の取引に発展する契機とするとともに、岩手の地域経済の復興を目指します。ぜひ、この機会に、奮って御参加ください。</a:t>
            </a:r>
          </a:p>
        </p:txBody>
      </p:sp>
      <p:sp>
        <p:nvSpPr>
          <p:cNvPr id="8" name="テキスト ボックス 7"/>
          <p:cNvSpPr txBox="1"/>
          <p:nvPr/>
        </p:nvSpPr>
        <p:spPr>
          <a:xfrm>
            <a:off x="0" y="2819400"/>
            <a:ext cx="882650" cy="276999"/>
          </a:xfrm>
          <a:prstGeom prst="rect">
            <a:avLst/>
          </a:prstGeom>
          <a:solidFill>
            <a:srgbClr val="3AC7CE"/>
          </a:solidFill>
        </p:spPr>
        <p:txBody>
          <a:bodyPr wrap="square" rtlCol="0">
            <a:spAutoFit/>
          </a:bodyPr>
          <a:lstStyle/>
          <a:p>
            <a:pPr algn="ctr"/>
            <a:r>
              <a:rPr lang="ja-JP" altLang="en-US" sz="1200" b="1" dirty="0" smtClean="0">
                <a:solidFill>
                  <a:schemeClr val="bg1"/>
                </a:solidFill>
                <a:latin typeface="メイリオ" panose="020B0604030504040204" pitchFamily="50" charset="-128"/>
                <a:ea typeface="メイリオ" panose="020B0604030504040204" pitchFamily="50" charset="-128"/>
              </a:rPr>
              <a:t>日　時</a:t>
            </a:r>
            <a:endParaRPr kumimoji="1" lang="ja-JP" altLang="en-US" sz="1200" b="1" dirty="0">
              <a:solidFill>
                <a:schemeClr val="bg1"/>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1003300" y="2773233"/>
            <a:ext cx="4515980" cy="369332"/>
          </a:xfrm>
          <a:prstGeom prst="rect">
            <a:avLst/>
          </a:prstGeom>
          <a:noFill/>
        </p:spPr>
        <p:txBody>
          <a:bodyPr wrap="none" rtlCol="0">
            <a:spAutoFit/>
          </a:bodyPr>
          <a:lstStyle/>
          <a:p>
            <a:r>
              <a:rPr lang="ja-JP" altLang="ja-JP" b="1" dirty="0" smtClean="0"/>
              <a:t>令和</a:t>
            </a:r>
            <a:r>
              <a:rPr lang="en-US" altLang="ja-JP" b="1" dirty="0"/>
              <a:t>7</a:t>
            </a:r>
            <a:r>
              <a:rPr lang="ja-JP" altLang="ja-JP" b="1" dirty="0" smtClean="0"/>
              <a:t>年６月</a:t>
            </a:r>
            <a:r>
              <a:rPr lang="ja-JP" altLang="en-US" b="1" dirty="0" smtClean="0"/>
              <a:t>１</a:t>
            </a:r>
            <a:r>
              <a:rPr lang="en-US" altLang="ja-JP" b="1" dirty="0" smtClean="0"/>
              <a:t>1</a:t>
            </a:r>
            <a:r>
              <a:rPr lang="ja-JP" altLang="ja-JP" b="1" dirty="0" smtClean="0"/>
              <a:t>日</a:t>
            </a:r>
            <a:r>
              <a:rPr lang="ja-JP" altLang="en-US" b="1" dirty="0" smtClean="0"/>
              <a:t>（</a:t>
            </a:r>
            <a:r>
              <a:rPr lang="ja-JP" altLang="en-US" b="1" dirty="0"/>
              <a:t>水</a:t>
            </a:r>
            <a:r>
              <a:rPr lang="ja-JP" altLang="en-US" b="1" dirty="0" smtClean="0"/>
              <a:t>）</a:t>
            </a:r>
            <a:r>
              <a:rPr lang="en-US" altLang="ja-JP" b="1" dirty="0" smtClean="0"/>
              <a:t>10</a:t>
            </a:r>
            <a:r>
              <a:rPr lang="ja-JP" altLang="ja-JP" b="1" dirty="0"/>
              <a:t>：</a:t>
            </a:r>
            <a:r>
              <a:rPr lang="en-US" altLang="ja-JP" b="1" dirty="0"/>
              <a:t>30</a:t>
            </a:r>
            <a:r>
              <a:rPr lang="ja-JP" altLang="ja-JP" b="1" dirty="0"/>
              <a:t>～</a:t>
            </a:r>
            <a:r>
              <a:rPr lang="en-US" altLang="ja-JP" b="1" dirty="0"/>
              <a:t>15</a:t>
            </a:r>
            <a:r>
              <a:rPr lang="ja-JP" altLang="ja-JP" b="1" dirty="0"/>
              <a:t>：</a:t>
            </a:r>
            <a:r>
              <a:rPr lang="en-US" altLang="ja-JP" b="1" dirty="0" smtClean="0"/>
              <a:t>30</a:t>
            </a:r>
            <a:endParaRPr lang="ja-JP" altLang="ja-JP" b="1" dirty="0"/>
          </a:p>
        </p:txBody>
      </p:sp>
      <p:sp>
        <p:nvSpPr>
          <p:cNvPr id="10" name="テキスト ボックス 9"/>
          <p:cNvSpPr txBox="1"/>
          <p:nvPr/>
        </p:nvSpPr>
        <p:spPr>
          <a:xfrm>
            <a:off x="0" y="3230986"/>
            <a:ext cx="882650" cy="276999"/>
          </a:xfrm>
          <a:prstGeom prst="rect">
            <a:avLst/>
          </a:prstGeom>
          <a:solidFill>
            <a:srgbClr val="3AC7CE"/>
          </a:solidFill>
        </p:spPr>
        <p:txBody>
          <a:bodyPr wrap="square" rtlCol="0">
            <a:spAutoFit/>
          </a:bodyPr>
          <a:lstStyle/>
          <a:p>
            <a:pPr algn="ctr"/>
            <a:r>
              <a:rPr lang="ja-JP" altLang="en-US" sz="1200" b="1" dirty="0" smtClean="0">
                <a:solidFill>
                  <a:schemeClr val="bg1"/>
                </a:solidFill>
                <a:latin typeface="メイリオ" panose="020B0604030504040204" pitchFamily="50" charset="-128"/>
                <a:ea typeface="メイリオ" panose="020B0604030504040204" pitchFamily="50" charset="-128"/>
              </a:rPr>
              <a:t>場　所</a:t>
            </a:r>
            <a:endParaRPr kumimoji="1" lang="ja-JP" altLang="en-US" sz="1200" b="1" dirty="0">
              <a:solidFill>
                <a:schemeClr val="bg1"/>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1003300" y="3153069"/>
            <a:ext cx="4636206" cy="830997"/>
          </a:xfrm>
          <a:prstGeom prst="rect">
            <a:avLst/>
          </a:prstGeom>
          <a:noFill/>
        </p:spPr>
        <p:txBody>
          <a:bodyPr wrap="none" rtlCol="0">
            <a:spAutoFit/>
          </a:bodyPr>
          <a:lstStyle/>
          <a:p>
            <a:r>
              <a:rPr lang="ja-JP" altLang="en-US" b="1" dirty="0" smtClean="0"/>
              <a:t>ホテルメトロポリタン盛岡ＮＥＷ</a:t>
            </a:r>
            <a:r>
              <a:rPr lang="en-US" altLang="ja-JP" b="1" dirty="0" smtClean="0"/>
              <a:t> </a:t>
            </a:r>
            <a:r>
              <a:rPr lang="ja-JP" altLang="en-US" b="1" dirty="0" smtClean="0"/>
              <a:t>ＷＩＮＧ</a:t>
            </a:r>
            <a:endParaRPr lang="en-US" altLang="ja-JP" b="1" dirty="0" smtClean="0"/>
          </a:p>
          <a:p>
            <a:r>
              <a:rPr lang="ja-JP" altLang="en-US" b="1" dirty="0" smtClean="0"/>
              <a:t>４階メトロポリタンホール</a:t>
            </a:r>
          </a:p>
          <a:p>
            <a:r>
              <a:rPr lang="ja-JP" altLang="en-US" sz="1200" b="1" dirty="0" smtClean="0"/>
              <a:t>（盛岡市盛岡駅前北通</a:t>
            </a:r>
            <a:r>
              <a:rPr lang="en-US" altLang="ja-JP" sz="1200" b="1" dirty="0" smtClean="0"/>
              <a:t>2-27</a:t>
            </a:r>
            <a:r>
              <a:rPr lang="ja-JP" altLang="en-US" sz="1200" b="1" dirty="0" smtClean="0"/>
              <a:t>　電話：</a:t>
            </a:r>
            <a:r>
              <a:rPr lang="en-US" altLang="ja-JP" sz="1200" b="1" dirty="0" smtClean="0"/>
              <a:t>019-625-1211</a:t>
            </a:r>
            <a:r>
              <a:rPr lang="ja-JP" altLang="en-US" sz="1200" b="1" dirty="0" smtClean="0"/>
              <a:t>（代））</a:t>
            </a:r>
            <a:endParaRPr lang="ja-JP" altLang="ja-JP" sz="1200" b="1" dirty="0"/>
          </a:p>
        </p:txBody>
      </p:sp>
      <p:sp>
        <p:nvSpPr>
          <p:cNvPr id="12" name="テキスト ボックス 11"/>
          <p:cNvSpPr txBox="1"/>
          <p:nvPr/>
        </p:nvSpPr>
        <p:spPr>
          <a:xfrm>
            <a:off x="0" y="5338693"/>
            <a:ext cx="882650" cy="276999"/>
          </a:xfrm>
          <a:prstGeom prst="rect">
            <a:avLst/>
          </a:prstGeom>
          <a:solidFill>
            <a:srgbClr val="3AC7CE"/>
          </a:solidFill>
        </p:spPr>
        <p:txBody>
          <a:bodyPr wrap="square" rtlCol="0">
            <a:spAutoFit/>
          </a:bodyPr>
          <a:lstStyle/>
          <a:p>
            <a:pPr algn="ctr"/>
            <a:r>
              <a:rPr lang="ja-JP" altLang="en-US" sz="1200" b="1" dirty="0" smtClean="0">
                <a:solidFill>
                  <a:schemeClr val="bg1"/>
                </a:solidFill>
                <a:latin typeface="メイリオ" panose="020B0604030504040204" pitchFamily="50" charset="-128"/>
                <a:ea typeface="メイリオ" panose="020B0604030504040204" pitchFamily="50" charset="-128"/>
              </a:rPr>
              <a:t>参　加</a:t>
            </a:r>
            <a:endParaRPr kumimoji="1" lang="ja-JP" altLang="en-US" sz="1200" b="1" dirty="0">
              <a:solidFill>
                <a:schemeClr val="bg1"/>
              </a:solidFill>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1003300" y="5319643"/>
            <a:ext cx="1210588" cy="338554"/>
          </a:xfrm>
          <a:prstGeom prst="rect">
            <a:avLst/>
          </a:prstGeom>
          <a:noFill/>
        </p:spPr>
        <p:txBody>
          <a:bodyPr wrap="none" rtlCol="0">
            <a:spAutoFit/>
          </a:bodyPr>
          <a:lstStyle/>
          <a:p>
            <a:r>
              <a:rPr lang="ja-JP" altLang="en-US" sz="1600" b="1" dirty="0" smtClean="0">
                <a:solidFill>
                  <a:srgbClr val="FF0000"/>
                </a:solidFill>
              </a:rPr>
              <a:t>事前申込制</a:t>
            </a:r>
            <a:endParaRPr lang="ja-JP" altLang="ja-JP" sz="1600" b="1" dirty="0">
              <a:solidFill>
                <a:schemeClr val="bg1"/>
              </a:solidFill>
            </a:endParaRPr>
          </a:p>
        </p:txBody>
      </p:sp>
      <p:sp>
        <p:nvSpPr>
          <p:cNvPr id="14" name="テキスト ボックス 13"/>
          <p:cNvSpPr txBox="1"/>
          <p:nvPr/>
        </p:nvSpPr>
        <p:spPr>
          <a:xfrm>
            <a:off x="0" y="4066557"/>
            <a:ext cx="882650" cy="276999"/>
          </a:xfrm>
          <a:prstGeom prst="rect">
            <a:avLst/>
          </a:prstGeom>
          <a:solidFill>
            <a:srgbClr val="3AC7CE"/>
          </a:solidFill>
        </p:spPr>
        <p:txBody>
          <a:bodyPr wrap="square" rtlCol="0">
            <a:spAutoFit/>
          </a:bodyPr>
          <a:lstStyle/>
          <a:p>
            <a:pPr algn="ctr"/>
            <a:r>
              <a:rPr lang="ja-JP" altLang="en-US" sz="1200" b="1" dirty="0" smtClean="0">
                <a:solidFill>
                  <a:schemeClr val="bg1"/>
                </a:solidFill>
                <a:latin typeface="メイリオ" panose="020B0604030504040204" pitchFamily="50" charset="-128"/>
                <a:ea typeface="メイリオ" panose="020B0604030504040204" pitchFamily="50" charset="-128"/>
              </a:rPr>
              <a:t>主　催</a:t>
            </a:r>
            <a:endParaRPr kumimoji="1" lang="ja-JP" altLang="en-US" sz="1200" b="1" dirty="0">
              <a:solidFill>
                <a:schemeClr val="bg1"/>
              </a:solidFill>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1003301" y="4020390"/>
            <a:ext cx="5854700" cy="415498"/>
          </a:xfrm>
          <a:prstGeom prst="rect">
            <a:avLst/>
          </a:prstGeom>
          <a:noFill/>
        </p:spPr>
        <p:txBody>
          <a:bodyPr wrap="square" rtlCol="0">
            <a:spAutoFit/>
          </a:bodyPr>
          <a:lstStyle/>
          <a:p>
            <a:r>
              <a:rPr lang="ja-JP" altLang="en-US" sz="1050" b="1" dirty="0" smtClean="0"/>
              <a:t>岩手県、岩手県産㈱、㈱岩手銀行、㈱東北銀行、㈱北日本銀行、㈱日本政策金融公庫盛岡支店、</a:t>
            </a:r>
            <a:endParaRPr lang="en-US" altLang="ja-JP" sz="1050" b="1" dirty="0" smtClean="0"/>
          </a:p>
          <a:p>
            <a:r>
              <a:rPr lang="ja-JP" altLang="en-US" sz="1050" b="1" dirty="0" smtClean="0"/>
              <a:t>ＪＡ岩手県信連、盛岡信用金庫、</a:t>
            </a:r>
            <a:r>
              <a:rPr lang="en-US" altLang="ja-JP" sz="1050" b="1" dirty="0" smtClean="0"/>
              <a:t>(</a:t>
            </a:r>
            <a:r>
              <a:rPr lang="ja-JP" altLang="en-US" sz="1050" b="1" dirty="0" smtClean="0"/>
              <a:t>公財</a:t>
            </a:r>
            <a:r>
              <a:rPr lang="en-US" altLang="ja-JP" sz="1050" b="1" dirty="0" smtClean="0"/>
              <a:t>)</a:t>
            </a:r>
            <a:r>
              <a:rPr lang="ja-JP" altLang="en-US" sz="1050" b="1" dirty="0" smtClean="0"/>
              <a:t>いわて産業振興センター</a:t>
            </a:r>
          </a:p>
        </p:txBody>
      </p:sp>
      <p:sp>
        <p:nvSpPr>
          <p:cNvPr id="16" name="テキスト ボックス 15"/>
          <p:cNvSpPr txBox="1"/>
          <p:nvPr/>
        </p:nvSpPr>
        <p:spPr>
          <a:xfrm>
            <a:off x="0" y="4498357"/>
            <a:ext cx="882650" cy="276999"/>
          </a:xfrm>
          <a:prstGeom prst="rect">
            <a:avLst/>
          </a:prstGeom>
          <a:solidFill>
            <a:srgbClr val="3AC7CE"/>
          </a:solidFill>
        </p:spPr>
        <p:txBody>
          <a:bodyPr wrap="square" rtlCol="0">
            <a:spAutoFit/>
          </a:bodyPr>
          <a:lstStyle/>
          <a:p>
            <a:pPr algn="ctr"/>
            <a:r>
              <a:rPr lang="ja-JP" altLang="en-US" sz="1200" b="1" dirty="0" smtClean="0">
                <a:solidFill>
                  <a:schemeClr val="bg1"/>
                </a:solidFill>
                <a:latin typeface="メイリオ" panose="020B0604030504040204" pitchFamily="50" charset="-128"/>
                <a:ea typeface="メイリオ" panose="020B0604030504040204" pitchFamily="50" charset="-128"/>
              </a:rPr>
              <a:t>内　容</a:t>
            </a:r>
            <a:endParaRPr kumimoji="1" lang="ja-JP" altLang="en-US" sz="1200" b="1" dirty="0">
              <a:solidFill>
                <a:schemeClr val="bg1"/>
              </a:solidFill>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1003301" y="4483939"/>
            <a:ext cx="5854700" cy="815608"/>
          </a:xfrm>
          <a:prstGeom prst="rect">
            <a:avLst/>
          </a:prstGeom>
          <a:noFill/>
        </p:spPr>
        <p:txBody>
          <a:bodyPr wrap="square" rtlCol="0">
            <a:spAutoFit/>
          </a:bodyPr>
          <a:lstStyle/>
          <a:p>
            <a:r>
              <a:rPr lang="en-US" altLang="ja-JP" sz="1400" b="1" dirty="0" smtClean="0"/>
              <a:t>10</a:t>
            </a:r>
            <a:r>
              <a:rPr lang="ja-JP" altLang="ja-JP" sz="1400" b="1" dirty="0"/>
              <a:t>：</a:t>
            </a:r>
            <a:r>
              <a:rPr lang="en-US" altLang="ja-JP" sz="1400" b="1" dirty="0"/>
              <a:t>30</a:t>
            </a:r>
            <a:r>
              <a:rPr lang="ja-JP" altLang="ja-JP" sz="1400" b="1" dirty="0"/>
              <a:t>～</a:t>
            </a:r>
            <a:r>
              <a:rPr lang="en-US" altLang="ja-JP" sz="1400" b="1" dirty="0"/>
              <a:t>15</a:t>
            </a:r>
            <a:r>
              <a:rPr lang="ja-JP" altLang="ja-JP" sz="1400" b="1" dirty="0"/>
              <a:t>：</a:t>
            </a:r>
            <a:r>
              <a:rPr lang="en-US" altLang="ja-JP" sz="1400" b="1" dirty="0" smtClean="0"/>
              <a:t>30</a:t>
            </a:r>
            <a:r>
              <a:rPr lang="ja-JP" altLang="en-US" sz="1400" b="1" dirty="0" smtClean="0"/>
              <a:t>　展示・試食・商談</a:t>
            </a:r>
            <a:endParaRPr lang="en-US" altLang="ja-JP" sz="1400" b="1" dirty="0" smtClean="0"/>
          </a:p>
          <a:p>
            <a:r>
              <a:rPr lang="ja-JP" altLang="en-US" sz="1100" b="1" dirty="0" smtClean="0"/>
              <a:t>加工食品や飲料・菓子・農林水産物など、</a:t>
            </a:r>
            <a:r>
              <a:rPr lang="ja-JP" altLang="en-US" sz="1100" b="1" u="sng" dirty="0" smtClean="0"/>
              <a:t>食品製造業者・農林漁業者等が約</a:t>
            </a:r>
            <a:r>
              <a:rPr lang="en-US" altLang="ja-JP" sz="1100" b="1" u="sng" dirty="0" smtClean="0"/>
              <a:t>100</a:t>
            </a:r>
            <a:r>
              <a:rPr lang="ja-JP" altLang="en-US" sz="1100" b="1" u="sng" dirty="0" smtClean="0"/>
              <a:t>者（予定）</a:t>
            </a:r>
            <a:r>
              <a:rPr lang="ja-JP" altLang="en-US" sz="1100" b="1" dirty="0" smtClean="0"/>
              <a:t>参加。食材・商品を陳列し、バイヤーの皆様に試食していただきながら、商品のこだわり等をご説明。その場で商談も可能です。</a:t>
            </a:r>
            <a:endParaRPr lang="ja-JP" altLang="ja-JP" sz="1100" b="1" dirty="0"/>
          </a:p>
        </p:txBody>
      </p:sp>
      <p:sp>
        <p:nvSpPr>
          <p:cNvPr id="23" name="テキスト ボックス 22"/>
          <p:cNvSpPr txBox="1"/>
          <p:nvPr/>
        </p:nvSpPr>
        <p:spPr>
          <a:xfrm>
            <a:off x="800462" y="5652415"/>
            <a:ext cx="6402691" cy="261610"/>
          </a:xfrm>
          <a:prstGeom prst="rect">
            <a:avLst/>
          </a:prstGeom>
          <a:noFill/>
        </p:spPr>
        <p:txBody>
          <a:bodyPr wrap="square" rtlCol="0">
            <a:spAutoFit/>
          </a:bodyPr>
          <a:lstStyle/>
          <a:p>
            <a:r>
              <a:rPr lang="ja-JP" altLang="en-US" sz="1100" dirty="0" smtClean="0"/>
              <a:t>県</a:t>
            </a:r>
            <a:r>
              <a:rPr lang="ja-JP" altLang="en-US" sz="1100" dirty="0"/>
              <a:t>公式ＨＰ＞産業・雇用＞産業振興＞食</a:t>
            </a:r>
            <a:r>
              <a:rPr lang="ja-JP" altLang="en-US" sz="1100" dirty="0" smtClean="0"/>
              <a:t>産業＞いわて食の大商談会</a:t>
            </a:r>
            <a:r>
              <a:rPr lang="en-US" altLang="ja-JP" sz="1100" dirty="0" smtClean="0"/>
              <a:t>2025</a:t>
            </a:r>
            <a:endParaRPr lang="ja-JP" altLang="en-US" sz="1100" b="1" dirty="0"/>
          </a:p>
        </p:txBody>
      </p:sp>
      <p:sp>
        <p:nvSpPr>
          <p:cNvPr id="30" name="テキスト ボックス 29"/>
          <p:cNvSpPr txBox="1"/>
          <p:nvPr/>
        </p:nvSpPr>
        <p:spPr>
          <a:xfrm>
            <a:off x="776600" y="5880101"/>
            <a:ext cx="6065292" cy="230832"/>
          </a:xfrm>
          <a:prstGeom prst="rect">
            <a:avLst/>
          </a:prstGeom>
          <a:noFill/>
        </p:spPr>
        <p:txBody>
          <a:bodyPr wrap="square" rtlCol="0">
            <a:spAutoFit/>
          </a:bodyPr>
          <a:lstStyle/>
          <a:p>
            <a:r>
              <a:rPr lang="ja-JP" altLang="en-US" sz="900" b="1" dirty="0"/>
              <a:t>ページ番号</a:t>
            </a:r>
            <a:r>
              <a:rPr lang="en-US" altLang="ja-JP" sz="900" b="1" dirty="0" smtClean="0"/>
              <a:t>1009012</a:t>
            </a:r>
            <a:r>
              <a:rPr lang="ja-JP" altLang="en-US" sz="900" b="1" dirty="0" smtClean="0"/>
              <a:t>　ページからリンクする</a:t>
            </a:r>
            <a:r>
              <a:rPr lang="en-US" altLang="ja-JP" sz="900" b="1" dirty="0" smtClean="0"/>
              <a:t>『</a:t>
            </a:r>
            <a:r>
              <a:rPr lang="ja-JP" altLang="en-US" sz="900" b="1" dirty="0" smtClean="0"/>
              <a:t>バイヤー応募フォーム</a:t>
            </a:r>
            <a:r>
              <a:rPr lang="en-US" altLang="ja-JP" sz="900" b="1" dirty="0" smtClean="0"/>
              <a:t>』</a:t>
            </a:r>
            <a:r>
              <a:rPr lang="ja-JP" altLang="en-US" sz="900" b="1" dirty="0" smtClean="0"/>
              <a:t>から受け付ける予定です。</a:t>
            </a:r>
            <a:endParaRPr lang="ja-JP" altLang="en-US" sz="900" b="1" dirty="0"/>
          </a:p>
        </p:txBody>
      </p:sp>
      <p:sp>
        <p:nvSpPr>
          <p:cNvPr id="2" name="テキスト ボックス 1"/>
          <p:cNvSpPr txBox="1"/>
          <p:nvPr/>
        </p:nvSpPr>
        <p:spPr>
          <a:xfrm>
            <a:off x="4318000" y="9443870"/>
            <a:ext cx="2486660" cy="430887"/>
          </a:xfrm>
          <a:prstGeom prst="rect">
            <a:avLst/>
          </a:prstGeom>
          <a:solidFill>
            <a:schemeClr val="bg1"/>
          </a:solidFill>
          <a:ln>
            <a:solidFill>
              <a:schemeClr val="tx1">
                <a:lumMod val="65000"/>
                <a:lumOff val="35000"/>
              </a:schemeClr>
            </a:solidFill>
          </a:ln>
        </p:spPr>
        <p:txBody>
          <a:bodyPr wrap="square" rtlCol="0">
            <a:spAutoFit/>
          </a:bodyPr>
          <a:lstStyle/>
          <a:p>
            <a:r>
              <a:rPr lang="ja-JP" altLang="en-US" sz="1100" dirty="0"/>
              <a:t>本商談会は、</a:t>
            </a:r>
            <a:r>
              <a:rPr lang="ja-JP" altLang="en-US" sz="1100" dirty="0" smtClean="0"/>
              <a:t>令和</a:t>
            </a:r>
            <a:r>
              <a:rPr lang="en-US" altLang="ja-JP" sz="1100" dirty="0" smtClean="0"/>
              <a:t>7</a:t>
            </a:r>
            <a:r>
              <a:rPr lang="ja-JP" altLang="en-US" sz="1100" dirty="0" smtClean="0"/>
              <a:t>年度</a:t>
            </a:r>
            <a:r>
              <a:rPr lang="ja-JP" altLang="en-US" sz="1100" dirty="0"/>
              <a:t>岩手県一般会計予算の議決を前提としています</a:t>
            </a:r>
            <a:endParaRPr kumimoji="1" lang="ja-JP" altLang="en-US" sz="1100" dirty="0"/>
          </a:p>
        </p:txBody>
      </p:sp>
      <p:pic>
        <p:nvPicPr>
          <p:cNvPr id="1025" name="図 10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7406" y="6100950"/>
            <a:ext cx="985303" cy="1212977"/>
          </a:xfrm>
          <a:prstGeom prst="rect">
            <a:avLst/>
          </a:prstGeom>
        </p:spPr>
      </p:pic>
      <p:pic>
        <p:nvPicPr>
          <p:cNvPr id="1026" name="図 10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2955" y="7548828"/>
            <a:ext cx="2539461" cy="1708117"/>
          </a:xfrm>
          <a:prstGeom prst="rect">
            <a:avLst/>
          </a:prstGeom>
        </p:spPr>
      </p:pic>
      <p:pic>
        <p:nvPicPr>
          <p:cNvPr id="6" name="図 5"/>
          <p:cNvPicPr>
            <a:picLocks noChangeAspect="1"/>
          </p:cNvPicPr>
          <p:nvPr/>
        </p:nvPicPr>
        <p:blipFill rotWithShape="1">
          <a:blip r:embed="rId4">
            <a:extLst>
              <a:ext uri="{28A0092B-C50C-407E-A947-70E740481C1C}">
                <a14:useLocalDpi xmlns:a14="http://schemas.microsoft.com/office/drawing/2010/main" val="0"/>
              </a:ext>
            </a:extLst>
          </a:blip>
          <a:srcRect l="6110" t="4356"/>
          <a:stretch/>
        </p:blipFill>
        <p:spPr>
          <a:xfrm>
            <a:off x="5872001" y="5119441"/>
            <a:ext cx="916112" cy="933221"/>
          </a:xfrm>
          <a:prstGeom prst="rect">
            <a:avLst/>
          </a:prstGeom>
        </p:spPr>
      </p:pic>
      <p:pic>
        <p:nvPicPr>
          <p:cNvPr id="7" name="図 6"/>
          <p:cNvPicPr>
            <a:picLocks noChangeAspect="1"/>
          </p:cNvPicPr>
          <p:nvPr/>
        </p:nvPicPr>
        <p:blipFill rotWithShape="1">
          <a:blip r:embed="rId5" cstate="print">
            <a:extLst>
              <a:ext uri="{28A0092B-C50C-407E-A947-70E740481C1C}">
                <a14:useLocalDpi xmlns:a14="http://schemas.microsoft.com/office/drawing/2010/main" val="0"/>
              </a:ext>
            </a:extLst>
          </a:blip>
          <a:srcRect l="38894" t="17515" r="22878" b="62149"/>
          <a:stretch/>
        </p:blipFill>
        <p:spPr>
          <a:xfrm>
            <a:off x="2315629" y="6196722"/>
            <a:ext cx="3452956" cy="1086955"/>
          </a:xfrm>
          <a:prstGeom prst="rect">
            <a:avLst/>
          </a:prstGeom>
        </p:spPr>
      </p:pic>
      <p:pic>
        <p:nvPicPr>
          <p:cNvPr id="19" name="図 18"/>
          <p:cNvPicPr>
            <a:picLocks noChangeAspect="1"/>
          </p:cNvPicPr>
          <p:nvPr/>
        </p:nvPicPr>
        <p:blipFill rotWithShape="1">
          <a:blip r:embed="rId6" cstate="print">
            <a:extLst>
              <a:ext uri="{28A0092B-C50C-407E-A947-70E740481C1C}">
                <a14:useLocalDpi xmlns:a14="http://schemas.microsoft.com/office/drawing/2010/main" val="0"/>
              </a:ext>
            </a:extLst>
          </a:blip>
          <a:srcRect l="21489" t="37136" b="7181"/>
          <a:stretch/>
        </p:blipFill>
        <p:spPr>
          <a:xfrm>
            <a:off x="162713" y="6183302"/>
            <a:ext cx="2051175" cy="1091085"/>
          </a:xfrm>
          <a:prstGeom prst="rect">
            <a:avLst/>
          </a:prstGeom>
        </p:spPr>
      </p:pic>
    </p:spTree>
    <p:extLst>
      <p:ext uri="{BB962C8B-B14F-4D97-AF65-F5344CB8AC3E}">
        <p14:creationId xmlns:p14="http://schemas.microsoft.com/office/powerpoint/2010/main" val="351198969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425</Words>
  <Application>Microsoft Office PowerPoint</Application>
  <PresentationFormat>A4 210 x 297 mm</PresentationFormat>
  <Paragraphs>44</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メイリオ</vt:lpstr>
      <vt:lpstr>游ゴシック</vt:lpstr>
      <vt:lpstr>游ゴシック Light</vt:lpstr>
      <vt:lpstr>Arial</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010124</dc:creator>
  <cp:lastModifiedBy>藤原美和</cp:lastModifiedBy>
  <cp:revision>34</cp:revision>
  <cp:lastPrinted>2025-02-07T07:50:23Z</cp:lastPrinted>
  <dcterms:created xsi:type="dcterms:W3CDTF">2022-04-12T05:43:36Z</dcterms:created>
  <dcterms:modified xsi:type="dcterms:W3CDTF">2025-02-07T08:24:04Z</dcterms:modified>
</cp:coreProperties>
</file>