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09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49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59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04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34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2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9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20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39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71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CF7A-1668-469E-934F-C43DB1B9A37F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26AD-1F7F-4C5D-9138-8588AE63B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12584"/>
              </p:ext>
            </p:extLst>
          </p:nvPr>
        </p:nvGraphicFramePr>
        <p:xfrm>
          <a:off x="-1" y="7443977"/>
          <a:ext cx="4213861" cy="243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7284">
                  <a:extLst>
                    <a:ext uri="{9D8B030D-6E8A-4147-A177-3AD203B41FA5}">
                      <a16:colId xmlns:a16="http://schemas.microsoft.com/office/drawing/2014/main" val="917033641"/>
                    </a:ext>
                  </a:extLst>
                </a:gridCol>
                <a:gridCol w="1856577">
                  <a:extLst>
                    <a:ext uri="{9D8B030D-6E8A-4147-A177-3AD203B41FA5}">
                      <a16:colId xmlns:a16="http://schemas.microsoft.com/office/drawing/2014/main" val="887961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 催 ・ 受 付 機 関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 話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06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岩手県産㈱　商品部</a:t>
                      </a:r>
                      <a:endParaRPr kumimoji="1" lang="ja-JP" altLang="en-US" sz="1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019-637-9899</a:t>
                      </a:r>
                      <a:endParaRPr kumimoji="1" lang="ja-JP" altLang="en-US" sz="1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06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㈱岩手銀行　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地域貢献部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019-623-1111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（代表）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14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㈱東北銀行　支店統括部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019-651-6716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6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㈱北日本銀行　営業統括部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019-626-6271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36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㈱日本政策金融公庫盛岡支店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019-653-9055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6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ＪＡ岩手県信連　融資部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019-626-8735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75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盛岡信用金庫　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営業推進</a:t>
                      </a:r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部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019-653-1525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3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（公財）いわて産業振興センター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019-631-3823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284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zh-TW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岩手県商工労働観光部産業経済交流課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019-629-5539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70520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0" y="0"/>
            <a:ext cx="6858000" cy="1192696"/>
          </a:xfrm>
          <a:prstGeom prst="rect">
            <a:avLst/>
          </a:prstGeom>
          <a:solidFill>
            <a:srgbClr val="3AC7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200"/>
              </a:lnSpc>
              <a:spcAft>
                <a:spcPts val="0"/>
              </a:spcAft>
            </a:pPr>
            <a:r>
              <a:rPr lang="ja-JP" sz="2400" b="1" kern="100" dirty="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バイヤーの皆様</a:t>
            </a:r>
            <a:r>
              <a:rPr lang="ja-JP" sz="2400" b="1" kern="100" dirty="0" smtClean="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endParaRPr lang="ja-JP" sz="105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4200"/>
              </a:lnSpc>
              <a:spcAft>
                <a:spcPts val="0"/>
              </a:spcAft>
            </a:pPr>
            <a:r>
              <a:rPr lang="ja-JP" sz="4200" b="1" kern="100" dirty="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いわて食の大商談会</a:t>
            </a:r>
            <a:r>
              <a:rPr lang="en-US" sz="4200" b="1" kern="100" dirty="0" smtClean="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</a:t>
            </a:r>
            <a:r>
              <a:rPr lang="en-US" altLang="ja-JP" sz="4200" b="1" kern="100" dirty="0" smtClean="0">
                <a:solidFill>
                  <a:srgbClr val="FFFF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endParaRPr lang="ja-JP" sz="105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261718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　全国</a:t>
            </a:r>
            <a:r>
              <a:rPr lang="ja-JP" altLang="en-US" sz="1200" dirty="0"/>
              <a:t>の流通関係者をお招きし、</a:t>
            </a:r>
            <a:r>
              <a:rPr lang="ja-JP" altLang="en-US" sz="1200" b="1" dirty="0"/>
              <a:t>岩手の食を広く県内外にＰＲ</a:t>
            </a:r>
            <a:r>
              <a:rPr lang="ja-JP" altLang="en-US" sz="1200" dirty="0"/>
              <a:t>するため</a:t>
            </a:r>
            <a:r>
              <a:rPr lang="en-US" altLang="ja-JP" sz="1200" b="1" dirty="0"/>
              <a:t>『</a:t>
            </a:r>
            <a:r>
              <a:rPr lang="ja-JP" altLang="en-US" sz="1200" b="1" dirty="0"/>
              <a:t>いわて食の</a:t>
            </a:r>
            <a:r>
              <a:rPr lang="ja-JP" altLang="en-US" sz="1200" b="1" dirty="0" smtClean="0"/>
              <a:t>大商談会</a:t>
            </a:r>
            <a:r>
              <a:rPr lang="en-US" altLang="ja-JP" sz="1200" b="1" dirty="0" smtClean="0"/>
              <a:t>2025』</a:t>
            </a:r>
            <a:r>
              <a:rPr lang="ja-JP" altLang="en-US" sz="1200" dirty="0"/>
              <a:t>を、県及び関係団体の共催のもと開催</a:t>
            </a:r>
            <a:r>
              <a:rPr lang="ja-JP" altLang="en-US" sz="1200" dirty="0" smtClean="0"/>
              <a:t>し</a:t>
            </a:r>
            <a:r>
              <a:rPr lang="ja-JP" altLang="en-US" sz="1200" dirty="0" smtClean="0"/>
              <a:t>、</a:t>
            </a:r>
            <a:r>
              <a:rPr lang="ja-JP" altLang="en-US" sz="1200" dirty="0" smtClean="0"/>
              <a:t>魅力</a:t>
            </a:r>
            <a:r>
              <a:rPr lang="ja-JP" altLang="en-US" sz="1200" dirty="0" smtClean="0"/>
              <a:t>あふれる岩手の産地及び特産商品を広く全国に向けて発信します。</a:t>
            </a:r>
            <a:endParaRPr lang="en-US" altLang="ja-JP" sz="1200" dirty="0" smtClean="0"/>
          </a:p>
          <a:p>
            <a:endParaRPr lang="en-US" altLang="ja-JP" sz="400" dirty="0" smtClean="0"/>
          </a:p>
          <a:p>
            <a:r>
              <a:rPr lang="ja-JP" altLang="en-US" sz="1200" dirty="0" smtClean="0"/>
              <a:t>　御参加いただく</a:t>
            </a:r>
            <a:r>
              <a:rPr lang="ja-JP" altLang="en-US" sz="1200" b="1" dirty="0" smtClean="0"/>
              <a:t>県内の食品製造業者、農林漁業者等の皆様と県内外のバイヤー様との直接商談</a:t>
            </a:r>
            <a:r>
              <a:rPr lang="ja-JP" altLang="en-US" sz="1200" dirty="0" smtClean="0"/>
              <a:t>により、実際の取引に発展する契機とするとともに、岩手の地域経済の復興を目指します。ぜひ、この機会に、奮って御参加ください。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819400"/>
            <a:ext cx="882650" cy="276999"/>
          </a:xfrm>
          <a:prstGeom prst="rect">
            <a:avLst/>
          </a:prstGeom>
          <a:solidFill>
            <a:srgbClr val="3AC7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　時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3300" y="2773233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b="1" dirty="0" smtClean="0"/>
              <a:t>令和</a:t>
            </a:r>
            <a:r>
              <a:rPr lang="en-US" altLang="ja-JP" b="1" dirty="0"/>
              <a:t>7</a:t>
            </a:r>
            <a:r>
              <a:rPr lang="ja-JP" altLang="ja-JP" b="1" dirty="0" smtClean="0"/>
              <a:t>年６月</a:t>
            </a:r>
            <a:r>
              <a:rPr lang="ja-JP" altLang="en-US" b="1" dirty="0" smtClean="0"/>
              <a:t>１</a:t>
            </a:r>
            <a:r>
              <a:rPr lang="en-US" altLang="ja-JP" b="1" dirty="0" smtClean="0"/>
              <a:t>1</a:t>
            </a:r>
            <a:r>
              <a:rPr lang="ja-JP" altLang="ja-JP" b="1" dirty="0" smtClean="0"/>
              <a:t>日</a:t>
            </a:r>
            <a:r>
              <a:rPr lang="ja-JP" altLang="en-US" b="1" dirty="0" smtClean="0"/>
              <a:t>（</a:t>
            </a:r>
            <a:r>
              <a:rPr lang="ja-JP" altLang="en-US" b="1" dirty="0"/>
              <a:t>水</a:t>
            </a:r>
            <a:r>
              <a:rPr lang="ja-JP" altLang="en-US" b="1" dirty="0" smtClean="0"/>
              <a:t>）</a:t>
            </a:r>
            <a:r>
              <a:rPr lang="en-US" altLang="ja-JP" b="1" dirty="0" smtClean="0"/>
              <a:t>10</a:t>
            </a:r>
            <a:r>
              <a:rPr lang="ja-JP" altLang="ja-JP" b="1" dirty="0"/>
              <a:t>：</a:t>
            </a:r>
            <a:r>
              <a:rPr lang="en-US" altLang="ja-JP" b="1" dirty="0"/>
              <a:t>30</a:t>
            </a:r>
            <a:r>
              <a:rPr lang="ja-JP" altLang="ja-JP" b="1" dirty="0"/>
              <a:t>～</a:t>
            </a:r>
            <a:r>
              <a:rPr lang="en-US" altLang="ja-JP" b="1" dirty="0"/>
              <a:t>15</a:t>
            </a:r>
            <a:r>
              <a:rPr lang="ja-JP" altLang="ja-JP" b="1" dirty="0"/>
              <a:t>：</a:t>
            </a:r>
            <a:r>
              <a:rPr lang="en-US" altLang="ja-JP" b="1" dirty="0" smtClean="0"/>
              <a:t>30</a:t>
            </a:r>
            <a:endParaRPr lang="ja-JP" altLang="ja-JP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3230986"/>
            <a:ext cx="882650" cy="276999"/>
          </a:xfrm>
          <a:prstGeom prst="rect">
            <a:avLst/>
          </a:prstGeom>
          <a:solidFill>
            <a:srgbClr val="3AC7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　所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3300" y="3153069"/>
            <a:ext cx="463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ホテルメトロポリタン盛岡ＮＥＷ</a:t>
            </a:r>
            <a:r>
              <a:rPr lang="en-US" altLang="ja-JP" b="1" dirty="0" smtClean="0"/>
              <a:t> </a:t>
            </a:r>
            <a:r>
              <a:rPr lang="ja-JP" altLang="en-US" b="1" dirty="0" smtClean="0"/>
              <a:t>ＷＩＮＧ</a:t>
            </a:r>
            <a:endParaRPr lang="en-US" altLang="ja-JP" b="1" dirty="0" smtClean="0"/>
          </a:p>
          <a:p>
            <a:r>
              <a:rPr lang="ja-JP" altLang="en-US" b="1" dirty="0" smtClean="0"/>
              <a:t>４階メトロポリタンホール</a:t>
            </a:r>
          </a:p>
          <a:p>
            <a:r>
              <a:rPr lang="ja-JP" altLang="en-US" sz="1200" b="1" dirty="0" smtClean="0"/>
              <a:t>（盛岡市盛岡駅前北通</a:t>
            </a:r>
            <a:r>
              <a:rPr lang="en-US" altLang="ja-JP" sz="1200" b="1" dirty="0" smtClean="0"/>
              <a:t>2-27</a:t>
            </a:r>
            <a:r>
              <a:rPr lang="ja-JP" altLang="en-US" sz="1200" b="1" dirty="0" smtClean="0"/>
              <a:t>　電話：</a:t>
            </a:r>
            <a:r>
              <a:rPr lang="en-US" altLang="ja-JP" sz="1200" b="1" dirty="0" smtClean="0"/>
              <a:t>019-625-1211</a:t>
            </a:r>
            <a:r>
              <a:rPr lang="ja-JP" altLang="en-US" sz="1200" b="1" dirty="0" smtClean="0"/>
              <a:t>（代））</a:t>
            </a:r>
            <a:endParaRPr lang="ja-JP" altLang="ja-JP" sz="1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338693"/>
            <a:ext cx="882650" cy="276999"/>
          </a:xfrm>
          <a:prstGeom prst="rect">
            <a:avLst/>
          </a:prstGeom>
          <a:solidFill>
            <a:srgbClr val="3AC7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　加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3300" y="531964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</a:rPr>
              <a:t>事前申込制</a:t>
            </a:r>
            <a:endParaRPr lang="ja-JP" altLang="ja-JP" sz="16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4066557"/>
            <a:ext cx="882650" cy="276999"/>
          </a:xfrm>
          <a:prstGeom prst="rect">
            <a:avLst/>
          </a:prstGeom>
          <a:solidFill>
            <a:srgbClr val="3AC7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　催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3301" y="4020390"/>
            <a:ext cx="5854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/>
              <a:t>岩手県、岩手県産㈱、㈱岩手銀行、㈱東北銀行、㈱北日本銀行、㈱日本政策金融公庫盛岡支店、</a:t>
            </a:r>
            <a:endParaRPr lang="en-US" altLang="ja-JP" sz="1050" b="1" dirty="0" smtClean="0"/>
          </a:p>
          <a:p>
            <a:r>
              <a:rPr lang="ja-JP" altLang="en-US" sz="1050" b="1" dirty="0" smtClean="0"/>
              <a:t>ＪＡ岩手県信連、盛岡信用金庫、</a:t>
            </a:r>
            <a:r>
              <a:rPr lang="en-US" altLang="ja-JP" sz="1050" b="1" dirty="0" smtClean="0"/>
              <a:t>(</a:t>
            </a:r>
            <a:r>
              <a:rPr lang="ja-JP" altLang="en-US" sz="1050" b="1" dirty="0" smtClean="0"/>
              <a:t>公財</a:t>
            </a:r>
            <a:r>
              <a:rPr lang="en-US" altLang="ja-JP" sz="1050" b="1" dirty="0" smtClean="0"/>
              <a:t>)</a:t>
            </a:r>
            <a:r>
              <a:rPr lang="ja-JP" altLang="en-US" sz="1050" b="1" dirty="0" smtClean="0"/>
              <a:t>いわて産業振興センター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4498357"/>
            <a:ext cx="882650" cy="276999"/>
          </a:xfrm>
          <a:prstGeom prst="rect">
            <a:avLst/>
          </a:prstGeom>
          <a:solidFill>
            <a:srgbClr val="3AC7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　容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3301" y="4483939"/>
            <a:ext cx="58547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10</a:t>
            </a:r>
            <a:r>
              <a:rPr lang="ja-JP" altLang="ja-JP" sz="1400" b="1" dirty="0"/>
              <a:t>：</a:t>
            </a:r>
            <a:r>
              <a:rPr lang="en-US" altLang="ja-JP" sz="1400" b="1" dirty="0"/>
              <a:t>30</a:t>
            </a:r>
            <a:r>
              <a:rPr lang="ja-JP" altLang="ja-JP" sz="1400" b="1" dirty="0"/>
              <a:t>～</a:t>
            </a:r>
            <a:r>
              <a:rPr lang="en-US" altLang="ja-JP" sz="1400" b="1" dirty="0"/>
              <a:t>15</a:t>
            </a:r>
            <a:r>
              <a:rPr lang="ja-JP" altLang="ja-JP" sz="1400" b="1" dirty="0"/>
              <a:t>：</a:t>
            </a:r>
            <a:r>
              <a:rPr lang="en-US" altLang="ja-JP" sz="1400" b="1" dirty="0" smtClean="0"/>
              <a:t>30</a:t>
            </a:r>
            <a:r>
              <a:rPr lang="ja-JP" altLang="en-US" sz="1400" b="1" dirty="0" smtClean="0"/>
              <a:t>　展示・試食・商談</a:t>
            </a:r>
            <a:endParaRPr lang="en-US" altLang="ja-JP" sz="1400" b="1" dirty="0" smtClean="0"/>
          </a:p>
          <a:p>
            <a:r>
              <a:rPr lang="ja-JP" altLang="en-US" sz="1100" b="1" dirty="0" smtClean="0"/>
              <a:t>加工食品や飲料・菓子・農林水産物など、</a:t>
            </a:r>
            <a:r>
              <a:rPr lang="ja-JP" altLang="en-US" sz="1100" b="1" u="sng" dirty="0" smtClean="0"/>
              <a:t>食品製造業者・農林漁業者等が約</a:t>
            </a:r>
            <a:r>
              <a:rPr lang="en-US" altLang="ja-JP" sz="1100" b="1" u="sng" dirty="0" smtClean="0"/>
              <a:t>104</a:t>
            </a:r>
            <a:r>
              <a:rPr lang="ja-JP" altLang="en-US" sz="1100" b="1" u="sng" dirty="0" smtClean="0"/>
              <a:t>者（予定）</a:t>
            </a:r>
            <a:r>
              <a:rPr lang="ja-JP" altLang="en-US" sz="1100" b="1" dirty="0" smtClean="0"/>
              <a:t>参加。食材・商品を陳列し、バイヤーの皆様に試食していただきながら、商品のこだわり等をご説明。その場で商談も可能です。</a:t>
            </a:r>
            <a:endParaRPr lang="ja-JP" altLang="ja-JP" sz="11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0462" y="5652415"/>
            <a:ext cx="64026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県</a:t>
            </a:r>
            <a:r>
              <a:rPr lang="ja-JP" altLang="en-US" sz="1100" dirty="0"/>
              <a:t>公式ＨＰ＞産業・雇用＞産業振興＞食</a:t>
            </a:r>
            <a:r>
              <a:rPr lang="ja-JP" altLang="en-US" sz="1100" dirty="0" smtClean="0"/>
              <a:t>産業＞いわて食の大商談会</a:t>
            </a:r>
            <a:r>
              <a:rPr lang="en-US" altLang="ja-JP" sz="1100" dirty="0" smtClean="0"/>
              <a:t>2025</a:t>
            </a:r>
            <a:endParaRPr lang="ja-JP" altLang="en-US" sz="11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6600" y="5880101"/>
            <a:ext cx="6065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/>
              <a:t>ページ</a:t>
            </a:r>
            <a:r>
              <a:rPr lang="ja-JP" altLang="en-US" sz="900" b="1" dirty="0"/>
              <a:t>番号</a:t>
            </a:r>
            <a:r>
              <a:rPr lang="en-US" altLang="ja-JP" sz="900" b="1" dirty="0" smtClean="0"/>
              <a:t>1009012</a:t>
            </a:r>
            <a:r>
              <a:rPr lang="ja-JP" altLang="en-US" sz="900" b="1" dirty="0" smtClean="0"/>
              <a:t>　ページからリンクする</a:t>
            </a:r>
            <a:r>
              <a:rPr lang="en-US" altLang="ja-JP" sz="900" b="1" dirty="0" smtClean="0"/>
              <a:t>『</a:t>
            </a:r>
            <a:r>
              <a:rPr lang="ja-JP" altLang="en-US" sz="900" b="1" dirty="0" smtClean="0"/>
              <a:t>バイヤー応募フォーム</a:t>
            </a:r>
            <a:r>
              <a:rPr lang="en-US" altLang="ja-JP" sz="900" b="1" dirty="0" smtClean="0"/>
              <a:t>』</a:t>
            </a:r>
            <a:r>
              <a:rPr lang="ja-JP" altLang="en-US" sz="900" b="1" dirty="0" smtClean="0"/>
              <a:t>から受付中です。</a:t>
            </a:r>
            <a:endParaRPr lang="ja-JP" altLang="en-US" sz="900" b="1" dirty="0"/>
          </a:p>
        </p:txBody>
      </p:sp>
      <p:pic>
        <p:nvPicPr>
          <p:cNvPr id="1025" name="図 10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6" y="6100950"/>
            <a:ext cx="985303" cy="1212977"/>
          </a:xfrm>
          <a:prstGeom prst="rect">
            <a:avLst/>
          </a:prstGeom>
        </p:spPr>
      </p:pic>
      <p:pic>
        <p:nvPicPr>
          <p:cNvPr id="1026" name="図 10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39" y="7855563"/>
            <a:ext cx="2539461" cy="17081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4356"/>
          <a:stretch/>
        </p:blipFill>
        <p:spPr>
          <a:xfrm>
            <a:off x="5906597" y="5134693"/>
            <a:ext cx="916112" cy="9332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4" t="17515" r="22878" b="62149"/>
          <a:stretch/>
        </p:blipFill>
        <p:spPr>
          <a:xfrm>
            <a:off x="2315629" y="6196722"/>
            <a:ext cx="3452956" cy="108695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37136" b="7181"/>
          <a:stretch/>
        </p:blipFill>
        <p:spPr>
          <a:xfrm>
            <a:off x="162713" y="6183302"/>
            <a:ext cx="2051175" cy="10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8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388</Words>
  <Application>Microsoft Office PowerPoint</Application>
  <PresentationFormat>A4 210 x 297 mm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010124</dc:creator>
  <cp:lastModifiedBy>藤原美和</cp:lastModifiedBy>
  <cp:revision>39</cp:revision>
  <cp:lastPrinted>2025-06-04T09:04:13Z</cp:lastPrinted>
  <dcterms:created xsi:type="dcterms:W3CDTF">2022-04-12T05:43:36Z</dcterms:created>
  <dcterms:modified xsi:type="dcterms:W3CDTF">2025-06-04T09:05:08Z</dcterms:modified>
</cp:coreProperties>
</file>