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2"/>
  </p:notesMasterIdLst>
  <p:handoutMasterIdLst>
    <p:handoutMasterId r:id="rId13"/>
  </p:handoutMasterIdLst>
  <p:sldIdLst>
    <p:sldId id="262" r:id="rId2"/>
    <p:sldId id="267" r:id="rId3"/>
    <p:sldId id="266" r:id="rId4"/>
    <p:sldId id="258" r:id="rId5"/>
    <p:sldId id="259" r:id="rId6"/>
    <p:sldId id="260" r:id="rId7"/>
    <p:sldId id="263" r:id="rId8"/>
    <p:sldId id="264" r:id="rId9"/>
    <p:sldId id="265" r:id="rId10"/>
    <p:sldId id="261" r:id="rId11"/>
  </p:sldIdLst>
  <p:sldSz cx="9144000" cy="5715000" type="screen16x10"/>
  <p:notesSz cx="6800850" cy="9932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直樹 長谷" initials="直長" lastIdx="1" clrIdx="0">
    <p:extLst>
      <p:ext uri="{19B8F6BF-5375-455C-9EA6-DF929625EA0E}">
        <p15:presenceInfo xmlns:p15="http://schemas.microsoft.com/office/powerpoint/2012/main" userId="1112307eb96e3cba" providerId="Windows Live"/>
      </p:ext>
    </p:extLst>
  </p:cmAuthor>
  <p:cmAuthor id="2" name="delica egg" initials="de" lastIdx="1" clrIdx="1">
    <p:extLst>
      <p:ext uri="{19B8F6BF-5375-455C-9EA6-DF929625EA0E}">
        <p15:presenceInfo xmlns:p15="http://schemas.microsoft.com/office/powerpoint/2012/main" userId="ed05c9bb5e0fae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704" autoAdjust="0"/>
  </p:normalViewPr>
  <p:slideViewPr>
    <p:cSldViewPr snapToGrid="0">
      <p:cViewPr varScale="1">
        <p:scale>
          <a:sx n="128" d="100"/>
          <a:sy n="128" d="100"/>
        </p:scale>
        <p:origin x="1170"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CC999AB-696A-C707-A3F5-84C8F78F632F}"/>
              </a:ext>
            </a:extLst>
          </p:cNvPr>
          <p:cNvSpPr>
            <a:spLocks noGrp="1"/>
          </p:cNvSpPr>
          <p:nvPr>
            <p:ph type="hdr" sz="quarter"/>
          </p:nvPr>
        </p:nvSpPr>
        <p:spPr>
          <a:xfrm>
            <a:off x="1" y="1"/>
            <a:ext cx="2947035" cy="498374"/>
          </a:xfrm>
          <a:prstGeom prst="rect">
            <a:avLst/>
          </a:prstGeom>
        </p:spPr>
        <p:txBody>
          <a:bodyPr vert="horz" lIns="91435" tIns="45717" rIns="91435" bIns="4571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2F14204-98E5-98A3-09FD-100BD2D2ABBE}"/>
              </a:ext>
            </a:extLst>
          </p:cNvPr>
          <p:cNvSpPr>
            <a:spLocks noGrp="1"/>
          </p:cNvSpPr>
          <p:nvPr>
            <p:ph type="dt" sz="quarter" idx="1"/>
          </p:nvPr>
        </p:nvSpPr>
        <p:spPr>
          <a:xfrm>
            <a:off x="3852242" y="1"/>
            <a:ext cx="2947035" cy="498374"/>
          </a:xfrm>
          <a:prstGeom prst="rect">
            <a:avLst/>
          </a:prstGeom>
        </p:spPr>
        <p:txBody>
          <a:bodyPr vert="horz" lIns="91435" tIns="45717" rIns="91435" bIns="45717" rtlCol="0"/>
          <a:lstStyle>
            <a:lvl1pPr algn="r">
              <a:defRPr sz="1200"/>
            </a:lvl1pPr>
          </a:lstStyle>
          <a:p>
            <a:fld id="{647F82BE-4861-4C39-906F-ABAFBC36AF04}" type="datetimeFigureOut">
              <a:rPr kumimoji="1" lang="ja-JP" altLang="en-US" smtClean="0"/>
              <a:t>2024/9/20</a:t>
            </a:fld>
            <a:endParaRPr kumimoji="1" lang="ja-JP" altLang="en-US"/>
          </a:p>
        </p:txBody>
      </p:sp>
      <p:sp>
        <p:nvSpPr>
          <p:cNvPr id="4" name="フッター プレースホルダー 3">
            <a:extLst>
              <a:ext uri="{FF2B5EF4-FFF2-40B4-BE49-F238E27FC236}">
                <a16:creationId xmlns:a16="http://schemas.microsoft.com/office/drawing/2014/main" id="{75CA6555-92B5-9BC5-5F00-36939365A5CC}"/>
              </a:ext>
            </a:extLst>
          </p:cNvPr>
          <p:cNvSpPr>
            <a:spLocks noGrp="1"/>
          </p:cNvSpPr>
          <p:nvPr>
            <p:ph type="ftr" sz="quarter" idx="2"/>
          </p:nvPr>
        </p:nvSpPr>
        <p:spPr>
          <a:xfrm>
            <a:off x="1" y="9434616"/>
            <a:ext cx="2947035" cy="498373"/>
          </a:xfrm>
          <a:prstGeom prst="rect">
            <a:avLst/>
          </a:prstGeom>
        </p:spPr>
        <p:txBody>
          <a:bodyPr vert="horz" lIns="91435" tIns="45717" rIns="91435" bIns="4571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FEA51D4-B64A-BF53-B401-547E6036B569}"/>
              </a:ext>
            </a:extLst>
          </p:cNvPr>
          <p:cNvSpPr>
            <a:spLocks noGrp="1"/>
          </p:cNvSpPr>
          <p:nvPr>
            <p:ph type="sldNum" sz="quarter" idx="3"/>
          </p:nvPr>
        </p:nvSpPr>
        <p:spPr>
          <a:xfrm>
            <a:off x="3852242" y="9434616"/>
            <a:ext cx="2947035" cy="498373"/>
          </a:xfrm>
          <a:prstGeom prst="rect">
            <a:avLst/>
          </a:prstGeom>
        </p:spPr>
        <p:txBody>
          <a:bodyPr vert="horz" lIns="91435" tIns="45717" rIns="91435" bIns="45717" rtlCol="0" anchor="b"/>
          <a:lstStyle>
            <a:lvl1pPr algn="r">
              <a:defRPr sz="1200"/>
            </a:lvl1pPr>
          </a:lstStyle>
          <a:p>
            <a:fld id="{C8DDAC1C-F00F-427A-9268-9B5E08A5DA41}" type="slidenum">
              <a:rPr kumimoji="1" lang="ja-JP" altLang="en-US" smtClean="0"/>
              <a:t>‹#›</a:t>
            </a:fld>
            <a:endParaRPr kumimoji="1" lang="ja-JP" altLang="en-US"/>
          </a:p>
        </p:txBody>
      </p:sp>
    </p:spTree>
    <p:extLst>
      <p:ext uri="{BB962C8B-B14F-4D97-AF65-F5344CB8AC3E}">
        <p14:creationId xmlns:p14="http://schemas.microsoft.com/office/powerpoint/2010/main" val="1214239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7035" cy="498374"/>
          </a:xfrm>
          <a:prstGeom prst="rect">
            <a:avLst/>
          </a:prstGeom>
        </p:spPr>
        <p:txBody>
          <a:bodyPr vert="horz" lIns="91435" tIns="45717" rIns="91435"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2242" y="1"/>
            <a:ext cx="2947035" cy="498374"/>
          </a:xfrm>
          <a:prstGeom prst="rect">
            <a:avLst/>
          </a:prstGeom>
        </p:spPr>
        <p:txBody>
          <a:bodyPr vert="horz" lIns="91435" tIns="45717" rIns="91435" bIns="45717" rtlCol="0"/>
          <a:lstStyle>
            <a:lvl1pPr algn="r">
              <a:defRPr sz="1200"/>
            </a:lvl1pPr>
          </a:lstStyle>
          <a:p>
            <a:fld id="{D0D65EC8-6F1E-481A-976A-5A273C982741}" type="datetimeFigureOut">
              <a:rPr kumimoji="1" lang="ja-JP" altLang="en-US" smtClean="0"/>
              <a:t>2024/9/20</a:t>
            </a:fld>
            <a:endParaRPr kumimoji="1" lang="ja-JP" altLang="en-US"/>
          </a:p>
        </p:txBody>
      </p:sp>
      <p:sp>
        <p:nvSpPr>
          <p:cNvPr id="4" name="スライド イメージ プレースホルダー 3"/>
          <p:cNvSpPr>
            <a:spLocks noGrp="1" noRot="1" noChangeAspect="1"/>
          </p:cNvSpPr>
          <p:nvPr>
            <p:ph type="sldImg" idx="2"/>
          </p:nvPr>
        </p:nvSpPr>
        <p:spPr>
          <a:xfrm>
            <a:off x="717550" y="1241425"/>
            <a:ext cx="5365750" cy="3352800"/>
          </a:xfrm>
          <a:prstGeom prst="rect">
            <a:avLst/>
          </a:prstGeom>
          <a:noFill/>
          <a:ln w="12700">
            <a:solidFill>
              <a:prstClr val="black"/>
            </a:solidFill>
          </a:ln>
        </p:spPr>
        <p:txBody>
          <a:bodyPr vert="horz" lIns="91435" tIns="45717" rIns="91435" bIns="45717" rtlCol="0" anchor="ctr"/>
          <a:lstStyle/>
          <a:p>
            <a:endParaRPr lang="ja-JP" altLang="en-US"/>
          </a:p>
        </p:txBody>
      </p:sp>
      <p:sp>
        <p:nvSpPr>
          <p:cNvPr id="5" name="ノート プレースホルダー 4"/>
          <p:cNvSpPr>
            <a:spLocks noGrp="1"/>
          </p:cNvSpPr>
          <p:nvPr>
            <p:ph type="body" sz="quarter" idx="3"/>
          </p:nvPr>
        </p:nvSpPr>
        <p:spPr>
          <a:xfrm>
            <a:off x="680086" y="4780251"/>
            <a:ext cx="5440680" cy="3911114"/>
          </a:xfrm>
          <a:prstGeom prst="rect">
            <a:avLst/>
          </a:prstGeom>
        </p:spPr>
        <p:txBody>
          <a:bodyPr vert="horz" lIns="91435" tIns="45717" rIns="91435"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34616"/>
            <a:ext cx="2947035" cy="498373"/>
          </a:xfrm>
          <a:prstGeom prst="rect">
            <a:avLst/>
          </a:prstGeom>
        </p:spPr>
        <p:txBody>
          <a:bodyPr vert="horz" lIns="91435" tIns="45717" rIns="91435"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2242" y="9434616"/>
            <a:ext cx="2947035" cy="498373"/>
          </a:xfrm>
          <a:prstGeom prst="rect">
            <a:avLst/>
          </a:prstGeom>
        </p:spPr>
        <p:txBody>
          <a:bodyPr vert="horz" lIns="91435" tIns="45717" rIns="91435" bIns="45717" rtlCol="0" anchor="b"/>
          <a:lstStyle>
            <a:lvl1pPr algn="r">
              <a:defRPr sz="1200"/>
            </a:lvl1pPr>
          </a:lstStyle>
          <a:p>
            <a:fld id="{20A8E0FC-E72E-4896-9A6A-BD2AECBC22B8}" type="slidenum">
              <a:rPr kumimoji="1" lang="ja-JP" altLang="en-US" smtClean="0"/>
              <a:t>‹#›</a:t>
            </a:fld>
            <a:endParaRPr kumimoji="1" lang="ja-JP" altLang="en-US"/>
          </a:p>
        </p:txBody>
      </p:sp>
    </p:spTree>
    <p:extLst>
      <p:ext uri="{BB962C8B-B14F-4D97-AF65-F5344CB8AC3E}">
        <p14:creationId xmlns:p14="http://schemas.microsoft.com/office/powerpoint/2010/main" val="8535825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0A8E0FC-E72E-4896-9A6A-BD2AECBC22B8}" type="slidenum">
              <a:rPr kumimoji="1" lang="ja-JP" altLang="en-US" smtClean="0"/>
              <a:t>1</a:t>
            </a:fld>
            <a:endParaRPr kumimoji="1" lang="ja-JP" altLang="en-US"/>
          </a:p>
        </p:txBody>
      </p:sp>
    </p:spTree>
    <p:extLst>
      <p:ext uri="{BB962C8B-B14F-4D97-AF65-F5344CB8AC3E}">
        <p14:creationId xmlns:p14="http://schemas.microsoft.com/office/powerpoint/2010/main" val="407101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0A8E0FC-E72E-4896-9A6A-BD2AECBC22B8}" type="slidenum">
              <a:rPr kumimoji="1" lang="ja-JP" altLang="en-US" smtClean="0"/>
              <a:t>2</a:t>
            </a:fld>
            <a:endParaRPr kumimoji="1" lang="ja-JP" altLang="en-US"/>
          </a:p>
        </p:txBody>
      </p:sp>
    </p:spTree>
    <p:extLst>
      <p:ext uri="{BB962C8B-B14F-4D97-AF65-F5344CB8AC3E}">
        <p14:creationId xmlns:p14="http://schemas.microsoft.com/office/powerpoint/2010/main" val="274341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B37F4B5-9957-430B-BA41-64F3113077BF}" type="datetime1">
              <a:rPr kumimoji="1" lang="ja-JP" altLang="en-US" smtClean="0"/>
              <a:t>2024/9/20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398317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41EC62-EC94-4896-A12B-768CF6CA4E10}" type="datetime1">
              <a:rPr kumimoji="1" lang="ja-JP" altLang="en-US" smtClean="0"/>
              <a:t>2024/9/20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99764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5AE068-E208-4DFF-A82E-618CC4A6DEB8}" type="datetime1">
              <a:rPr kumimoji="1" lang="ja-JP" altLang="en-US" smtClean="0"/>
              <a:t>2024/9/20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267157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EAFE359-0396-4560-A51E-483E8F2E5F43}" type="datetime1">
              <a:rPr kumimoji="1" lang="ja-JP" altLang="en-US" smtClean="0"/>
              <a:t>2024/9/20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31853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ADF63E0-568D-47A0-9ABF-66D6BCC81DC1}" type="datetime1">
              <a:rPr kumimoji="1" lang="ja-JP" altLang="en-US" smtClean="0"/>
              <a:t>2024/9/20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516130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665782E-B95D-4CAD-AB0A-97C5C451240C}" type="datetime1">
              <a:rPr kumimoji="1" lang="ja-JP" altLang="en-US" smtClean="0"/>
              <a:t>2024/9/20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173682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2087563"/>
            <a:ext cx="3868340" cy="307049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087563"/>
            <a:ext cx="3887391" cy="307049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870D57F-967A-4C38-B378-5DF56B482139}" type="datetime1">
              <a:rPr kumimoji="1" lang="ja-JP" altLang="en-US" smtClean="0"/>
              <a:t>2024/9/20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132839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24DBF79-6761-4DD7-A91B-6F9129D7673E}" type="datetime1">
              <a:rPr kumimoji="1" lang="ja-JP" altLang="en-US" smtClean="0"/>
              <a:t>2024/9/20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127968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84947-D4FE-4172-9C64-8C3BFDE80BB2}" type="datetime1">
              <a:rPr kumimoji="1" lang="ja-JP" altLang="en-US" smtClean="0"/>
              <a:t>2024/9/20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429462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212E16-AC1A-49DA-953B-6A3CDB95202D}" type="datetime1">
              <a:rPr kumimoji="1" lang="ja-JP" altLang="en-US" smtClean="0"/>
              <a:t>2024/9/20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71062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5D2430-000B-4152-BF12-9AD14B7BCF7B}" type="datetime1">
              <a:rPr kumimoji="1" lang="ja-JP" altLang="en-US" smtClean="0"/>
              <a:t>2024/9/20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257183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0CBD586-8D1D-48FE-821A-36EA73472B6C}" type="datetime1">
              <a:rPr kumimoji="1" lang="ja-JP" altLang="en-US" smtClean="0"/>
              <a:t>2024/9/20</a:t>
            </a:fld>
            <a:endParaRPr kumimoji="1" lang="ja-JP" alt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1587624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webp"/><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9DFBDB8-1AE8-9FDA-A493-79AAE28787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8171" y="4219725"/>
            <a:ext cx="1650079" cy="1261661"/>
          </a:xfrm>
          <a:prstGeom prst="rect">
            <a:avLst/>
          </a:prstGeom>
        </p:spPr>
      </p:pic>
      <p:sp>
        <p:nvSpPr>
          <p:cNvPr id="4" name="テキスト ボックス 3">
            <a:extLst>
              <a:ext uri="{FF2B5EF4-FFF2-40B4-BE49-F238E27FC236}">
                <a16:creationId xmlns:a16="http://schemas.microsoft.com/office/drawing/2014/main" id="{FCCAF642-DAA9-DA38-3F3F-4DB890C3A615}"/>
              </a:ext>
            </a:extLst>
          </p:cNvPr>
          <p:cNvSpPr txBox="1"/>
          <p:nvPr/>
        </p:nvSpPr>
        <p:spPr>
          <a:xfrm>
            <a:off x="55379" y="1743979"/>
            <a:ext cx="9033242" cy="923330"/>
          </a:xfrm>
          <a:prstGeom prst="rect">
            <a:avLst/>
          </a:prstGeom>
          <a:noFill/>
        </p:spPr>
        <p:txBody>
          <a:bodyPr wrap="none" rtlCol="0">
            <a:spAutoFit/>
          </a:bodyPr>
          <a:lstStyle/>
          <a:p>
            <a:pPr algn="ctr"/>
            <a:r>
              <a:rPr kumimoji="1" lang="ja-JP" altLang="en-US" sz="3600" b="1" dirty="0">
                <a:latin typeface="Meiryo UI" panose="020B0604030504040204" pitchFamily="50" charset="-128"/>
                <a:ea typeface="Meiryo UI" panose="020B0604030504040204" pitchFamily="50" charset="-128"/>
              </a:rPr>
              <a:t>女性活躍推進に向けた取り組りみ内容について</a:t>
            </a:r>
            <a:endParaRPr kumimoji="1" lang="en-US" altLang="ja-JP" sz="3600" b="1" dirty="0">
              <a:latin typeface="Meiryo UI" panose="020B0604030504040204" pitchFamily="50" charset="-128"/>
              <a:ea typeface="Meiryo UI" panose="020B0604030504040204" pitchFamily="50" charset="-128"/>
            </a:endParaRPr>
          </a:p>
          <a:p>
            <a:pPr algn="ctr"/>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A8511F1-6227-0C39-76B8-D3CCDB69CAFE}"/>
              </a:ext>
            </a:extLst>
          </p:cNvPr>
          <p:cNvSpPr txBox="1"/>
          <p:nvPr/>
        </p:nvSpPr>
        <p:spPr>
          <a:xfrm>
            <a:off x="3096489" y="3509356"/>
            <a:ext cx="2733441" cy="615553"/>
          </a:xfrm>
          <a:prstGeom prst="rect">
            <a:avLst/>
          </a:prstGeom>
          <a:noFill/>
        </p:spPr>
        <p:txBody>
          <a:bodyPr wrap="none" rtlCol="0">
            <a:spAutoFit/>
          </a:bodyPr>
          <a:lstStyle/>
          <a:p>
            <a:pPr algn="ctr"/>
            <a:r>
              <a:rPr kumimoji="1" lang="en-US" altLang="ja-JP" sz="1600" b="1" dirty="0">
                <a:latin typeface="Meiryo UI" panose="020B0604030504040204" pitchFamily="50" charset="-128"/>
                <a:ea typeface="Meiryo UI" panose="020B0604030504040204" pitchFamily="50" charset="-128"/>
              </a:rPr>
              <a:t>2024</a:t>
            </a:r>
            <a:r>
              <a:rPr kumimoji="1" lang="ja-JP" altLang="en-US" sz="1600" b="1" dirty="0">
                <a:latin typeface="Meiryo UI" panose="020B0604030504040204" pitchFamily="50" charset="-128"/>
                <a:ea typeface="Meiryo UI" panose="020B0604030504040204" pitchFamily="50" charset="-128"/>
              </a:rPr>
              <a:t>年</a:t>
            </a:r>
            <a:r>
              <a:rPr kumimoji="1" lang="en-US" altLang="ja-JP" sz="1600" b="1" dirty="0">
                <a:latin typeface="Meiryo UI" panose="020B0604030504040204" pitchFamily="50" charset="-128"/>
                <a:ea typeface="Meiryo UI" panose="020B0604030504040204" pitchFamily="50" charset="-128"/>
              </a:rPr>
              <a:t>9</a:t>
            </a:r>
            <a:r>
              <a:rPr kumimoji="1" lang="ja-JP" altLang="en-US" sz="1600" b="1" dirty="0">
                <a:latin typeface="Meiryo UI" panose="020B0604030504040204" pitchFamily="50" charset="-128"/>
                <a:ea typeface="Meiryo UI" panose="020B0604030504040204" pitchFamily="50" charset="-128"/>
              </a:rPr>
              <a:t>月</a:t>
            </a:r>
            <a:r>
              <a:rPr kumimoji="1" lang="en-US" altLang="ja-JP" sz="1600" b="1" dirty="0">
                <a:latin typeface="Meiryo UI" panose="020B0604030504040204" pitchFamily="50" charset="-128"/>
                <a:ea typeface="Meiryo UI" panose="020B0604030504040204" pitchFamily="50" charset="-128"/>
              </a:rPr>
              <a:t>18</a:t>
            </a:r>
            <a:r>
              <a:rPr kumimoji="1" lang="ja-JP" altLang="en-US" sz="1600" b="1" dirty="0">
                <a:latin typeface="Meiryo UI" panose="020B0604030504040204" pitchFamily="50" charset="-128"/>
                <a:ea typeface="Meiryo UI" panose="020B0604030504040204" pitchFamily="50" charset="-128"/>
              </a:rPr>
              <a:t>日</a:t>
            </a:r>
            <a:endParaRPr kumimoji="1" lang="en-US" altLang="ja-JP" sz="1600"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株式会社たまごファクトリー</a:t>
            </a:r>
            <a:endParaRPr kumimoji="1" lang="en-US" altLang="ja-JP" b="1"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089F1284-EBB1-F13D-4639-A6C9D21F7F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6919" y="4124909"/>
            <a:ext cx="1519860" cy="1446599"/>
          </a:xfrm>
          <a:prstGeom prst="rect">
            <a:avLst/>
          </a:prstGeom>
        </p:spPr>
      </p:pic>
    </p:spTree>
    <p:extLst>
      <p:ext uri="{BB962C8B-B14F-4D97-AF65-F5344CB8AC3E}">
        <p14:creationId xmlns:p14="http://schemas.microsoft.com/office/powerpoint/2010/main" val="240419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500" y="173491"/>
            <a:ext cx="8763000" cy="768613"/>
          </a:xfrm>
          <a:ln>
            <a:solidFill>
              <a:schemeClr val="accent1"/>
            </a:solidFill>
          </a:ln>
        </p:spPr>
        <p:style>
          <a:lnRef idx="2">
            <a:schemeClr val="accent5"/>
          </a:lnRef>
          <a:fillRef idx="1">
            <a:schemeClr val="lt1"/>
          </a:fillRef>
          <a:effectRef idx="0">
            <a:schemeClr val="accent5"/>
          </a:effectRef>
          <a:fontRef idx="minor">
            <a:schemeClr val="dk1"/>
          </a:fontRef>
        </p:style>
        <p:txBody>
          <a:bodyPr>
            <a:normAutofit/>
          </a:bodyPr>
          <a:lstStyle/>
          <a:p>
            <a:pPr algn="ctr"/>
            <a:r>
              <a:rPr kumimoji="1" lang="ja-JP" altLang="en-US" dirty="0">
                <a:latin typeface="Meiryo UI" panose="020B0604030504040204" pitchFamily="50" charset="-128"/>
                <a:ea typeface="Meiryo UI" panose="020B0604030504040204" pitchFamily="50" charset="-128"/>
              </a:rPr>
              <a:t>今後の展望</a:t>
            </a:r>
            <a:endParaRPr kumimoji="1" lang="ja-JP" altLang="en-US" sz="20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7208" y="1393538"/>
            <a:ext cx="7975704" cy="4497090"/>
          </a:xfrm>
        </p:spPr>
        <p:txBody>
          <a:bodyPr>
            <a:noAutofit/>
          </a:bodyPr>
          <a:lstStyle/>
          <a:p>
            <a:pPr marL="0" indent="0">
              <a:spcBef>
                <a:spcPts val="0"/>
              </a:spcBef>
              <a:spcAft>
                <a:spcPts val="600"/>
              </a:spcAft>
              <a:buNone/>
            </a:pPr>
            <a:r>
              <a:rPr kumimoji="1" lang="ja-JP" altLang="en-US" sz="2000" dirty="0">
                <a:latin typeface="Meiryo UI" panose="020B0604030504040204" pitchFamily="50" charset="-128"/>
                <a:ea typeface="Meiryo UI" panose="020B0604030504040204" pitchFamily="50" charset="-128"/>
              </a:rPr>
              <a:t>①くるみん認定の取得</a:t>
            </a:r>
            <a:endParaRPr kumimoji="1" lang="en-US" altLang="ja-JP" sz="2000" dirty="0">
              <a:latin typeface="Meiryo UI" panose="020B0604030504040204" pitchFamily="50" charset="-128"/>
              <a:ea typeface="Meiryo UI" panose="020B0604030504040204" pitchFamily="50" charset="-128"/>
            </a:endParaRPr>
          </a:p>
          <a:p>
            <a:pPr>
              <a:spcBef>
                <a:spcPts val="0"/>
              </a:spcBef>
              <a:spcAft>
                <a:spcPts val="600"/>
              </a:spcAft>
            </a:pPr>
            <a:endParaRPr lang="en-US" altLang="ja-JP" sz="2000" dirty="0">
              <a:latin typeface="Meiryo UI" panose="020B0604030504040204" pitchFamily="50" charset="-128"/>
              <a:ea typeface="Meiryo UI" panose="020B0604030504040204" pitchFamily="50" charset="-128"/>
            </a:endParaRPr>
          </a:p>
          <a:p>
            <a:pPr marL="0" indent="0">
              <a:spcBef>
                <a:spcPts val="0"/>
              </a:spcBef>
              <a:spcAft>
                <a:spcPts val="600"/>
              </a:spcAft>
              <a:buNone/>
            </a:pPr>
            <a:r>
              <a:rPr lang="ja-JP" altLang="en-US" sz="2000" dirty="0">
                <a:latin typeface="Meiryo UI" panose="020B0604030504040204" pitchFamily="50" charset="-128"/>
                <a:ea typeface="Meiryo UI" panose="020B0604030504040204" pitchFamily="50" charset="-128"/>
              </a:rPr>
              <a:t>②育児サポートの強化（社内託児所の設置など）</a:t>
            </a:r>
            <a:endParaRPr lang="en-US" altLang="ja-JP" sz="2000" dirty="0">
              <a:latin typeface="Meiryo UI" panose="020B0604030504040204" pitchFamily="50" charset="-128"/>
              <a:ea typeface="Meiryo UI" panose="020B0604030504040204" pitchFamily="50" charset="-128"/>
            </a:endParaRPr>
          </a:p>
          <a:p>
            <a:pPr>
              <a:spcBef>
                <a:spcPts val="0"/>
              </a:spcBef>
              <a:spcAft>
                <a:spcPts val="600"/>
              </a:spcAft>
            </a:pPr>
            <a:endParaRPr lang="en-US" altLang="ja-JP" sz="2000" dirty="0">
              <a:latin typeface="Meiryo UI" panose="020B0604030504040204" pitchFamily="50" charset="-128"/>
              <a:ea typeface="Meiryo UI" panose="020B0604030504040204" pitchFamily="50" charset="-128"/>
            </a:endParaRPr>
          </a:p>
          <a:p>
            <a:pPr marL="0" indent="0">
              <a:spcBef>
                <a:spcPts val="0"/>
              </a:spcBef>
              <a:spcAft>
                <a:spcPts val="600"/>
              </a:spcAft>
              <a:buNone/>
            </a:pPr>
            <a:r>
              <a:rPr lang="ja-JP" altLang="en-US" sz="2000" dirty="0">
                <a:latin typeface="Meiryo UI" panose="020B0604030504040204" pitchFamily="50" charset="-128"/>
                <a:ea typeface="Meiryo UI" panose="020B0604030504040204" pitchFamily="50" charset="-128"/>
              </a:rPr>
              <a:t>③女性初となる役員の誕生</a:t>
            </a:r>
            <a:endParaRPr lang="en-US" altLang="ja-JP" sz="2000" dirty="0">
              <a:latin typeface="Meiryo UI" panose="020B0604030504040204" pitchFamily="50" charset="-128"/>
              <a:ea typeface="Meiryo UI" panose="020B0604030504040204" pitchFamily="50" charset="-128"/>
            </a:endParaRPr>
          </a:p>
          <a:p>
            <a:pPr>
              <a:spcBef>
                <a:spcPts val="0"/>
              </a:spcBef>
              <a:spcAft>
                <a:spcPts val="600"/>
              </a:spcAft>
            </a:pPr>
            <a:endParaRPr lang="en-US" altLang="ja-JP" sz="2000" dirty="0">
              <a:latin typeface="Meiryo UI" panose="020B0604030504040204" pitchFamily="50" charset="-128"/>
              <a:ea typeface="Meiryo UI" panose="020B0604030504040204" pitchFamily="50" charset="-128"/>
            </a:endParaRPr>
          </a:p>
          <a:p>
            <a:pPr marL="0" indent="0">
              <a:spcBef>
                <a:spcPts val="0"/>
              </a:spcBef>
              <a:spcAft>
                <a:spcPts val="600"/>
              </a:spcAft>
              <a:buNone/>
            </a:pPr>
            <a:r>
              <a:rPr lang="ja-JP" altLang="en-US" sz="2000" dirty="0">
                <a:latin typeface="Meiryo UI" panose="020B0604030504040204" pitchFamily="50" charset="-128"/>
                <a:ea typeface="Meiryo UI" panose="020B0604030504040204" pitchFamily="50" charset="-128"/>
              </a:rPr>
              <a:t>④柔軟な働き方に対応できる仕組みづくり</a:t>
            </a:r>
            <a:endParaRPr lang="en-US" altLang="ja-JP" sz="2000" dirty="0">
              <a:latin typeface="Meiryo UI" panose="020B0604030504040204" pitchFamily="50" charset="-128"/>
              <a:ea typeface="Meiryo UI" panose="020B0604030504040204" pitchFamily="50" charset="-128"/>
            </a:endParaRPr>
          </a:p>
          <a:p>
            <a:pPr marL="0" indent="0">
              <a:buNone/>
            </a:pPr>
            <a:r>
              <a:rPr kumimoji="1" lang="ja-JP" altLang="en-US" sz="2000" dirty="0">
                <a:latin typeface="Meiryo UI" panose="020B0604030504040204" pitchFamily="50" charset="-128"/>
                <a:ea typeface="Meiryo UI" panose="020B0604030504040204" pitchFamily="50" charset="-128"/>
              </a:rPr>
              <a:t>食品製造業＝工場勤務という既存の概念に捉われず、新規事業や商品開発、リモートワークなど多様な働き方に対応できる環境を整えていく</a:t>
            </a:r>
            <a:endParaRPr kumimoji="1" lang="en-US" altLang="ja-JP" sz="2000" dirty="0">
              <a:latin typeface="Meiryo UI" panose="020B0604030504040204" pitchFamily="50" charset="-128"/>
              <a:ea typeface="Meiryo UI" panose="020B0604030504040204" pitchFamily="50" charset="-128"/>
            </a:endParaRPr>
          </a:p>
          <a:p>
            <a:pPr marL="0" indent="0">
              <a:buNone/>
            </a:pPr>
            <a:endParaRPr kumimoji="1"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8ED40DB-774C-F8E7-5A9A-B90FF1FDD271}"/>
              </a:ext>
            </a:extLst>
          </p:cNvPr>
          <p:cNvPicPr>
            <a:picLocks noChangeAspect="1"/>
          </p:cNvPicPr>
          <p:nvPr/>
        </p:nvPicPr>
        <p:blipFill>
          <a:blip r:embed="rId2"/>
          <a:stretch>
            <a:fillRect/>
          </a:stretch>
        </p:blipFill>
        <p:spPr>
          <a:xfrm>
            <a:off x="8147646" y="206080"/>
            <a:ext cx="735408" cy="703434"/>
          </a:xfrm>
          <a:prstGeom prst="rect">
            <a:avLst/>
          </a:prstGeom>
        </p:spPr>
      </p:pic>
      <p:sp>
        <p:nvSpPr>
          <p:cNvPr id="5" name="スライド番号プレースホルダー 4">
            <a:extLst>
              <a:ext uri="{FF2B5EF4-FFF2-40B4-BE49-F238E27FC236}">
                <a16:creationId xmlns:a16="http://schemas.microsoft.com/office/drawing/2014/main" id="{2F7FF7AB-7AC7-791A-7CAB-E693B46683B2}"/>
              </a:ext>
            </a:extLst>
          </p:cNvPr>
          <p:cNvSpPr>
            <a:spLocks noGrp="1"/>
          </p:cNvSpPr>
          <p:nvPr>
            <p:ph type="sldNum" sz="quarter" idx="12"/>
          </p:nvPr>
        </p:nvSpPr>
        <p:spPr>
          <a:xfrm>
            <a:off x="6896100" y="5410729"/>
            <a:ext cx="2057400" cy="304271"/>
          </a:xfrm>
        </p:spPr>
        <p:txBody>
          <a:bodyPr/>
          <a:lstStyle/>
          <a:p>
            <a:r>
              <a:rPr kumimoji="1" lang="en-US" altLang="ja-JP" dirty="0"/>
              <a:t>9</a:t>
            </a:r>
            <a:endParaRPr kumimoji="1" lang="ja-JP" altLang="en-US" dirty="0"/>
          </a:p>
        </p:txBody>
      </p:sp>
    </p:spTree>
    <p:extLst>
      <p:ext uri="{BB962C8B-B14F-4D97-AF65-F5344CB8AC3E}">
        <p14:creationId xmlns:p14="http://schemas.microsoft.com/office/powerpoint/2010/main" val="351284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6149" y="91525"/>
            <a:ext cx="8763000" cy="671167"/>
          </a:xfrm>
          <a:ln>
            <a:solidFill>
              <a:schemeClr val="accent1"/>
            </a:solidFill>
          </a:ln>
        </p:spPr>
        <p:style>
          <a:lnRef idx="2">
            <a:schemeClr val="accent5"/>
          </a:lnRef>
          <a:fillRef idx="1">
            <a:schemeClr val="lt1"/>
          </a:fillRef>
          <a:effectRef idx="0">
            <a:schemeClr val="accent5"/>
          </a:effectRef>
          <a:fontRef idx="minor">
            <a:schemeClr val="dk1"/>
          </a:fontRef>
        </p:style>
        <p:txBody>
          <a:bodyPr>
            <a:normAutofit fontScale="90000"/>
          </a:bodyPr>
          <a:lstStyle/>
          <a:p>
            <a:pPr algn="ctr"/>
            <a:br>
              <a:rPr lang="en-US" altLang="ja-JP" sz="2700" b="1" dirty="0">
                <a:solidFill>
                  <a:schemeClr val="tx1"/>
                </a:solidFill>
                <a:latin typeface="Meiryo UI" panose="020B0604030504040204" pitchFamily="50" charset="-128"/>
                <a:ea typeface="Meiryo UI" panose="020B0604030504040204" pitchFamily="50" charset="-128"/>
              </a:rPr>
            </a:br>
            <a:r>
              <a:rPr lang="ja-JP" altLang="en-US" sz="3100" dirty="0">
                <a:solidFill>
                  <a:schemeClr val="tx1"/>
                </a:solidFill>
                <a:latin typeface="Meiryo UI" panose="020B0604030504040204" pitchFamily="50" charset="-128"/>
                <a:ea typeface="Meiryo UI" panose="020B0604030504040204" pitchFamily="50" charset="-128"/>
              </a:rPr>
              <a:t>会社概要</a:t>
            </a:r>
            <a:br>
              <a:rPr lang="en-US" altLang="ja-JP" sz="2000" dirty="0">
                <a:solidFill>
                  <a:srgbClr val="FF0000"/>
                </a:solidFill>
                <a:latin typeface="Meiryo UI" panose="020B0604030504040204" pitchFamily="50" charset="-128"/>
                <a:ea typeface="Meiryo UI" panose="020B0604030504040204" pitchFamily="50" charset="-128"/>
              </a:rPr>
            </a:br>
            <a:endParaRPr kumimoji="1" lang="ja-JP" altLang="en-US" sz="2000" dirty="0">
              <a:solidFill>
                <a:srgbClr val="FF0000"/>
              </a:solidFill>
              <a:latin typeface="Meiryo UI" panose="020B0604030504040204" pitchFamily="50" charset="-128"/>
              <a:ea typeface="Meiryo UI" panose="020B0604030504040204" pitchFamily="50"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341632375"/>
              </p:ext>
            </p:extLst>
          </p:nvPr>
        </p:nvGraphicFramePr>
        <p:xfrm>
          <a:off x="325655" y="885379"/>
          <a:ext cx="4604154" cy="2202632"/>
        </p:xfrm>
        <a:graphic>
          <a:graphicData uri="http://schemas.openxmlformats.org/drawingml/2006/table">
            <a:tbl>
              <a:tblPr bandRow="1">
                <a:tableStyleId>{3B4B98B0-60AC-42C2-AFA5-B58CD77FA1E5}</a:tableStyleId>
              </a:tblPr>
              <a:tblGrid>
                <a:gridCol w="1456015">
                  <a:extLst>
                    <a:ext uri="{9D8B030D-6E8A-4147-A177-3AD203B41FA5}">
                      <a16:colId xmlns:a16="http://schemas.microsoft.com/office/drawing/2014/main" val="3395679370"/>
                    </a:ext>
                  </a:extLst>
                </a:gridCol>
                <a:gridCol w="3148139">
                  <a:extLst>
                    <a:ext uri="{9D8B030D-6E8A-4147-A177-3AD203B41FA5}">
                      <a16:colId xmlns:a16="http://schemas.microsoft.com/office/drawing/2014/main" val="36528057"/>
                    </a:ext>
                  </a:extLst>
                </a:gridCol>
              </a:tblGrid>
              <a:tr h="314047">
                <a:tc>
                  <a:txBody>
                    <a:bodyPr/>
                    <a:lstStyle/>
                    <a:p>
                      <a:r>
                        <a:rPr kumimoji="1" lang="ja-JP" altLang="en-US" sz="1500" b="1" dirty="0">
                          <a:latin typeface="Meiryo UI" panose="020B0604030504040204" pitchFamily="50" charset="-128"/>
                          <a:ea typeface="Meiryo UI" panose="020B0604030504040204" pitchFamily="50" charset="-128"/>
                        </a:rPr>
                        <a:t>会社名</a:t>
                      </a:r>
                    </a:p>
                  </a:txBody>
                  <a:tcPr marL="76200" marR="76200" marT="38100" marB="38100"/>
                </a:tc>
                <a:tc>
                  <a:txBody>
                    <a:bodyPr/>
                    <a:lstStyle/>
                    <a:p>
                      <a:r>
                        <a:rPr kumimoji="1" lang="ja-JP" altLang="en-US" sz="1500" b="1" dirty="0">
                          <a:latin typeface="Meiryo UI" panose="020B0604030504040204" pitchFamily="50" charset="-128"/>
                          <a:ea typeface="Meiryo UI" panose="020B0604030504040204" pitchFamily="50" charset="-128"/>
                        </a:rPr>
                        <a:t>株式会社  たまごファクトリー</a:t>
                      </a:r>
                    </a:p>
                  </a:txBody>
                  <a:tcPr marL="76200" marR="76200" marT="38100" marB="38100"/>
                </a:tc>
                <a:extLst>
                  <a:ext uri="{0D108BD9-81ED-4DB2-BD59-A6C34878D82A}">
                    <a16:rowId xmlns:a16="http://schemas.microsoft.com/office/drawing/2014/main" val="3271542256"/>
                  </a:ext>
                </a:extLst>
              </a:tr>
              <a:tr h="542054">
                <a:tc>
                  <a:txBody>
                    <a:bodyPr/>
                    <a:lstStyle/>
                    <a:p>
                      <a:r>
                        <a:rPr kumimoji="1" lang="ja-JP" altLang="en-US" sz="1500" b="1" dirty="0">
                          <a:latin typeface="Meiryo UI" panose="020B0604030504040204" pitchFamily="50" charset="-128"/>
                          <a:ea typeface="Meiryo UI" panose="020B0604030504040204" pitchFamily="50" charset="-128"/>
                        </a:rPr>
                        <a:t>所在地</a:t>
                      </a:r>
                    </a:p>
                  </a:txBody>
                  <a:tcPr marL="76200" marR="76200" marT="38100" marB="38100"/>
                </a:tc>
                <a:tc>
                  <a:txBody>
                    <a:bodyPr/>
                    <a:lstStyle/>
                    <a:p>
                      <a:r>
                        <a:rPr kumimoji="1" lang="ja-JP" altLang="en-US" sz="1500" b="1" dirty="0">
                          <a:latin typeface="Meiryo UI" panose="020B0604030504040204" pitchFamily="50" charset="-128"/>
                          <a:ea typeface="Meiryo UI" panose="020B0604030504040204" pitchFamily="50" charset="-128"/>
                        </a:rPr>
                        <a:t>岩手県八幡平市平笠</a:t>
                      </a:r>
                      <a:endParaRPr kumimoji="1" lang="en-US" altLang="ja-JP" sz="1500" b="1" dirty="0">
                        <a:latin typeface="Meiryo UI" panose="020B0604030504040204" pitchFamily="50" charset="-128"/>
                        <a:ea typeface="Meiryo UI" panose="020B0604030504040204" pitchFamily="50" charset="-128"/>
                      </a:endParaRPr>
                    </a:p>
                    <a:p>
                      <a:r>
                        <a:rPr kumimoji="1" lang="ja-JP" altLang="en-US" sz="1500" b="1" dirty="0">
                          <a:latin typeface="Meiryo UI" panose="020B0604030504040204" pitchFamily="50" charset="-128"/>
                          <a:ea typeface="Meiryo UI" panose="020B0604030504040204" pitchFamily="50" charset="-128"/>
                        </a:rPr>
                        <a:t>第２地割６番地８</a:t>
                      </a:r>
                    </a:p>
                  </a:txBody>
                  <a:tcPr marL="76200" marR="76200" marT="38100" marB="38100"/>
                </a:tc>
                <a:extLst>
                  <a:ext uri="{0D108BD9-81ED-4DB2-BD59-A6C34878D82A}">
                    <a16:rowId xmlns:a16="http://schemas.microsoft.com/office/drawing/2014/main" val="4226408345"/>
                  </a:ext>
                </a:extLst>
              </a:tr>
              <a:tr h="314047">
                <a:tc>
                  <a:txBody>
                    <a:bodyPr/>
                    <a:lstStyle/>
                    <a:p>
                      <a:r>
                        <a:rPr kumimoji="1" lang="ja-JP" altLang="en-US" sz="1500" b="1" dirty="0">
                          <a:latin typeface="Meiryo UI" panose="020B0604030504040204" pitchFamily="50" charset="-128"/>
                          <a:ea typeface="Meiryo UI" panose="020B0604030504040204" pitchFamily="50" charset="-128"/>
                        </a:rPr>
                        <a:t>業種</a:t>
                      </a:r>
                    </a:p>
                  </a:txBody>
                  <a:tcPr marL="76200" marR="76200" marT="38100" marB="38100"/>
                </a:tc>
                <a:tc>
                  <a:txBody>
                    <a:bodyPr/>
                    <a:lstStyle/>
                    <a:p>
                      <a:r>
                        <a:rPr kumimoji="1" lang="ja-JP" altLang="en-US" sz="1500" b="1" dirty="0">
                          <a:latin typeface="Meiryo UI" panose="020B0604030504040204" pitchFamily="50" charset="-128"/>
                          <a:ea typeface="Meiryo UI" panose="020B0604030504040204" pitchFamily="50" charset="-128"/>
                        </a:rPr>
                        <a:t>食品製造業</a:t>
                      </a:r>
                    </a:p>
                  </a:txBody>
                  <a:tcPr marL="76200" marR="76200" marT="38100" marB="38100"/>
                </a:tc>
                <a:extLst>
                  <a:ext uri="{0D108BD9-81ED-4DB2-BD59-A6C34878D82A}">
                    <a16:rowId xmlns:a16="http://schemas.microsoft.com/office/drawing/2014/main" val="420212239"/>
                  </a:ext>
                </a:extLst>
              </a:tr>
              <a:tr h="516242">
                <a:tc>
                  <a:txBody>
                    <a:bodyPr/>
                    <a:lstStyle/>
                    <a:p>
                      <a:r>
                        <a:rPr kumimoji="1" lang="ja-JP" altLang="en-US" sz="1500" b="1" dirty="0">
                          <a:latin typeface="Meiryo UI" panose="020B0604030504040204" pitchFamily="50" charset="-128"/>
                          <a:ea typeface="Meiryo UI" panose="020B0604030504040204" pitchFamily="50" charset="-128"/>
                        </a:rPr>
                        <a:t>従業員数</a:t>
                      </a:r>
                    </a:p>
                  </a:txBody>
                  <a:tcPr marL="76200" marR="76200" marT="38100" marB="38100"/>
                </a:tc>
                <a:tc>
                  <a:txBody>
                    <a:bodyPr/>
                    <a:lstStyle/>
                    <a:p>
                      <a:r>
                        <a:rPr kumimoji="1" lang="ja-JP" altLang="en-US" sz="1500" b="1" dirty="0">
                          <a:latin typeface="Meiryo UI" panose="020B0604030504040204" pitchFamily="50" charset="-128"/>
                          <a:ea typeface="Meiryo UI" panose="020B0604030504040204" pitchFamily="50" charset="-128"/>
                        </a:rPr>
                        <a:t>５０名</a:t>
                      </a:r>
                      <a:endParaRPr kumimoji="1" lang="en-US" altLang="ja-JP" sz="1500" b="1" dirty="0">
                        <a:latin typeface="Meiryo UI" panose="020B0604030504040204" pitchFamily="50" charset="-128"/>
                        <a:ea typeface="Meiryo UI" panose="020B0604030504040204" pitchFamily="50" charset="-128"/>
                      </a:endParaRPr>
                    </a:p>
                    <a:p>
                      <a:r>
                        <a:rPr kumimoji="1" lang="ja-JP" altLang="en-US" sz="1300" b="1" dirty="0">
                          <a:latin typeface="Meiryo UI" panose="020B0604030504040204" pitchFamily="50" charset="-128"/>
                          <a:ea typeface="Meiryo UI" panose="020B0604030504040204" pitchFamily="50" charset="-128"/>
                        </a:rPr>
                        <a:t>（うち女性</a:t>
                      </a:r>
                      <a:r>
                        <a:rPr kumimoji="1" lang="ja-JP" altLang="en-US" sz="1300" b="1" dirty="0">
                          <a:solidFill>
                            <a:schemeClr val="tx1"/>
                          </a:solidFill>
                          <a:latin typeface="Meiryo UI" panose="020B0604030504040204" pitchFamily="50" charset="-128"/>
                          <a:ea typeface="Meiryo UI" panose="020B0604030504040204" pitchFamily="50" charset="-128"/>
                        </a:rPr>
                        <a:t>２５</a:t>
                      </a:r>
                      <a:r>
                        <a:rPr kumimoji="1" lang="ja-JP" altLang="en-US" sz="1300" b="1" dirty="0">
                          <a:latin typeface="Meiryo UI" panose="020B0604030504040204" pitchFamily="50" charset="-128"/>
                          <a:ea typeface="Meiryo UI" panose="020B0604030504040204" pitchFamily="50" charset="-128"/>
                        </a:rPr>
                        <a:t>名、女性割合５０％）</a:t>
                      </a:r>
                    </a:p>
                  </a:txBody>
                  <a:tcPr marL="76200" marR="76200" marT="38100" marB="38100"/>
                </a:tc>
                <a:extLst>
                  <a:ext uri="{0D108BD9-81ED-4DB2-BD59-A6C34878D82A}">
                    <a16:rowId xmlns:a16="http://schemas.microsoft.com/office/drawing/2014/main" val="1284101701"/>
                  </a:ext>
                </a:extLst>
              </a:tr>
              <a:tr h="516242">
                <a:tc>
                  <a:txBody>
                    <a:bodyPr/>
                    <a:lstStyle/>
                    <a:p>
                      <a:r>
                        <a:rPr kumimoji="1" lang="ja-JP" altLang="en-US" sz="1500" b="1" dirty="0">
                          <a:latin typeface="Meiryo UI" panose="020B0604030504040204" pitchFamily="50" charset="-128"/>
                          <a:ea typeface="Meiryo UI" panose="020B0604030504040204" pitchFamily="50" charset="-128"/>
                        </a:rPr>
                        <a:t>管理職数</a:t>
                      </a:r>
                    </a:p>
                  </a:txBody>
                  <a:tcPr marL="76200" marR="76200" marT="38100" marB="381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dirty="0">
                          <a:latin typeface="Meiryo UI" panose="020B0604030504040204" pitchFamily="50" charset="-128"/>
                          <a:ea typeface="Meiryo UI" panose="020B0604030504040204" pitchFamily="50" charset="-128"/>
                        </a:rPr>
                        <a:t>１２名</a:t>
                      </a:r>
                      <a:endParaRPr kumimoji="1" lang="en-US" altLang="ja-JP" sz="15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latin typeface="Meiryo UI" panose="020B0604030504040204" pitchFamily="50" charset="-128"/>
                          <a:ea typeface="Meiryo UI" panose="020B0604030504040204" pitchFamily="50" charset="-128"/>
                        </a:rPr>
                        <a:t>（うち女性３名、女性割合２５％）</a:t>
                      </a:r>
                    </a:p>
                  </a:txBody>
                  <a:tcPr marL="76200" marR="76200" marT="38100" marB="38100"/>
                </a:tc>
                <a:extLst>
                  <a:ext uri="{0D108BD9-81ED-4DB2-BD59-A6C34878D82A}">
                    <a16:rowId xmlns:a16="http://schemas.microsoft.com/office/drawing/2014/main" val="1067266610"/>
                  </a:ext>
                </a:extLst>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1817060529"/>
              </p:ext>
            </p:extLst>
          </p:nvPr>
        </p:nvGraphicFramePr>
        <p:xfrm>
          <a:off x="325655" y="3647431"/>
          <a:ext cx="4604154" cy="1844649"/>
        </p:xfrm>
        <a:graphic>
          <a:graphicData uri="http://schemas.openxmlformats.org/drawingml/2006/table">
            <a:tbl>
              <a:tblPr bandRow="1">
                <a:tableStyleId>{3B4B98B0-60AC-42C2-AFA5-B58CD77FA1E5}</a:tableStyleId>
              </a:tblPr>
              <a:tblGrid>
                <a:gridCol w="1462157">
                  <a:extLst>
                    <a:ext uri="{9D8B030D-6E8A-4147-A177-3AD203B41FA5}">
                      <a16:colId xmlns:a16="http://schemas.microsoft.com/office/drawing/2014/main" val="3395679370"/>
                    </a:ext>
                  </a:extLst>
                </a:gridCol>
                <a:gridCol w="3141997">
                  <a:extLst>
                    <a:ext uri="{9D8B030D-6E8A-4147-A177-3AD203B41FA5}">
                      <a16:colId xmlns:a16="http://schemas.microsoft.com/office/drawing/2014/main" val="36528057"/>
                    </a:ext>
                  </a:extLst>
                </a:gridCol>
              </a:tblGrid>
              <a:tr h="1844649">
                <a:tc>
                  <a:txBody>
                    <a:bodyPr/>
                    <a:lstStyle/>
                    <a:p>
                      <a:r>
                        <a:rPr kumimoji="1" lang="ja-JP" altLang="en-US" sz="1500" b="1" dirty="0">
                          <a:latin typeface="Meiryo UI" panose="020B0604030504040204" pitchFamily="50" charset="-128"/>
                          <a:ea typeface="Meiryo UI" panose="020B0604030504040204" pitchFamily="50" charset="-128"/>
                        </a:rPr>
                        <a:t>認定状況</a:t>
                      </a:r>
                    </a:p>
                  </a:txBody>
                  <a:tcPr marL="76200" marR="76200" marT="38100" marB="38100" anchor="ctr"/>
                </a:tc>
                <a:tc>
                  <a:txBody>
                    <a:bodyPr/>
                    <a:lstStyle/>
                    <a:p>
                      <a:r>
                        <a:rPr kumimoji="1" lang="ja-JP" altLang="en-US" sz="1600" b="1" dirty="0">
                          <a:latin typeface="Meiryo UI" panose="020B0604030504040204" pitchFamily="50" charset="-128"/>
                          <a:ea typeface="Meiryo UI" panose="020B0604030504040204" pitchFamily="50" charset="-128"/>
                        </a:rPr>
                        <a:t>・いわて働き方改革</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t>　</a:t>
                      </a:r>
                      <a:r>
                        <a:rPr kumimoji="1" lang="ja-JP" altLang="en-US" sz="1400" b="1" dirty="0">
                          <a:latin typeface="Meiryo UI" panose="020B0604030504040204" pitchFamily="50" charset="-128"/>
                          <a:ea typeface="Meiryo UI" panose="020B0604030504040204" pitchFamily="50" charset="-128"/>
                        </a:rPr>
                        <a:t>（令和６年２月１５日）</a:t>
                      </a:r>
                      <a:endParaRPr kumimoji="1" lang="en-US" altLang="ja-JP" sz="14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・えるぼし企業認定</a:t>
                      </a:r>
                      <a:endParaRPr kumimoji="1" lang="en-US" altLang="ja-JP" sz="16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　（令和６年３月１９日）</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・いわて女性活躍認定企業ステップ２</a:t>
                      </a:r>
                      <a:r>
                        <a:rPr kumimoji="1" lang="ja-JP" altLang="en-US" sz="1600" b="1" dirty="0">
                          <a:latin typeface="Meiryo UI" panose="020B0604030504040204" pitchFamily="50" charset="-128"/>
                          <a:ea typeface="Meiryo UI" panose="020B0604030504040204" pitchFamily="50" charset="-128"/>
                        </a:rPr>
                        <a:t>　　　　</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（令和６年５月３０日）</a:t>
                      </a:r>
                      <a:endParaRPr kumimoji="1" lang="en-US" altLang="ja-JP" sz="1400" b="1" dirty="0">
                        <a:latin typeface="Meiryo UI" panose="020B0604030504040204" pitchFamily="50" charset="-128"/>
                        <a:ea typeface="Meiryo UI" panose="020B0604030504040204" pitchFamily="50" charset="-128"/>
                      </a:endParaRPr>
                    </a:p>
                  </a:txBody>
                  <a:tcPr marL="76200" marR="76200" marT="38100" marB="38100" anchor="ctr"/>
                </a:tc>
                <a:extLst>
                  <a:ext uri="{0D108BD9-81ED-4DB2-BD59-A6C34878D82A}">
                    <a16:rowId xmlns:a16="http://schemas.microsoft.com/office/drawing/2014/main" val="3271542256"/>
                  </a:ext>
                </a:extLst>
              </a:tr>
            </a:tbl>
          </a:graphicData>
        </a:graphic>
      </p:graphicFrame>
      <p:pic>
        <p:nvPicPr>
          <p:cNvPr id="7" name="図 6">
            <a:extLst>
              <a:ext uri="{FF2B5EF4-FFF2-40B4-BE49-F238E27FC236}">
                <a16:creationId xmlns:a16="http://schemas.microsoft.com/office/drawing/2014/main" id="{A8C42096-974F-89AD-5F85-7B6295E616C7}"/>
              </a:ext>
            </a:extLst>
          </p:cNvPr>
          <p:cNvPicPr>
            <a:picLocks noChangeAspect="1"/>
          </p:cNvPicPr>
          <p:nvPr/>
        </p:nvPicPr>
        <p:blipFill>
          <a:blip r:embed="rId3"/>
          <a:stretch>
            <a:fillRect/>
          </a:stretch>
        </p:blipFill>
        <p:spPr>
          <a:xfrm>
            <a:off x="8547383" y="165538"/>
            <a:ext cx="395974" cy="501566"/>
          </a:xfrm>
          <a:prstGeom prst="rect">
            <a:avLst/>
          </a:prstGeom>
        </p:spPr>
      </p:pic>
      <p:pic>
        <p:nvPicPr>
          <p:cNvPr id="10" name="図 9">
            <a:extLst>
              <a:ext uri="{FF2B5EF4-FFF2-40B4-BE49-F238E27FC236}">
                <a16:creationId xmlns:a16="http://schemas.microsoft.com/office/drawing/2014/main" id="{809ED56E-E467-B24A-3AD4-DA43C42DB91D}"/>
              </a:ext>
            </a:extLst>
          </p:cNvPr>
          <p:cNvPicPr>
            <a:picLocks noChangeAspect="1"/>
          </p:cNvPicPr>
          <p:nvPr/>
        </p:nvPicPr>
        <p:blipFill>
          <a:blip r:embed="rId4"/>
          <a:stretch>
            <a:fillRect/>
          </a:stretch>
        </p:blipFill>
        <p:spPr>
          <a:xfrm>
            <a:off x="325655" y="128825"/>
            <a:ext cx="465220" cy="574991"/>
          </a:xfrm>
          <a:prstGeom prst="rect">
            <a:avLst/>
          </a:prstGeom>
        </p:spPr>
      </p:pic>
      <p:pic>
        <p:nvPicPr>
          <p:cNvPr id="17" name="図 16">
            <a:extLst>
              <a:ext uri="{FF2B5EF4-FFF2-40B4-BE49-F238E27FC236}">
                <a16:creationId xmlns:a16="http://schemas.microsoft.com/office/drawing/2014/main" id="{3C086ACE-D06A-7F5D-EA0C-9DC7250CFA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9707" y="1001480"/>
            <a:ext cx="3565663" cy="2598702"/>
          </a:xfrm>
          <a:prstGeom prst="rect">
            <a:avLst/>
          </a:prstGeom>
        </p:spPr>
      </p:pic>
      <p:pic>
        <p:nvPicPr>
          <p:cNvPr id="1026" name="Picture 2">
            <a:extLst>
              <a:ext uri="{FF2B5EF4-FFF2-40B4-BE49-F238E27FC236}">
                <a16:creationId xmlns:a16="http://schemas.microsoft.com/office/drawing/2014/main" id="{13FD7BBF-9D9B-8171-0B8A-43E2F51FA0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2818" y="4313103"/>
            <a:ext cx="2097254" cy="1178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B83CB8A-6981-C971-3BA0-63397190A1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5474" y="3708506"/>
            <a:ext cx="1803624" cy="1013913"/>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03A7D799-E5B4-F209-EC2F-160A0AC50806}"/>
              </a:ext>
            </a:extLst>
          </p:cNvPr>
          <p:cNvSpPr>
            <a:spLocks noGrp="1"/>
          </p:cNvSpPr>
          <p:nvPr>
            <p:ph type="sldNum" sz="quarter" idx="12"/>
          </p:nvPr>
        </p:nvSpPr>
        <p:spPr>
          <a:xfrm>
            <a:off x="6892745" y="5435340"/>
            <a:ext cx="2057400" cy="304271"/>
          </a:xfrm>
        </p:spPr>
        <p:txBody>
          <a:bodyPr/>
          <a:lstStyle/>
          <a:p>
            <a:r>
              <a:rPr kumimoji="1" lang="en-US" altLang="ja-JP" dirty="0"/>
              <a:t>1</a:t>
            </a:r>
            <a:endParaRPr kumimoji="1" lang="ja-JP" altLang="en-US" dirty="0"/>
          </a:p>
        </p:txBody>
      </p:sp>
      <p:pic>
        <p:nvPicPr>
          <p:cNvPr id="8" name="図 7">
            <a:extLst>
              <a:ext uri="{FF2B5EF4-FFF2-40B4-BE49-F238E27FC236}">
                <a16:creationId xmlns:a16="http://schemas.microsoft.com/office/drawing/2014/main" id="{9BB6D6AB-1DC1-1B32-31EA-B128764A93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3091" y="3708506"/>
            <a:ext cx="626628" cy="626628"/>
          </a:xfrm>
          <a:prstGeom prst="rect">
            <a:avLst/>
          </a:prstGeom>
        </p:spPr>
      </p:pic>
      <p:pic>
        <p:nvPicPr>
          <p:cNvPr id="11" name="図 10">
            <a:extLst>
              <a:ext uri="{FF2B5EF4-FFF2-40B4-BE49-F238E27FC236}">
                <a16:creationId xmlns:a16="http://schemas.microsoft.com/office/drawing/2014/main" id="{F32CE6CB-2941-1E1B-91B1-F64F52F86C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6953" y="5022754"/>
            <a:ext cx="478904" cy="469326"/>
          </a:xfrm>
          <a:prstGeom prst="rect">
            <a:avLst/>
          </a:prstGeom>
        </p:spPr>
      </p:pic>
      <p:pic>
        <p:nvPicPr>
          <p:cNvPr id="9" name="図 8">
            <a:extLst>
              <a:ext uri="{FF2B5EF4-FFF2-40B4-BE49-F238E27FC236}">
                <a16:creationId xmlns:a16="http://schemas.microsoft.com/office/drawing/2014/main" id="{7631D9F6-C1F6-7790-C442-ABE2EA567B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23315" y="4303588"/>
            <a:ext cx="546180" cy="682725"/>
          </a:xfrm>
          <a:prstGeom prst="rect">
            <a:avLst/>
          </a:prstGeom>
        </p:spPr>
      </p:pic>
    </p:spTree>
    <p:extLst>
      <p:ext uri="{BB962C8B-B14F-4D97-AF65-F5344CB8AC3E}">
        <p14:creationId xmlns:p14="http://schemas.microsoft.com/office/powerpoint/2010/main" val="2486434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B1C7032-E20A-5BC9-4AD8-9636B49F6768}"/>
              </a:ext>
            </a:extLst>
          </p:cNvPr>
          <p:cNvSpPr>
            <a:spLocks noGrp="1"/>
          </p:cNvSpPr>
          <p:nvPr>
            <p:ph idx="1"/>
          </p:nvPr>
        </p:nvSpPr>
        <p:spPr>
          <a:xfrm>
            <a:off x="628650" y="2068204"/>
            <a:ext cx="7886700" cy="3626115"/>
          </a:xfrm>
        </p:spPr>
        <p:txBody>
          <a:bodyPr>
            <a:normAutofit/>
          </a:bodyPr>
          <a:lstStyle/>
          <a:p>
            <a:pPr marL="0" indent="0" algn="ctr">
              <a:buNone/>
            </a:pPr>
            <a:r>
              <a:rPr lang="ja-JP" altLang="en-US" sz="4800" dirty="0">
                <a:latin typeface="Meiryo UI" panose="020B0604030504040204" pitchFamily="50" charset="-128"/>
                <a:ea typeface="Meiryo UI" panose="020B0604030504040204" pitchFamily="50" charset="-128"/>
              </a:rPr>
              <a:t>「</a:t>
            </a:r>
            <a:r>
              <a:rPr lang="en-US" altLang="ja-JP" sz="4800" dirty="0">
                <a:latin typeface="Meiryo UI" panose="020B0604030504040204" pitchFamily="50" charset="-128"/>
                <a:ea typeface="Meiryo UI" panose="020B0604030504040204" pitchFamily="50" charset="-128"/>
              </a:rPr>
              <a:t>Nothing is impossible</a:t>
            </a:r>
            <a:r>
              <a:rPr lang="ja-JP" altLang="en-US" sz="4800" dirty="0">
                <a:latin typeface="Meiryo UI" panose="020B0604030504040204" pitchFamily="50" charset="-128"/>
                <a:ea typeface="Meiryo UI" panose="020B0604030504040204" pitchFamily="50" charset="-128"/>
              </a:rPr>
              <a:t>」</a:t>
            </a:r>
            <a:endParaRPr lang="en-US" altLang="ja-JP" sz="4800" dirty="0">
              <a:latin typeface="Meiryo UI" panose="020B0604030504040204" pitchFamily="50" charset="-128"/>
              <a:ea typeface="Meiryo UI" panose="020B0604030504040204" pitchFamily="50" charset="-128"/>
            </a:endParaRPr>
          </a:p>
          <a:p>
            <a:pPr marL="0" indent="0">
              <a:buNone/>
            </a:pPr>
            <a:endParaRPr lang="en-US" altLang="ja-JP" sz="4800" dirty="0">
              <a:latin typeface="Meiryo UI" panose="020B0604030504040204" pitchFamily="50" charset="-128"/>
              <a:ea typeface="Meiryo UI" panose="020B0604030504040204" pitchFamily="50" charset="-128"/>
            </a:endParaRPr>
          </a:p>
          <a:p>
            <a:pPr marL="0" indent="0" algn="ctr">
              <a:buNone/>
            </a:pPr>
            <a:r>
              <a:rPr lang="ja-JP" altLang="en-US" sz="3600" dirty="0">
                <a:latin typeface="Meiryo UI" panose="020B0604030504040204" pitchFamily="50" charset="-128"/>
                <a:ea typeface="Meiryo UI" panose="020B0604030504040204" pitchFamily="50" charset="-128"/>
              </a:rPr>
              <a:t>ー不可能なことなどないー</a:t>
            </a:r>
            <a:endParaRPr lang="en-US" altLang="ja-JP" sz="20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5CFED814-9603-8AFE-C9A4-ADA12E957CC5}"/>
              </a:ext>
            </a:extLst>
          </p:cNvPr>
          <p:cNvSpPr>
            <a:spLocks noGrp="1"/>
          </p:cNvSpPr>
          <p:nvPr>
            <p:ph type="sldNum" sz="quarter" idx="12"/>
          </p:nvPr>
        </p:nvSpPr>
        <p:spPr>
          <a:xfrm>
            <a:off x="6877674" y="5390048"/>
            <a:ext cx="2057400" cy="304271"/>
          </a:xfrm>
        </p:spPr>
        <p:txBody>
          <a:bodyPr/>
          <a:lstStyle/>
          <a:p>
            <a:r>
              <a:rPr kumimoji="1" lang="en-US" altLang="ja-JP" dirty="0"/>
              <a:t>2</a:t>
            </a:r>
            <a:endParaRPr kumimoji="1" lang="ja-JP" altLang="en-US" dirty="0"/>
          </a:p>
        </p:txBody>
      </p:sp>
      <p:sp>
        <p:nvSpPr>
          <p:cNvPr id="5" name="タイトル 1">
            <a:extLst>
              <a:ext uri="{FF2B5EF4-FFF2-40B4-BE49-F238E27FC236}">
                <a16:creationId xmlns:a16="http://schemas.microsoft.com/office/drawing/2014/main" id="{7126C737-067D-A43D-06DE-F5E6FF92C758}"/>
              </a:ext>
            </a:extLst>
          </p:cNvPr>
          <p:cNvSpPr txBox="1">
            <a:spLocks/>
          </p:cNvSpPr>
          <p:nvPr/>
        </p:nvSpPr>
        <p:spPr>
          <a:xfrm>
            <a:off x="116248" y="172816"/>
            <a:ext cx="8763000" cy="671167"/>
          </a:xfrm>
          <a:prstGeom prst="rect">
            <a:avLst/>
          </a:prstGeom>
          <a:ln w="12700" cap="flat" cmpd="sng" algn="ctr">
            <a:solidFill>
              <a:schemeClr val="accent1"/>
            </a:solid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2800" dirty="0">
                <a:solidFill>
                  <a:schemeClr val="tx1"/>
                </a:solidFill>
                <a:latin typeface="Meiryo UI" panose="020B0604030504040204" pitchFamily="50" charset="-128"/>
                <a:ea typeface="Meiryo UI" panose="020B0604030504040204" pitchFamily="50" charset="-128"/>
              </a:rPr>
              <a:t>女性活躍推進のテーマ</a:t>
            </a:r>
          </a:p>
        </p:txBody>
      </p:sp>
      <p:pic>
        <p:nvPicPr>
          <p:cNvPr id="8" name="図 7">
            <a:extLst>
              <a:ext uri="{FF2B5EF4-FFF2-40B4-BE49-F238E27FC236}">
                <a16:creationId xmlns:a16="http://schemas.microsoft.com/office/drawing/2014/main" id="{BA1AF52F-E15B-EA44-31B2-5948331AC3AC}"/>
              </a:ext>
            </a:extLst>
          </p:cNvPr>
          <p:cNvPicPr>
            <a:picLocks noChangeAspect="1"/>
          </p:cNvPicPr>
          <p:nvPr/>
        </p:nvPicPr>
        <p:blipFill>
          <a:blip r:embed="rId2"/>
          <a:stretch>
            <a:fillRect/>
          </a:stretch>
        </p:blipFill>
        <p:spPr>
          <a:xfrm>
            <a:off x="458620" y="4390255"/>
            <a:ext cx="907736" cy="1121922"/>
          </a:xfrm>
          <a:prstGeom prst="rect">
            <a:avLst/>
          </a:prstGeom>
        </p:spPr>
      </p:pic>
      <p:pic>
        <p:nvPicPr>
          <p:cNvPr id="9" name="図 8">
            <a:extLst>
              <a:ext uri="{FF2B5EF4-FFF2-40B4-BE49-F238E27FC236}">
                <a16:creationId xmlns:a16="http://schemas.microsoft.com/office/drawing/2014/main" id="{010EBFE6-D162-D4E5-ACB7-86F05DC05D8C}"/>
              </a:ext>
            </a:extLst>
          </p:cNvPr>
          <p:cNvPicPr>
            <a:picLocks noChangeAspect="1"/>
          </p:cNvPicPr>
          <p:nvPr/>
        </p:nvPicPr>
        <p:blipFill>
          <a:blip r:embed="rId3"/>
          <a:stretch>
            <a:fillRect/>
          </a:stretch>
        </p:blipFill>
        <p:spPr>
          <a:xfrm>
            <a:off x="7740009" y="4352483"/>
            <a:ext cx="945371" cy="1197467"/>
          </a:xfrm>
          <a:prstGeom prst="rect">
            <a:avLst/>
          </a:prstGeom>
        </p:spPr>
      </p:pic>
    </p:spTree>
    <p:extLst>
      <p:ext uri="{BB962C8B-B14F-4D97-AF65-F5344CB8AC3E}">
        <p14:creationId xmlns:p14="http://schemas.microsoft.com/office/powerpoint/2010/main" val="358799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500" y="132466"/>
            <a:ext cx="8763000" cy="768613"/>
          </a:xfrm>
          <a:ln>
            <a:solidFill>
              <a:schemeClr val="accent1"/>
            </a:solidFill>
          </a:ln>
        </p:spPr>
        <p:style>
          <a:lnRef idx="2">
            <a:schemeClr val="accent5"/>
          </a:lnRef>
          <a:fillRef idx="1">
            <a:schemeClr val="lt1"/>
          </a:fillRef>
          <a:effectRef idx="0">
            <a:schemeClr val="accent5"/>
          </a:effectRef>
          <a:fontRef idx="minor">
            <a:schemeClr val="dk1"/>
          </a:fontRef>
        </p:style>
        <p:txBody>
          <a:bodyPr>
            <a:normAutofit/>
          </a:bodyPr>
          <a:lstStyle/>
          <a:p>
            <a:pPr algn="ctr"/>
            <a:r>
              <a:rPr kumimoji="1" lang="ja-JP" altLang="en-US" dirty="0">
                <a:latin typeface="Meiryo UI" panose="020B0604030504040204" pitchFamily="50" charset="-128"/>
                <a:ea typeface="Meiryo UI" panose="020B0604030504040204" pitchFamily="50" charset="-128"/>
              </a:rPr>
              <a:t>取り組みの</a:t>
            </a:r>
            <a:r>
              <a:rPr lang="ja-JP" altLang="en-US" dirty="0">
                <a:latin typeface="Meiryo UI" panose="020B0604030504040204" pitchFamily="50" charset="-128"/>
                <a:ea typeface="Meiryo UI" panose="020B0604030504040204" pitchFamily="50" charset="-128"/>
              </a:rPr>
              <a:t>背景</a:t>
            </a:r>
            <a:endParaRPr kumimoji="1" lang="ja-JP" altLang="en-US" sz="20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628650" y="998211"/>
            <a:ext cx="8001000" cy="4236362"/>
          </a:xfrm>
        </p:spPr>
        <p:txBody>
          <a:bodyPr/>
          <a:lstStyle/>
          <a:p>
            <a:pPr marL="0" indent="0">
              <a:spcBef>
                <a:spcPts val="0"/>
              </a:spcBef>
              <a:spcAft>
                <a:spcPts val="600"/>
              </a:spcAft>
              <a:buNone/>
            </a:pPr>
            <a:r>
              <a:rPr lang="ja-JP" altLang="en-US" dirty="0">
                <a:latin typeface="Meiryo UI" panose="020B0604030504040204" pitchFamily="50" charset="-128"/>
                <a:ea typeface="Meiryo UI" panose="020B0604030504040204" pitchFamily="50" charset="-128"/>
              </a:rPr>
              <a:t>・弊社では以前から女性社員の比率が高く、女性が働きやすい環境作りに取り組んできていた</a:t>
            </a:r>
            <a:endParaRPr lang="en-US" altLang="ja-JP" dirty="0">
              <a:latin typeface="Meiryo UI" panose="020B0604030504040204" pitchFamily="50" charset="-128"/>
              <a:ea typeface="Meiryo UI" panose="020B0604030504040204" pitchFamily="50" charset="-128"/>
            </a:endParaRPr>
          </a:p>
          <a:p>
            <a:pPr marL="0" indent="0">
              <a:spcBef>
                <a:spcPts val="0"/>
              </a:spcBef>
              <a:spcAft>
                <a:spcPts val="600"/>
              </a:spcAft>
              <a:buNone/>
            </a:pPr>
            <a:r>
              <a:rPr lang="ja-JP" altLang="en-US" dirty="0">
                <a:latin typeface="Meiryo UI" panose="020B0604030504040204" pitchFamily="50" charset="-128"/>
                <a:ea typeface="Meiryo UI" panose="020B0604030504040204" pitchFamily="50" charset="-128"/>
              </a:rPr>
              <a:t>・誰もが平等に評価される会社にしていくためには、従業員がやりがいを感じる仕組み作りをすることやこの会社で働きたいと思われる企業になることが重要と考えた</a:t>
            </a:r>
            <a:endParaRPr lang="en-US" altLang="ja-JP" dirty="0">
              <a:latin typeface="Meiryo UI" panose="020B0604030504040204" pitchFamily="50" charset="-128"/>
              <a:ea typeface="Meiryo UI" panose="020B0604030504040204" pitchFamily="50" charset="-128"/>
            </a:endParaRPr>
          </a:p>
          <a:p>
            <a:pPr marL="0" indent="0">
              <a:spcBef>
                <a:spcPts val="0"/>
              </a:spcBef>
              <a:spcAft>
                <a:spcPts val="600"/>
              </a:spcAft>
              <a:buNone/>
            </a:pPr>
            <a:r>
              <a:rPr lang="ja-JP" altLang="en-US" dirty="0">
                <a:latin typeface="Meiryo UI" panose="020B0604030504040204" pitchFamily="50" charset="-128"/>
                <a:ea typeface="Meiryo UI" panose="020B0604030504040204" pitchFamily="50" charset="-128"/>
              </a:rPr>
              <a:t>・女性活躍推進の取り組みをさらに社内外の目にも留まる活動が必要と考えた中で「いわて女性活躍認定企業」や「えるぼし認定」を取得</a:t>
            </a:r>
            <a:endParaRPr lang="en-US" altLang="ja-JP" dirty="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AD972CD4-2C56-A9E2-FA7F-1C6EE6CB5E13}"/>
              </a:ext>
            </a:extLst>
          </p:cNvPr>
          <p:cNvPicPr>
            <a:picLocks noChangeAspect="1"/>
          </p:cNvPicPr>
          <p:nvPr/>
        </p:nvPicPr>
        <p:blipFill>
          <a:blip r:embed="rId2"/>
          <a:stretch>
            <a:fillRect/>
          </a:stretch>
        </p:blipFill>
        <p:spPr>
          <a:xfrm>
            <a:off x="7956984" y="229598"/>
            <a:ext cx="934042" cy="574348"/>
          </a:xfrm>
          <a:prstGeom prst="rect">
            <a:avLst/>
          </a:prstGeom>
        </p:spPr>
      </p:pic>
      <p:sp>
        <p:nvSpPr>
          <p:cNvPr id="9" name="テキスト ボックス 8">
            <a:extLst>
              <a:ext uri="{FF2B5EF4-FFF2-40B4-BE49-F238E27FC236}">
                <a16:creationId xmlns:a16="http://schemas.microsoft.com/office/drawing/2014/main" id="{B0EA532E-BA47-C994-5034-3EA1FEBDB696}"/>
              </a:ext>
            </a:extLst>
          </p:cNvPr>
          <p:cNvSpPr txBox="1"/>
          <p:nvPr/>
        </p:nvSpPr>
        <p:spPr>
          <a:xfrm>
            <a:off x="2527213" y="5193205"/>
            <a:ext cx="1433406"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えるぼし認定交付式</a:t>
            </a:r>
          </a:p>
        </p:txBody>
      </p:sp>
      <p:sp>
        <p:nvSpPr>
          <p:cNvPr id="11" name="テキスト ボックス 10">
            <a:extLst>
              <a:ext uri="{FF2B5EF4-FFF2-40B4-BE49-F238E27FC236}">
                <a16:creationId xmlns:a16="http://schemas.microsoft.com/office/drawing/2014/main" id="{2CE6F412-AB52-ADF5-4367-A963C1F46B6E}"/>
              </a:ext>
            </a:extLst>
          </p:cNvPr>
          <p:cNvSpPr txBox="1"/>
          <p:nvPr/>
        </p:nvSpPr>
        <p:spPr>
          <a:xfrm>
            <a:off x="5577587" y="5193205"/>
            <a:ext cx="1600118"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弊社入口玄関の様子</a:t>
            </a:r>
            <a:endParaRPr kumimoji="1" lang="en-US" altLang="ja-JP" sz="1200" dirty="0">
              <a:latin typeface="Meiryo UI" panose="020B0604030504040204" pitchFamily="50" charset="-128"/>
              <a:ea typeface="Meiryo UI" panose="020B0604030504040204" pitchFamily="50" charset="-128"/>
            </a:endParaRPr>
          </a:p>
        </p:txBody>
      </p:sp>
      <p:sp>
        <p:nvSpPr>
          <p:cNvPr id="12" name="スライド番号プレースホルダー 11">
            <a:extLst>
              <a:ext uri="{FF2B5EF4-FFF2-40B4-BE49-F238E27FC236}">
                <a16:creationId xmlns:a16="http://schemas.microsoft.com/office/drawing/2014/main" id="{FB71C6C0-9887-4764-DC4B-FB35A72B5378}"/>
              </a:ext>
            </a:extLst>
          </p:cNvPr>
          <p:cNvSpPr>
            <a:spLocks noGrp="1"/>
          </p:cNvSpPr>
          <p:nvPr>
            <p:ph type="sldNum" sz="quarter" idx="12"/>
          </p:nvPr>
        </p:nvSpPr>
        <p:spPr>
          <a:xfrm>
            <a:off x="6833626" y="5410729"/>
            <a:ext cx="2057400" cy="304271"/>
          </a:xfrm>
        </p:spPr>
        <p:txBody>
          <a:bodyPr/>
          <a:lstStyle/>
          <a:p>
            <a:r>
              <a:rPr kumimoji="1" lang="en-US" altLang="ja-JP" dirty="0"/>
              <a:t>3</a:t>
            </a:r>
            <a:endParaRPr kumimoji="1" lang="ja-JP" altLang="en-US" dirty="0"/>
          </a:p>
        </p:txBody>
      </p:sp>
      <p:pic>
        <p:nvPicPr>
          <p:cNvPr id="14" name="図 13">
            <a:extLst>
              <a:ext uri="{FF2B5EF4-FFF2-40B4-BE49-F238E27FC236}">
                <a16:creationId xmlns:a16="http://schemas.microsoft.com/office/drawing/2014/main" id="{FFE4C6CE-5B29-C7F4-9B8C-E021874368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332" y="3322049"/>
            <a:ext cx="2409168" cy="1774024"/>
          </a:xfrm>
          <a:prstGeom prst="rect">
            <a:avLst/>
          </a:prstGeom>
        </p:spPr>
      </p:pic>
      <p:pic>
        <p:nvPicPr>
          <p:cNvPr id="16" name="図 15">
            <a:extLst>
              <a:ext uri="{FF2B5EF4-FFF2-40B4-BE49-F238E27FC236}">
                <a16:creationId xmlns:a16="http://schemas.microsoft.com/office/drawing/2014/main" id="{0F1F84F0-47F3-80CE-90E5-63FE16829D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3062" y="3322049"/>
            <a:ext cx="2409168" cy="1774024"/>
          </a:xfrm>
          <a:prstGeom prst="rect">
            <a:avLst/>
          </a:prstGeom>
        </p:spPr>
      </p:pic>
    </p:spTree>
    <p:extLst>
      <p:ext uri="{BB962C8B-B14F-4D97-AF65-F5344CB8AC3E}">
        <p14:creationId xmlns:p14="http://schemas.microsoft.com/office/powerpoint/2010/main" val="4000568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500" y="173491"/>
            <a:ext cx="8763000" cy="768613"/>
          </a:xfrm>
          <a:ln>
            <a:solidFill>
              <a:schemeClr val="accent1"/>
            </a:solidFill>
          </a:ln>
        </p:spPr>
        <p:style>
          <a:lnRef idx="2">
            <a:schemeClr val="accent5"/>
          </a:lnRef>
          <a:fillRef idx="1">
            <a:schemeClr val="lt1"/>
          </a:fillRef>
          <a:effectRef idx="0">
            <a:schemeClr val="accent5"/>
          </a:effectRef>
          <a:fontRef idx="minor">
            <a:schemeClr val="dk1"/>
          </a:fontRef>
        </p:style>
        <p:txBody>
          <a:bodyPr>
            <a:normAutofit/>
          </a:bodyPr>
          <a:lstStyle/>
          <a:p>
            <a:pPr algn="ctr"/>
            <a:r>
              <a:rPr lang="ja-JP" altLang="en-US" sz="2600" dirty="0">
                <a:latin typeface="Meiryo UI" panose="020B0604030504040204" pitchFamily="50" charset="-128"/>
                <a:ea typeface="Meiryo UI" panose="020B0604030504040204" pitchFamily="50" charset="-128"/>
              </a:rPr>
              <a:t>女性活躍推進に向けた取り組み内容</a:t>
            </a:r>
            <a:endParaRPr kumimoji="1" lang="ja-JP" altLang="en-US" sz="26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49935" y="1478638"/>
            <a:ext cx="8244130" cy="4236362"/>
          </a:xfrm>
        </p:spPr>
        <p:txBody>
          <a:bodyPr>
            <a:normAutofit/>
          </a:bodyPr>
          <a:lstStyle/>
          <a:p>
            <a:pPr marL="0" indent="0">
              <a:spcAft>
                <a:spcPts val="600"/>
              </a:spcAft>
              <a:buNone/>
            </a:pPr>
            <a:r>
              <a:rPr lang="ja-JP" altLang="en-US" sz="2400" dirty="0">
                <a:latin typeface="Meiryo UI" panose="020B0604030504040204" pitchFamily="50" charset="-128"/>
                <a:ea typeface="Meiryo UI" panose="020B0604030504040204" pitchFamily="50" charset="-128"/>
              </a:rPr>
              <a:t>①弊社代表が自ら全社員へ方針を説明</a:t>
            </a:r>
            <a:endParaRPr lang="en-US" altLang="ja-JP" sz="2400" dirty="0">
              <a:latin typeface="Meiryo UI" panose="020B0604030504040204" pitchFamily="50" charset="-128"/>
              <a:ea typeface="Meiryo UI" panose="020B0604030504040204" pitchFamily="50" charset="-128"/>
            </a:endParaRPr>
          </a:p>
          <a:p>
            <a:pPr marL="0" indent="0">
              <a:spcAft>
                <a:spcPts val="600"/>
              </a:spcAft>
              <a:buNone/>
            </a:pPr>
            <a:r>
              <a:rPr lang="ja-JP" altLang="en-US" sz="2400" dirty="0">
                <a:latin typeface="Meiryo UI" panose="020B0604030504040204" pitchFamily="50" charset="-128"/>
                <a:ea typeface="Meiryo UI" panose="020B0604030504040204" pitchFamily="50" charset="-128"/>
              </a:rPr>
              <a:t>②女性活躍推進を図る為に部署を設置</a:t>
            </a:r>
            <a:endParaRPr lang="en-US" altLang="ja-JP" sz="2400" dirty="0">
              <a:latin typeface="Meiryo UI" panose="020B0604030504040204" pitchFamily="50" charset="-128"/>
              <a:ea typeface="Meiryo UI" panose="020B0604030504040204" pitchFamily="50" charset="-128"/>
            </a:endParaRPr>
          </a:p>
          <a:p>
            <a:pPr marL="0" indent="0">
              <a:spcAft>
                <a:spcPts val="600"/>
              </a:spcAft>
              <a:buNone/>
            </a:pPr>
            <a:r>
              <a:rPr lang="ja-JP" altLang="en-US" sz="2400" dirty="0">
                <a:latin typeface="Meiryo UI" panose="020B0604030504040204" pitchFamily="50" charset="-128"/>
                <a:ea typeface="Meiryo UI" panose="020B0604030504040204" pitchFamily="50" charset="-128"/>
              </a:rPr>
              <a:t>③年に数回職場改善アンケートを実施</a:t>
            </a:r>
            <a:endParaRPr lang="en-US" altLang="ja-JP" sz="2400" dirty="0">
              <a:latin typeface="Meiryo UI" panose="020B0604030504040204" pitchFamily="50" charset="-128"/>
              <a:ea typeface="Meiryo UI" panose="020B0604030504040204" pitchFamily="50" charset="-128"/>
            </a:endParaRPr>
          </a:p>
          <a:p>
            <a:pPr marL="0" indent="0">
              <a:spcAft>
                <a:spcPts val="600"/>
              </a:spcAft>
              <a:buNone/>
            </a:pPr>
            <a:r>
              <a:rPr lang="ja-JP" altLang="en-US" sz="2400" dirty="0">
                <a:latin typeface="Meiryo UI" panose="020B0604030504040204" pitchFamily="50" charset="-128"/>
                <a:ea typeface="Meiryo UI" panose="020B0604030504040204" pitchFamily="50" charset="-128"/>
              </a:rPr>
              <a:t>④女性社員を工場責任者へ抜擢予定</a:t>
            </a:r>
            <a:endParaRPr lang="en-US" altLang="ja-JP" sz="2400" dirty="0">
              <a:latin typeface="Meiryo UI" panose="020B0604030504040204" pitchFamily="50" charset="-128"/>
              <a:ea typeface="Meiryo UI" panose="020B0604030504040204" pitchFamily="50" charset="-128"/>
            </a:endParaRPr>
          </a:p>
          <a:p>
            <a:pPr marL="0" indent="0">
              <a:spcAft>
                <a:spcPts val="600"/>
              </a:spcAft>
              <a:buNone/>
            </a:pPr>
            <a:r>
              <a:rPr lang="ja-JP" altLang="en-US" sz="2400" dirty="0">
                <a:latin typeface="Meiryo UI" panose="020B0604030504040204" pitchFamily="50" charset="-128"/>
                <a:ea typeface="Meiryo UI" panose="020B0604030504040204" pitchFamily="50" charset="-128"/>
              </a:rPr>
              <a:t>⑤リモートワーク等の働き方改革</a:t>
            </a:r>
            <a:endParaRPr lang="en-US" altLang="ja-JP" sz="2400" dirty="0">
              <a:latin typeface="Meiryo UI" panose="020B0604030504040204" pitchFamily="50" charset="-128"/>
              <a:ea typeface="Meiryo UI" panose="020B0604030504040204" pitchFamily="50" charset="-128"/>
            </a:endParaRPr>
          </a:p>
          <a:p>
            <a:pPr marL="0" indent="0">
              <a:spcBef>
                <a:spcPts val="0"/>
              </a:spcBef>
              <a:spcAft>
                <a:spcPts val="600"/>
              </a:spcAft>
              <a:buNone/>
            </a:pPr>
            <a:r>
              <a:rPr lang="ja-JP" altLang="en-US" sz="2400" dirty="0">
                <a:latin typeface="Meiryo UI" panose="020B0604030504040204" pitchFamily="50" charset="-128"/>
                <a:ea typeface="Meiryo UI" panose="020B0604030504040204" pitchFamily="50" charset="-128"/>
              </a:rPr>
              <a:t>　親会社から岩手に出向している社員を対象に、リモートワークを</a:t>
            </a:r>
            <a:endParaRPr lang="en-US" altLang="ja-JP" sz="2400" dirty="0">
              <a:latin typeface="Meiryo UI" panose="020B0604030504040204" pitchFamily="50" charset="-128"/>
              <a:ea typeface="Meiryo UI" panose="020B0604030504040204" pitchFamily="50" charset="-128"/>
            </a:endParaRPr>
          </a:p>
          <a:p>
            <a:pPr marL="0" indent="0">
              <a:spcBef>
                <a:spcPts val="0"/>
              </a:spcBef>
              <a:spcAft>
                <a:spcPts val="600"/>
              </a:spcAft>
              <a:buNone/>
            </a:pPr>
            <a:r>
              <a:rPr lang="ja-JP" altLang="en-US" sz="2400" dirty="0">
                <a:latin typeface="Meiryo UI" panose="020B0604030504040204" pitchFamily="50" charset="-128"/>
                <a:ea typeface="Meiryo UI" panose="020B0604030504040204" pitchFamily="50" charset="-128"/>
              </a:rPr>
              <a:t>　７月より実施</a:t>
            </a:r>
            <a:endParaRPr lang="en-US" altLang="ja-JP" sz="24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4ED3891B-F437-33A1-7022-AB45D689AF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0713" y="4885515"/>
            <a:ext cx="360784" cy="527124"/>
          </a:xfrm>
          <a:prstGeom prst="rect">
            <a:avLst/>
          </a:prstGeom>
        </p:spPr>
      </p:pic>
      <p:pic>
        <p:nvPicPr>
          <p:cNvPr id="9" name="図 8">
            <a:extLst>
              <a:ext uri="{FF2B5EF4-FFF2-40B4-BE49-F238E27FC236}">
                <a16:creationId xmlns:a16="http://schemas.microsoft.com/office/drawing/2014/main" id="{DBDFA6BF-787D-9013-B4C6-AC12215366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350" y="4885515"/>
            <a:ext cx="431283" cy="527124"/>
          </a:xfrm>
          <a:prstGeom prst="rect">
            <a:avLst/>
          </a:prstGeom>
        </p:spPr>
      </p:pic>
      <p:sp>
        <p:nvSpPr>
          <p:cNvPr id="6" name="スライド番号プレースホルダー 5">
            <a:extLst>
              <a:ext uri="{FF2B5EF4-FFF2-40B4-BE49-F238E27FC236}">
                <a16:creationId xmlns:a16="http://schemas.microsoft.com/office/drawing/2014/main" id="{941ECAB4-4233-BE51-89A2-BDE4A79F4F5C}"/>
              </a:ext>
            </a:extLst>
          </p:cNvPr>
          <p:cNvSpPr>
            <a:spLocks noGrp="1"/>
          </p:cNvSpPr>
          <p:nvPr>
            <p:ph type="sldNum" sz="quarter" idx="12"/>
          </p:nvPr>
        </p:nvSpPr>
        <p:spPr>
          <a:xfrm>
            <a:off x="6896100" y="5412639"/>
            <a:ext cx="2057400" cy="304271"/>
          </a:xfrm>
        </p:spPr>
        <p:txBody>
          <a:bodyPr/>
          <a:lstStyle/>
          <a:p>
            <a:r>
              <a:rPr kumimoji="1" lang="en-US" altLang="ja-JP" dirty="0"/>
              <a:t>4</a:t>
            </a:r>
            <a:endParaRPr kumimoji="1" lang="ja-JP" altLang="en-US" dirty="0"/>
          </a:p>
        </p:txBody>
      </p:sp>
    </p:spTree>
    <p:extLst>
      <p:ext uri="{BB962C8B-B14F-4D97-AF65-F5344CB8AC3E}">
        <p14:creationId xmlns:p14="http://schemas.microsoft.com/office/powerpoint/2010/main" val="425533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500" y="173491"/>
            <a:ext cx="8763000" cy="768613"/>
          </a:xfrm>
          <a:ln>
            <a:solidFill>
              <a:schemeClr val="accent1"/>
            </a:solidFill>
          </a:ln>
        </p:spPr>
        <p:style>
          <a:lnRef idx="2">
            <a:schemeClr val="accent5"/>
          </a:lnRef>
          <a:fillRef idx="1">
            <a:schemeClr val="lt1"/>
          </a:fillRef>
          <a:effectRef idx="0">
            <a:schemeClr val="accent5"/>
          </a:effectRef>
          <a:fontRef idx="minor">
            <a:schemeClr val="dk1"/>
          </a:fontRef>
        </p:style>
        <p:txBody>
          <a:bodyPr>
            <a:normAutofit/>
          </a:bodyPr>
          <a:lstStyle/>
          <a:p>
            <a:pPr algn="ctr"/>
            <a:r>
              <a:rPr kumimoji="1" lang="ja-JP" altLang="en-US" dirty="0">
                <a:latin typeface="Meiryo UI" panose="020B0604030504040204" pitchFamily="50" charset="-128"/>
                <a:ea typeface="Meiryo UI" panose="020B0604030504040204" pitchFamily="50" charset="-128"/>
              </a:rPr>
              <a:t>取り組みの成果①女性懇親会</a:t>
            </a:r>
            <a:endParaRPr kumimoji="1" lang="ja-JP" altLang="en-US" sz="20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41145" y="1322448"/>
            <a:ext cx="8508569" cy="4236362"/>
          </a:xfrm>
        </p:spPr>
        <p:txBody>
          <a:bodyPr>
            <a:normAutofit/>
          </a:bodyPr>
          <a:lstStyle/>
          <a:p>
            <a:pPr marL="0" indent="0">
              <a:buNone/>
            </a:pPr>
            <a:r>
              <a:rPr lang="ja-JP" altLang="en-US" sz="2400" dirty="0">
                <a:latin typeface="Meiryo UI" panose="020B0604030504040204" pitchFamily="50" charset="-128"/>
                <a:ea typeface="Meiryo UI" panose="020B0604030504040204" pitchFamily="50" charset="-128"/>
              </a:rPr>
              <a:t>・経営企画室の提案により女性懇親会を開催</a:t>
            </a:r>
            <a:endParaRPr lang="en-US" altLang="ja-JP" sz="24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E309E9CD-923F-E05E-E22A-08BDF11E7E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657" y="5038885"/>
            <a:ext cx="484684" cy="566264"/>
          </a:xfrm>
          <a:prstGeom prst="rect">
            <a:avLst/>
          </a:prstGeom>
        </p:spPr>
      </p:pic>
      <p:pic>
        <p:nvPicPr>
          <p:cNvPr id="7" name="図 6">
            <a:extLst>
              <a:ext uri="{FF2B5EF4-FFF2-40B4-BE49-F238E27FC236}">
                <a16:creationId xmlns:a16="http://schemas.microsoft.com/office/drawing/2014/main" id="{88EC9798-4066-C148-52DC-55BED89D4D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3661" y="5038885"/>
            <a:ext cx="468687" cy="566264"/>
          </a:xfrm>
          <a:prstGeom prst="rect">
            <a:avLst/>
          </a:prstGeom>
        </p:spPr>
      </p:pic>
      <p:sp>
        <p:nvSpPr>
          <p:cNvPr id="4" name="スライド番号プレースホルダー 3">
            <a:extLst>
              <a:ext uri="{FF2B5EF4-FFF2-40B4-BE49-F238E27FC236}">
                <a16:creationId xmlns:a16="http://schemas.microsoft.com/office/drawing/2014/main" id="{E2184815-E121-A4E9-CD9C-FF2BB87DF1B7}"/>
              </a:ext>
            </a:extLst>
          </p:cNvPr>
          <p:cNvSpPr>
            <a:spLocks noGrp="1"/>
          </p:cNvSpPr>
          <p:nvPr>
            <p:ph type="sldNum" sz="quarter" idx="12"/>
          </p:nvPr>
        </p:nvSpPr>
        <p:spPr>
          <a:xfrm>
            <a:off x="6911770" y="5406675"/>
            <a:ext cx="2057400" cy="304271"/>
          </a:xfrm>
        </p:spPr>
        <p:txBody>
          <a:bodyPr/>
          <a:lstStyle/>
          <a:p>
            <a:r>
              <a:rPr kumimoji="1" lang="en-US" altLang="ja-JP" dirty="0"/>
              <a:t>5</a:t>
            </a:r>
          </a:p>
        </p:txBody>
      </p:sp>
      <p:sp>
        <p:nvSpPr>
          <p:cNvPr id="9" name="テキスト ボックス 8">
            <a:extLst>
              <a:ext uri="{FF2B5EF4-FFF2-40B4-BE49-F238E27FC236}">
                <a16:creationId xmlns:a16="http://schemas.microsoft.com/office/drawing/2014/main" id="{1FA43121-A955-DBB0-42EF-13F106BEAE65}"/>
              </a:ext>
            </a:extLst>
          </p:cNvPr>
          <p:cNvSpPr txBox="1"/>
          <p:nvPr/>
        </p:nvSpPr>
        <p:spPr>
          <a:xfrm>
            <a:off x="3472179" y="1805357"/>
            <a:ext cx="2199641" cy="338554"/>
          </a:xfrm>
          <a:prstGeom prst="rect">
            <a:avLst/>
          </a:prstGeom>
          <a:noFill/>
        </p:spPr>
        <p:txBody>
          <a:bodyPr wrap="none" rtlCol="0">
            <a:spAutoFit/>
          </a:bodyPr>
          <a:lstStyle/>
          <a:p>
            <a:pPr algn="ctr"/>
            <a:r>
              <a:rPr kumimoji="1" lang="ja-JP" altLang="en-US" sz="1600" dirty="0">
                <a:latin typeface="Meiryo UI" panose="020B0604030504040204" pitchFamily="50" charset="-128"/>
                <a:ea typeface="Meiryo UI" panose="020B0604030504040204" pitchFamily="50" charset="-128"/>
              </a:rPr>
              <a:t>女性社員懇親会の様子</a:t>
            </a:r>
          </a:p>
        </p:txBody>
      </p:sp>
      <p:pic>
        <p:nvPicPr>
          <p:cNvPr id="11" name="図 10">
            <a:extLst>
              <a:ext uri="{FF2B5EF4-FFF2-40B4-BE49-F238E27FC236}">
                <a16:creationId xmlns:a16="http://schemas.microsoft.com/office/drawing/2014/main" id="{2EEA7899-2000-3BE9-830B-4269CD24D2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858" y="2236589"/>
            <a:ext cx="3781818" cy="2408080"/>
          </a:xfrm>
          <a:prstGeom prst="rect">
            <a:avLst/>
          </a:prstGeom>
        </p:spPr>
      </p:pic>
    </p:spTree>
    <p:extLst>
      <p:ext uri="{BB962C8B-B14F-4D97-AF65-F5344CB8AC3E}">
        <p14:creationId xmlns:p14="http://schemas.microsoft.com/office/powerpoint/2010/main" val="208468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A734756-AEF7-7441-9CE9-B66D720E39EC}"/>
              </a:ext>
            </a:extLst>
          </p:cNvPr>
          <p:cNvSpPr txBox="1">
            <a:spLocks/>
          </p:cNvSpPr>
          <p:nvPr/>
        </p:nvSpPr>
        <p:spPr>
          <a:xfrm>
            <a:off x="190500" y="390728"/>
            <a:ext cx="8763000" cy="768613"/>
          </a:xfrm>
          <a:prstGeom prst="rect">
            <a:avLst/>
          </a:prstGeom>
          <a:ln w="12700" cap="flat" cmpd="sng" algn="ctr">
            <a:solidFill>
              <a:schemeClr val="accent1"/>
            </a:solid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endParaRPr lang="ja-JP" altLang="en-US" sz="20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71C1363A-967A-4579-8A1A-356396896970}"/>
              </a:ext>
            </a:extLst>
          </p:cNvPr>
          <p:cNvSpPr>
            <a:spLocks noGrp="1"/>
          </p:cNvSpPr>
          <p:nvPr>
            <p:ph type="title"/>
          </p:nvPr>
        </p:nvSpPr>
        <p:spPr>
          <a:xfrm>
            <a:off x="156329" y="259644"/>
            <a:ext cx="7886700" cy="1104636"/>
          </a:xfrm>
        </p:spPr>
        <p:txBody>
          <a:bodyPr>
            <a:normAutofit/>
          </a:bodyPr>
          <a:lstStyle/>
          <a:p>
            <a:r>
              <a:rPr lang="ja-JP" altLang="en-US" sz="3200" dirty="0">
                <a:latin typeface="Meiryo UI" panose="020B0604030504040204" pitchFamily="50" charset="-128"/>
                <a:ea typeface="Meiryo UI" panose="020B0604030504040204" pitchFamily="50" charset="-128"/>
              </a:rPr>
              <a:t>取り組みの成果②</a:t>
            </a:r>
            <a:r>
              <a:rPr kumimoji="1" lang="ja-JP" altLang="en-US" sz="3200" dirty="0">
                <a:latin typeface="Meiryo UI" panose="020B0604030504040204" pitchFamily="50" charset="-128"/>
                <a:ea typeface="Meiryo UI" panose="020B0604030504040204" pitchFamily="50" charset="-128"/>
              </a:rPr>
              <a:t>置き型社食</a:t>
            </a:r>
            <a:r>
              <a:rPr lang="ja-JP" altLang="en-US" sz="3200" dirty="0">
                <a:latin typeface="Meiryo UI" panose="020B0604030504040204" pitchFamily="50" charset="-128"/>
                <a:ea typeface="Meiryo UI" panose="020B0604030504040204" pitchFamily="50" charset="-128"/>
              </a:rPr>
              <a:t>＆</a:t>
            </a:r>
            <a:r>
              <a:rPr kumimoji="1" lang="ja-JP" altLang="en-US" sz="3200" dirty="0">
                <a:latin typeface="Meiryo UI" panose="020B0604030504040204" pitchFamily="50" charset="-128"/>
                <a:ea typeface="Meiryo UI" panose="020B0604030504040204" pitchFamily="50" charset="-128"/>
              </a:rPr>
              <a:t>カフェコーナー</a:t>
            </a:r>
          </a:p>
        </p:txBody>
      </p:sp>
      <p:sp>
        <p:nvSpPr>
          <p:cNvPr id="3" name="コンテンツ プレースホルダー 2">
            <a:extLst>
              <a:ext uri="{FF2B5EF4-FFF2-40B4-BE49-F238E27FC236}">
                <a16:creationId xmlns:a16="http://schemas.microsoft.com/office/drawing/2014/main" id="{331AEC5F-18C3-66F3-3463-55AC4A20F891}"/>
              </a:ext>
            </a:extLst>
          </p:cNvPr>
          <p:cNvSpPr>
            <a:spLocks noGrp="1"/>
          </p:cNvSpPr>
          <p:nvPr>
            <p:ph idx="1"/>
          </p:nvPr>
        </p:nvSpPr>
        <p:spPr>
          <a:xfrm>
            <a:off x="433102" y="1461076"/>
            <a:ext cx="7886700" cy="3626115"/>
          </a:xfrm>
        </p:spPr>
        <p:txBody>
          <a:bodyPr/>
          <a:lstStyle/>
          <a:p>
            <a:pPr marL="0" indent="0">
              <a:spcBef>
                <a:spcPts val="0"/>
              </a:spcBef>
              <a:spcAft>
                <a:spcPts val="600"/>
              </a:spcAft>
              <a:buNone/>
            </a:pPr>
            <a:r>
              <a:rPr lang="ja-JP" altLang="en-US" dirty="0">
                <a:latin typeface="Meiryo UI" panose="020B0604030504040204" pitchFamily="50" charset="-128"/>
                <a:ea typeface="Meiryo UI" panose="020B0604030504040204" pitchFamily="50" charset="-128"/>
              </a:rPr>
              <a:t>・職場改善アンケートの声をもとに生まれた</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・女性社員のアイデアをきっかけに置き型社食を設置</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今では毎日多くの社員が利用している</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6DFAE9D4-C8BD-59F7-5846-F0959E80ABCB}"/>
              </a:ext>
            </a:extLst>
          </p:cNvPr>
          <p:cNvSpPr>
            <a:spLocks noGrp="1"/>
          </p:cNvSpPr>
          <p:nvPr>
            <p:ph type="sldNum" sz="quarter" idx="12"/>
          </p:nvPr>
        </p:nvSpPr>
        <p:spPr>
          <a:xfrm>
            <a:off x="6884233" y="5410729"/>
            <a:ext cx="2057400" cy="304271"/>
          </a:xfrm>
        </p:spPr>
        <p:txBody>
          <a:bodyPr/>
          <a:lstStyle/>
          <a:p>
            <a:r>
              <a:rPr kumimoji="1" lang="en-US" altLang="ja-JP" dirty="0"/>
              <a:t>6</a:t>
            </a:r>
            <a:endParaRPr kumimoji="1" lang="ja-JP" altLang="en-US" dirty="0"/>
          </a:p>
        </p:txBody>
      </p:sp>
      <p:pic>
        <p:nvPicPr>
          <p:cNvPr id="7" name="図 6">
            <a:extLst>
              <a:ext uri="{FF2B5EF4-FFF2-40B4-BE49-F238E27FC236}">
                <a16:creationId xmlns:a16="http://schemas.microsoft.com/office/drawing/2014/main" id="{64CE4B7F-8099-A6AA-D1D3-3605990345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923" y="460605"/>
            <a:ext cx="1093759" cy="628857"/>
          </a:xfrm>
          <a:prstGeom prst="rect">
            <a:avLst/>
          </a:prstGeom>
        </p:spPr>
      </p:pic>
      <p:pic>
        <p:nvPicPr>
          <p:cNvPr id="9" name="図 8">
            <a:extLst>
              <a:ext uri="{FF2B5EF4-FFF2-40B4-BE49-F238E27FC236}">
                <a16:creationId xmlns:a16="http://schemas.microsoft.com/office/drawing/2014/main" id="{2E8AC103-DF39-B9B5-A6A9-5DF934EC73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6798" y="3107498"/>
            <a:ext cx="2869890" cy="2039971"/>
          </a:xfrm>
          <a:prstGeom prst="rect">
            <a:avLst/>
          </a:prstGeom>
        </p:spPr>
      </p:pic>
      <p:pic>
        <p:nvPicPr>
          <p:cNvPr id="8" name="図 7">
            <a:extLst>
              <a:ext uri="{FF2B5EF4-FFF2-40B4-BE49-F238E27FC236}">
                <a16:creationId xmlns:a16="http://schemas.microsoft.com/office/drawing/2014/main" id="{B577C1CF-EFA0-1AC0-67F3-33DFB3E9B8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354" y="3107498"/>
            <a:ext cx="2510529" cy="1882897"/>
          </a:xfrm>
          <a:prstGeom prst="rect">
            <a:avLst/>
          </a:prstGeom>
        </p:spPr>
      </p:pic>
      <p:pic>
        <p:nvPicPr>
          <p:cNvPr id="11" name="図 10">
            <a:extLst>
              <a:ext uri="{FF2B5EF4-FFF2-40B4-BE49-F238E27FC236}">
                <a16:creationId xmlns:a16="http://schemas.microsoft.com/office/drawing/2014/main" id="{482FBB04-24D3-67C0-AE99-54134916C6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0603" y="3107498"/>
            <a:ext cx="2668662" cy="2001496"/>
          </a:xfrm>
          <a:prstGeom prst="rect">
            <a:avLst/>
          </a:prstGeom>
        </p:spPr>
      </p:pic>
    </p:spTree>
    <p:extLst>
      <p:ext uri="{BB962C8B-B14F-4D97-AF65-F5344CB8AC3E}">
        <p14:creationId xmlns:p14="http://schemas.microsoft.com/office/powerpoint/2010/main" val="4042251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84D24FD2-7EE0-4247-5F55-454B7F7AB5C6}"/>
              </a:ext>
            </a:extLst>
          </p:cNvPr>
          <p:cNvSpPr txBox="1">
            <a:spLocks/>
          </p:cNvSpPr>
          <p:nvPr/>
        </p:nvSpPr>
        <p:spPr>
          <a:xfrm>
            <a:off x="172387" y="290165"/>
            <a:ext cx="8763000" cy="768613"/>
          </a:xfrm>
          <a:prstGeom prst="rect">
            <a:avLst/>
          </a:prstGeom>
          <a:ln w="12700" cap="flat" cmpd="sng" algn="ctr">
            <a:solidFill>
              <a:schemeClr val="accent1"/>
            </a:solid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endParaRPr lang="ja-JP" altLang="en-US" sz="20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A10130C0-BFBE-8998-6A57-DD06DE8BC3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387" y="4748250"/>
            <a:ext cx="592111" cy="725018"/>
          </a:xfrm>
          <a:prstGeom prst="rect">
            <a:avLst/>
          </a:prstGeom>
        </p:spPr>
      </p:pic>
      <p:sp>
        <p:nvSpPr>
          <p:cNvPr id="2" name="タイトル 1">
            <a:extLst>
              <a:ext uri="{FF2B5EF4-FFF2-40B4-BE49-F238E27FC236}">
                <a16:creationId xmlns:a16="http://schemas.microsoft.com/office/drawing/2014/main" id="{5644BF4A-2DBF-7EAB-4B0B-67444A6554C0}"/>
              </a:ext>
            </a:extLst>
          </p:cNvPr>
          <p:cNvSpPr>
            <a:spLocks noGrp="1"/>
          </p:cNvSpPr>
          <p:nvPr>
            <p:ph type="title"/>
          </p:nvPr>
        </p:nvSpPr>
        <p:spPr>
          <a:xfrm>
            <a:off x="1762330" y="150245"/>
            <a:ext cx="7886700" cy="1104636"/>
          </a:xfrm>
        </p:spPr>
        <p:txBody>
          <a:bodyPr/>
          <a:lstStyle/>
          <a:p>
            <a:r>
              <a:rPr kumimoji="1" lang="ja-JP" altLang="en-US" dirty="0">
                <a:latin typeface="Meiryo UI" panose="020B0604030504040204" pitchFamily="50" charset="-128"/>
                <a:ea typeface="Meiryo UI" panose="020B0604030504040204" pitchFamily="50" charset="-128"/>
              </a:rPr>
              <a:t>取り組みの成果③新商品開発</a:t>
            </a:r>
          </a:p>
        </p:txBody>
      </p:sp>
      <p:sp>
        <p:nvSpPr>
          <p:cNvPr id="3" name="コンテンツ プレースホルダー 2">
            <a:extLst>
              <a:ext uri="{FF2B5EF4-FFF2-40B4-BE49-F238E27FC236}">
                <a16:creationId xmlns:a16="http://schemas.microsoft.com/office/drawing/2014/main" id="{6937EE4A-A6C0-4510-39DE-AB5FDB5985C6}"/>
              </a:ext>
            </a:extLst>
          </p:cNvPr>
          <p:cNvSpPr>
            <a:spLocks noGrp="1"/>
          </p:cNvSpPr>
          <p:nvPr>
            <p:ph idx="1"/>
          </p:nvPr>
        </p:nvSpPr>
        <p:spPr>
          <a:xfrm>
            <a:off x="221719" y="1030107"/>
            <a:ext cx="7886700" cy="3626115"/>
          </a:xfrm>
        </p:spPr>
        <p:txBody>
          <a:bodyPr/>
          <a:lstStyle/>
          <a:p>
            <a:pPr marL="0" indent="0">
              <a:spcBef>
                <a:spcPts val="600"/>
              </a:spcBef>
              <a:spcAft>
                <a:spcPts val="600"/>
              </a:spcAft>
              <a:buNone/>
            </a:pPr>
            <a:endParaRPr lang="en-US" altLang="ja-JP" sz="400" dirty="0">
              <a:latin typeface="Meiryo UI" panose="020B0604030504040204" pitchFamily="50" charset="-128"/>
              <a:ea typeface="Meiryo UI" panose="020B0604030504040204" pitchFamily="50" charset="-128"/>
            </a:endParaRPr>
          </a:p>
          <a:p>
            <a:pPr marL="0" indent="0">
              <a:spcBef>
                <a:spcPts val="600"/>
              </a:spcBef>
              <a:spcAft>
                <a:spcPts val="600"/>
              </a:spcAft>
              <a:buNone/>
            </a:pPr>
            <a:r>
              <a:rPr lang="ja-JP" altLang="en-US"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弊社では以前は年間を通して多くの卵を廃棄しておりましたが、その中には品質には問題ない商品も多々含まれていた</a:t>
            </a:r>
            <a:endParaRPr lang="en-US" altLang="ja-JP" sz="2000" dirty="0">
              <a:latin typeface="Meiryo UI" panose="020B0604030504040204" pitchFamily="50" charset="-128"/>
              <a:ea typeface="Meiryo UI" panose="020B0604030504040204" pitchFamily="50" charset="-128"/>
            </a:endParaRPr>
          </a:p>
          <a:p>
            <a:pPr marL="0" indent="0">
              <a:spcAft>
                <a:spcPts val="600"/>
              </a:spcAft>
              <a:buNone/>
            </a:pPr>
            <a:r>
              <a:rPr kumimoji="1" lang="ja-JP" altLang="en-US" sz="2000" dirty="0">
                <a:latin typeface="Meiryo UI" panose="020B0604030504040204" pitchFamily="50" charset="-128"/>
                <a:ea typeface="Meiryo UI" panose="020B0604030504040204" pitchFamily="50" charset="-128"/>
              </a:rPr>
              <a:t>・フードロス対策として活用できないかと検討していたところ、岩手缶詰様のご協力を得てたまご缶詰の商品化に成功</a:t>
            </a:r>
            <a:endParaRPr kumimoji="1"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・その他、子ども食堂にも味付ゆでたまごを毎月提供している</a:t>
            </a:r>
            <a:endParaRPr kumimoji="1" lang="en-US" altLang="ja-JP" sz="2000"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pPr marL="0" indent="0">
              <a:buNone/>
            </a:pPr>
            <a:r>
              <a:rPr kumimoji="1" lang="ja-JP" altLang="en-US" dirty="0"/>
              <a:t>　</a:t>
            </a:r>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3E19B65-7D20-8D7D-CDF2-52A0C7800D86}"/>
              </a:ext>
            </a:extLst>
          </p:cNvPr>
          <p:cNvSpPr>
            <a:spLocks noGrp="1"/>
          </p:cNvSpPr>
          <p:nvPr>
            <p:ph type="sldNum" sz="quarter" idx="12"/>
          </p:nvPr>
        </p:nvSpPr>
        <p:spPr>
          <a:xfrm>
            <a:off x="6914213" y="5410729"/>
            <a:ext cx="2057400" cy="304271"/>
          </a:xfrm>
        </p:spPr>
        <p:txBody>
          <a:bodyPr/>
          <a:lstStyle/>
          <a:p>
            <a:r>
              <a:rPr kumimoji="1" lang="en-US" altLang="ja-JP" dirty="0"/>
              <a:t>7</a:t>
            </a:r>
            <a:endParaRPr kumimoji="1" lang="ja-JP" altLang="en-US" dirty="0"/>
          </a:p>
        </p:txBody>
      </p:sp>
      <p:pic>
        <p:nvPicPr>
          <p:cNvPr id="10" name="図 9">
            <a:extLst>
              <a:ext uri="{FF2B5EF4-FFF2-40B4-BE49-F238E27FC236}">
                <a16:creationId xmlns:a16="http://schemas.microsoft.com/office/drawing/2014/main" id="{B1E524F0-19C9-C436-D5EA-C5E69B7CAA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2621" y="1205395"/>
            <a:ext cx="536103" cy="681641"/>
          </a:xfrm>
          <a:prstGeom prst="rect">
            <a:avLst/>
          </a:prstGeom>
        </p:spPr>
      </p:pic>
      <p:pic>
        <p:nvPicPr>
          <p:cNvPr id="12" name="図 11">
            <a:extLst>
              <a:ext uri="{FF2B5EF4-FFF2-40B4-BE49-F238E27FC236}">
                <a16:creationId xmlns:a16="http://schemas.microsoft.com/office/drawing/2014/main" id="{C49BF1B1-2CB5-2951-34CE-CD450DED4D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1817" y="3430856"/>
            <a:ext cx="2128406" cy="1418805"/>
          </a:xfrm>
          <a:prstGeom prst="rect">
            <a:avLst/>
          </a:prstGeom>
        </p:spPr>
      </p:pic>
      <p:pic>
        <p:nvPicPr>
          <p:cNvPr id="14" name="図 13">
            <a:extLst>
              <a:ext uri="{FF2B5EF4-FFF2-40B4-BE49-F238E27FC236}">
                <a16:creationId xmlns:a16="http://schemas.microsoft.com/office/drawing/2014/main" id="{85D1F261-E1B6-C774-C759-7268883FF3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3341" y="3430856"/>
            <a:ext cx="2127997" cy="1418805"/>
          </a:xfrm>
          <a:prstGeom prst="rect">
            <a:avLst/>
          </a:prstGeom>
        </p:spPr>
      </p:pic>
      <p:pic>
        <p:nvPicPr>
          <p:cNvPr id="16" name="図 15">
            <a:extLst>
              <a:ext uri="{FF2B5EF4-FFF2-40B4-BE49-F238E27FC236}">
                <a16:creationId xmlns:a16="http://schemas.microsoft.com/office/drawing/2014/main" id="{0E20EAA8-F672-D82C-9D92-ECB11988AF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274" y="3256867"/>
            <a:ext cx="2649902" cy="1766781"/>
          </a:xfrm>
          <a:prstGeom prst="rect">
            <a:avLst/>
          </a:prstGeom>
        </p:spPr>
      </p:pic>
      <p:sp>
        <p:nvSpPr>
          <p:cNvPr id="6" name="テキスト ボックス 5">
            <a:extLst>
              <a:ext uri="{FF2B5EF4-FFF2-40B4-BE49-F238E27FC236}">
                <a16:creationId xmlns:a16="http://schemas.microsoft.com/office/drawing/2014/main" id="{46518193-FA56-44B2-657C-603988FC0B42}"/>
              </a:ext>
            </a:extLst>
          </p:cNvPr>
          <p:cNvSpPr txBox="1"/>
          <p:nvPr/>
        </p:nvSpPr>
        <p:spPr>
          <a:xfrm>
            <a:off x="4856405" y="4849661"/>
            <a:ext cx="87075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しょうゆ味</a:t>
            </a:r>
          </a:p>
        </p:txBody>
      </p:sp>
      <p:sp>
        <p:nvSpPr>
          <p:cNvPr id="7" name="テキスト ボックス 6">
            <a:extLst>
              <a:ext uri="{FF2B5EF4-FFF2-40B4-BE49-F238E27FC236}">
                <a16:creationId xmlns:a16="http://schemas.microsoft.com/office/drawing/2014/main" id="{2251B010-1E18-0C88-E8E7-C12E9D36F77B}"/>
              </a:ext>
            </a:extLst>
          </p:cNvPr>
          <p:cNvSpPr txBox="1"/>
          <p:nvPr/>
        </p:nvSpPr>
        <p:spPr>
          <a:xfrm>
            <a:off x="7113791" y="4856843"/>
            <a:ext cx="77296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カレー味</a:t>
            </a:r>
          </a:p>
        </p:txBody>
      </p:sp>
    </p:spTree>
    <p:extLst>
      <p:ext uri="{BB962C8B-B14F-4D97-AF65-F5344CB8AC3E}">
        <p14:creationId xmlns:p14="http://schemas.microsoft.com/office/powerpoint/2010/main" val="2159011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500" y="173491"/>
            <a:ext cx="8763000" cy="768613"/>
          </a:xfrm>
          <a:ln>
            <a:solidFill>
              <a:schemeClr val="accent1"/>
            </a:solidFill>
          </a:ln>
        </p:spPr>
        <p:style>
          <a:lnRef idx="2">
            <a:schemeClr val="accent5"/>
          </a:lnRef>
          <a:fillRef idx="1">
            <a:schemeClr val="lt1"/>
          </a:fillRef>
          <a:effectRef idx="0">
            <a:schemeClr val="accent5"/>
          </a:effectRef>
          <a:fontRef idx="minor">
            <a:schemeClr val="dk1"/>
          </a:fontRef>
        </p:style>
        <p:txBody>
          <a:bodyPr>
            <a:normAutofit/>
          </a:bodyPr>
          <a:lstStyle/>
          <a:p>
            <a:pPr algn="ctr"/>
            <a:r>
              <a:rPr lang="ja-JP" altLang="en-US" dirty="0">
                <a:latin typeface="Meiryo UI" panose="020B0604030504040204" pitchFamily="50" charset="-128"/>
                <a:ea typeface="Meiryo UI" panose="020B0604030504040204" pitchFamily="50" charset="-128"/>
              </a:rPr>
              <a:t>現状</a:t>
            </a:r>
            <a:r>
              <a:rPr kumimoji="1" lang="ja-JP" altLang="en-US" dirty="0">
                <a:latin typeface="Meiryo UI" panose="020B0604030504040204" pitchFamily="50" charset="-128"/>
                <a:ea typeface="Meiryo UI" panose="020B0604030504040204" pitchFamily="50" charset="-128"/>
              </a:rPr>
              <a:t>の課題</a:t>
            </a:r>
            <a:endParaRPr kumimoji="1" lang="ja-JP" altLang="en-US" sz="20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190500" y="1058235"/>
            <a:ext cx="8508569" cy="4236362"/>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①声を上げやすい環境作りが必要</a:t>
            </a: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②男性</a:t>
            </a:r>
            <a:r>
              <a:rPr kumimoji="1" lang="ja-JP" altLang="en-US" sz="2000" dirty="0">
                <a:latin typeface="Meiryo UI" panose="020B0604030504040204" pitchFamily="50" charset="-128"/>
                <a:ea typeface="Meiryo UI" panose="020B0604030504040204" pitchFamily="50" charset="-128"/>
              </a:rPr>
              <a:t>社員のモチベーション</a:t>
            </a:r>
            <a:r>
              <a:rPr lang="ja-JP" altLang="en-US" sz="2000" dirty="0">
                <a:latin typeface="Meiryo UI" panose="020B0604030504040204" pitchFamily="50" charset="-128"/>
                <a:ea typeface="Meiryo UI" panose="020B0604030504040204" pitchFamily="50" charset="-128"/>
              </a:rPr>
              <a:t>の維持</a:t>
            </a:r>
            <a:endParaRPr kumimoji="1" lang="en-US" altLang="ja-JP" sz="2000" dirty="0">
              <a:latin typeface="Meiryo UI" panose="020B0604030504040204" pitchFamily="50" charset="-128"/>
              <a:ea typeface="Meiryo UI" panose="020B0604030504040204" pitchFamily="50" charset="-128"/>
            </a:endParaRPr>
          </a:p>
          <a:p>
            <a:pPr marL="0" indent="0">
              <a:buNone/>
            </a:pPr>
            <a:endParaRPr kumimoji="1"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③実際に目標となるような女性経営幹部（リーダー）の抜擢、</a:t>
            </a:r>
            <a:r>
              <a:rPr kumimoji="1" lang="ja-JP" altLang="en-US" sz="2000" dirty="0">
                <a:latin typeface="Meiryo UI" panose="020B0604030504040204" pitchFamily="50" charset="-128"/>
                <a:ea typeface="Meiryo UI" panose="020B0604030504040204" pitchFamily="50" charset="-128"/>
              </a:rPr>
              <a:t>人材育成</a:t>
            </a:r>
            <a:endParaRPr kumimoji="1" lang="en-US" altLang="ja-JP" sz="20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E309E9CD-923F-E05E-E22A-08BDF11E7E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422" y="294040"/>
            <a:ext cx="484684" cy="566264"/>
          </a:xfrm>
          <a:prstGeom prst="rect">
            <a:avLst/>
          </a:prstGeom>
        </p:spPr>
      </p:pic>
      <p:pic>
        <p:nvPicPr>
          <p:cNvPr id="7" name="図 6">
            <a:extLst>
              <a:ext uri="{FF2B5EF4-FFF2-40B4-BE49-F238E27FC236}">
                <a16:creationId xmlns:a16="http://schemas.microsoft.com/office/drawing/2014/main" id="{88EC9798-4066-C148-52DC-55BED89D4D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6959" y="294040"/>
            <a:ext cx="468687" cy="566264"/>
          </a:xfrm>
          <a:prstGeom prst="rect">
            <a:avLst/>
          </a:prstGeom>
        </p:spPr>
      </p:pic>
      <p:sp>
        <p:nvSpPr>
          <p:cNvPr id="4" name="スライド番号プレースホルダー 3">
            <a:extLst>
              <a:ext uri="{FF2B5EF4-FFF2-40B4-BE49-F238E27FC236}">
                <a16:creationId xmlns:a16="http://schemas.microsoft.com/office/drawing/2014/main" id="{18F79C73-310F-EAE2-D6D8-12E4BA693E37}"/>
              </a:ext>
            </a:extLst>
          </p:cNvPr>
          <p:cNvSpPr>
            <a:spLocks noGrp="1"/>
          </p:cNvSpPr>
          <p:nvPr>
            <p:ph type="sldNum" sz="quarter" idx="12"/>
          </p:nvPr>
        </p:nvSpPr>
        <p:spPr>
          <a:xfrm>
            <a:off x="6895722" y="5410729"/>
            <a:ext cx="2057400" cy="304271"/>
          </a:xfrm>
        </p:spPr>
        <p:txBody>
          <a:bodyPr/>
          <a:lstStyle/>
          <a:p>
            <a:r>
              <a:rPr kumimoji="1" lang="en-US" altLang="ja-JP" dirty="0"/>
              <a:t>8</a:t>
            </a:r>
            <a:endParaRPr kumimoji="1" lang="ja-JP" altLang="en-US" dirty="0"/>
          </a:p>
        </p:txBody>
      </p:sp>
    </p:spTree>
    <p:extLst>
      <p:ext uri="{BB962C8B-B14F-4D97-AF65-F5344CB8AC3E}">
        <p14:creationId xmlns:p14="http://schemas.microsoft.com/office/powerpoint/2010/main" val="394868671"/>
      </p:ext>
    </p:extLst>
  </p:cSld>
  <p:clrMapOvr>
    <a:masterClrMapping/>
  </p:clrMapOvr>
</p:sld>
</file>

<file path=ppt/theme/theme1.xml><?xml version="1.0" encoding="utf-8"?>
<a:theme xmlns:a="http://schemas.openxmlformats.org/drawingml/2006/main" name="Office テーマ">
  <a:themeElements>
    <a:clrScheme name="黄色がかったオレンジ">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8807</TotalTime>
  <Words>570</Words>
  <Application>Microsoft Office PowerPoint</Application>
  <PresentationFormat>画面に合わせる (16:10)</PresentationFormat>
  <Paragraphs>90</Paragraphs>
  <Slides>10</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Meiryo UI</vt:lpstr>
      <vt:lpstr>游ゴシック</vt:lpstr>
      <vt:lpstr>Arial</vt:lpstr>
      <vt:lpstr>Calibri</vt:lpstr>
      <vt:lpstr>Calibri Light</vt:lpstr>
      <vt:lpstr>Office テーマ</vt:lpstr>
      <vt:lpstr>PowerPoint プレゼンテーション</vt:lpstr>
      <vt:lpstr> 会社概要 </vt:lpstr>
      <vt:lpstr>PowerPoint プレゼンテーション</vt:lpstr>
      <vt:lpstr>取り組みの背景</vt:lpstr>
      <vt:lpstr>女性活躍推進に向けた取り組み内容</vt:lpstr>
      <vt:lpstr>取り組みの成果①女性懇親会</vt:lpstr>
      <vt:lpstr>取り組みの成果②置き型社食＆カフェコーナー</vt:lpstr>
      <vt:lpstr>取り組みの成果③新商品開発</vt:lpstr>
      <vt:lpstr>現状の課題</vt:lpstr>
      <vt:lpstr>今後の展望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平野朋子</dc:creator>
  <cp:lastModifiedBy>麻美 島</cp:lastModifiedBy>
  <cp:revision>67</cp:revision>
  <cp:lastPrinted>2024-09-11T03:22:41Z</cp:lastPrinted>
  <dcterms:created xsi:type="dcterms:W3CDTF">2024-07-25T05:28:55Z</dcterms:created>
  <dcterms:modified xsi:type="dcterms:W3CDTF">2024-09-20T02:56:06Z</dcterms:modified>
</cp:coreProperties>
</file>