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0" y="10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4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6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26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05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2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97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28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4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7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2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5.pref.iwate.jp/~hp10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ref.iwate.jp/kennan/keiei/1028612.html" TargetMode="External"/><Relationship Id="rId4" Type="http://schemas.openxmlformats.org/officeDocument/2006/relationships/hyperlink" Target="http://www.clair.or.jp/j/multicultur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526" y="755576"/>
            <a:ext cx="5976664" cy="646331"/>
          </a:xfrm>
          <a:prstGeom prst="rect">
            <a:avLst/>
          </a:prstGeom>
          <a:solidFill>
            <a:srgbClr val="FFFFCC">
              <a:alpha val="61961"/>
            </a:srgbClr>
          </a:solidFill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b="1" dirty="0" smtClean="0"/>
              <a:t>テーマ</a:t>
            </a:r>
            <a:r>
              <a:rPr lang="ja-JP" altLang="ja-JP" dirty="0" smtClean="0"/>
              <a:t>：</a:t>
            </a:r>
            <a:r>
              <a:rPr lang="ja-JP" altLang="en-US" dirty="0"/>
              <a:t>外国の</a:t>
            </a:r>
            <a:r>
              <a:rPr lang="ja-JP" altLang="en-US" dirty="0" smtClean="0"/>
              <a:t>人とどう触れ合えばいいの？</a:t>
            </a:r>
            <a:endParaRPr lang="en-US" altLang="ja-JP" dirty="0" smtClean="0"/>
          </a:p>
          <a:p>
            <a:pPr algn="ctr"/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ja-JP" altLang="ja-JP" dirty="0" smtClean="0"/>
              <a:t>おもてなし</a:t>
            </a:r>
            <a:r>
              <a:rPr lang="ja-JP" altLang="ja-JP" dirty="0"/>
              <a:t>の基本を知ろう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349" y="2123728"/>
            <a:ext cx="6611019" cy="6617196"/>
          </a:xfrm>
          <a:prstGeom prst="rect">
            <a:avLst/>
          </a:prstGeom>
          <a:solidFill>
            <a:srgbClr val="FFFFCC">
              <a:alpha val="85098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ja-JP" dirty="0" smtClean="0"/>
              <a:t>ポイント１</a:t>
            </a:r>
            <a:r>
              <a:rPr lang="ja-JP" altLang="ja-JP" dirty="0" smtClean="0"/>
              <a:t>：</a:t>
            </a:r>
            <a:r>
              <a:rPr lang="ja-JP" altLang="ja-JP" dirty="0"/>
              <a:t>コミュニケーションの心得・コツ</a:t>
            </a:r>
          </a:p>
          <a:p>
            <a:r>
              <a:rPr lang="ja-JP" altLang="ja-JP" sz="1400" dirty="0" smtClean="0"/>
              <a:t>　　</a:t>
            </a:r>
            <a:r>
              <a:rPr lang="en-US" altLang="ja-JP" sz="1400" dirty="0" smtClean="0"/>
              <a:t>      </a:t>
            </a:r>
            <a:r>
              <a:rPr lang="ja-JP" altLang="en-US" sz="1400" dirty="0" smtClean="0"/>
              <a:t>　　　　</a:t>
            </a:r>
            <a:r>
              <a:rPr lang="ja-JP" altLang="ja-JP" sz="1400" dirty="0"/>
              <a:t>・　間違いはダメなことではなく、仕方ないこと・勉強の機会と捉える！</a:t>
            </a:r>
          </a:p>
          <a:p>
            <a:r>
              <a:rPr lang="ja-JP" altLang="ja-JP" sz="1400" dirty="0"/>
              <a:t>　　　　　</a:t>
            </a:r>
            <a:r>
              <a:rPr lang="en-US" altLang="ja-JP" sz="1400" dirty="0" smtClean="0"/>
              <a:t>         </a:t>
            </a:r>
            <a:r>
              <a:rPr lang="ja-JP" altLang="ja-JP" sz="1400" dirty="0" smtClean="0"/>
              <a:t>・</a:t>
            </a:r>
            <a:r>
              <a:rPr lang="en-US" altLang="ja-JP" sz="1400" dirty="0" smtClean="0"/>
              <a:t>   </a:t>
            </a:r>
            <a:r>
              <a:rPr lang="ja-JP" altLang="ja-JP" sz="1400" dirty="0" smtClean="0"/>
              <a:t>来客</a:t>
            </a:r>
            <a:r>
              <a:rPr lang="ja-JP" altLang="ja-JP" sz="1400" dirty="0"/>
              <a:t>する外国人は、</a:t>
            </a:r>
            <a:r>
              <a:rPr lang="ja-JP" altLang="ja-JP" sz="1400" b="1" dirty="0"/>
              <a:t>母国と同じレベルでの対応を求めていない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</a:t>
            </a:r>
            <a:r>
              <a:rPr lang="ja-JP" altLang="ja-JP" sz="1400" b="1" dirty="0" smtClean="0"/>
              <a:t>異文化交</a:t>
            </a:r>
            <a:r>
              <a:rPr lang="en-US" altLang="ja-JP" sz="1400" b="1" dirty="0" smtClean="0"/>
              <a:t> </a:t>
            </a:r>
            <a:r>
              <a:rPr lang="ja-JP" altLang="ja-JP" sz="1400" b="1" dirty="0" smtClean="0"/>
              <a:t>流</a:t>
            </a:r>
            <a:r>
              <a:rPr lang="ja-JP" altLang="ja-JP" sz="1400" b="1" dirty="0"/>
              <a:t>は</a:t>
            </a:r>
            <a:r>
              <a:rPr lang="ja-JP" altLang="ja-JP" sz="1400" b="1" dirty="0" smtClean="0"/>
              <a:t>お互い様</a:t>
            </a:r>
            <a:r>
              <a:rPr lang="ja-JP" altLang="ja-JP" sz="1400" dirty="0"/>
              <a:t>だということを理解している。</a:t>
            </a:r>
          </a:p>
          <a:p>
            <a:r>
              <a:rPr lang="ja-JP" altLang="ja-JP" sz="1400" dirty="0"/>
              <a:t>　　　　　</a:t>
            </a:r>
            <a:r>
              <a:rPr lang="en-US" altLang="ja-JP" sz="1400" dirty="0" smtClean="0"/>
              <a:t>         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　間違えても固まらないで、コミュニケーションを取ろうとすることが大事。</a:t>
            </a:r>
          </a:p>
          <a:p>
            <a:r>
              <a:rPr lang="ja-JP" altLang="ja-JP" sz="1400" dirty="0"/>
              <a:t>　　　　　</a:t>
            </a:r>
            <a:r>
              <a:rPr lang="en-US" altLang="ja-JP" sz="1400" dirty="0" smtClean="0"/>
              <a:t>         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　完璧な言語対応を目指すのではなく、</a:t>
            </a:r>
            <a:r>
              <a:rPr lang="ja-JP" altLang="ja-JP" sz="1400" b="1" dirty="0"/>
              <a:t>自分の仕事に関わりがある</a:t>
            </a:r>
            <a:r>
              <a:rPr lang="ja-JP" altLang="ja-JP" sz="1400" b="1" dirty="0" smtClean="0"/>
              <a:t>簡単</a:t>
            </a:r>
            <a:r>
              <a:rPr lang="en-US" altLang="ja-JP" sz="1400" b="1" dirty="0" smtClean="0"/>
              <a:t>            </a:t>
            </a:r>
          </a:p>
          <a:p>
            <a:r>
              <a:rPr lang="en-US" altLang="ja-JP" sz="1400" b="1" dirty="0"/>
              <a:t> </a:t>
            </a:r>
            <a:r>
              <a:rPr lang="en-US" altLang="ja-JP" sz="1400" b="1" dirty="0" smtClean="0"/>
              <a:t>                         </a:t>
            </a:r>
            <a:r>
              <a:rPr lang="ja-JP" altLang="ja-JP" sz="1400" b="1" dirty="0" smtClean="0"/>
              <a:t>な</a:t>
            </a:r>
            <a:r>
              <a:rPr lang="ja-JP" altLang="ja-JP" sz="1400" b="1" dirty="0"/>
              <a:t>表現から覚える</a:t>
            </a:r>
            <a:r>
              <a:rPr lang="ja-JP" altLang="ja-JP" sz="1400" dirty="0"/>
              <a:t>こと。　例：現金のみ→</a:t>
            </a:r>
            <a:r>
              <a:rPr lang="en-US" altLang="ja-JP" sz="1400" dirty="0"/>
              <a:t>Cash</a:t>
            </a:r>
            <a:r>
              <a:rPr lang="ja-JP" altLang="ja-JP" sz="1400" dirty="0"/>
              <a:t>　</a:t>
            </a:r>
            <a:r>
              <a:rPr lang="en-US" altLang="ja-JP" sz="1400" dirty="0"/>
              <a:t>Only</a:t>
            </a:r>
            <a:r>
              <a:rPr lang="ja-JP" altLang="ja-JP" sz="1400" dirty="0"/>
              <a:t>等</a:t>
            </a:r>
          </a:p>
          <a:p>
            <a:r>
              <a:rPr lang="ja-JP" altLang="ja-JP" sz="1400" dirty="0"/>
              <a:t>　　　　　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        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　</a:t>
            </a:r>
            <a:r>
              <a:rPr lang="ja-JP" altLang="ja-JP" sz="1400" b="1" dirty="0"/>
              <a:t>多言語資料を事前に用意</a:t>
            </a:r>
            <a:r>
              <a:rPr lang="ja-JP" altLang="ja-JP" sz="1400" dirty="0" smtClean="0"/>
              <a:t>して配布</a:t>
            </a:r>
            <a:r>
              <a:rPr lang="ja-JP" altLang="ja-JP" sz="1400" dirty="0"/>
              <a:t>するだけ</a:t>
            </a:r>
            <a:r>
              <a:rPr lang="ja-JP" altLang="ja-JP" sz="1400" dirty="0" smtClean="0"/>
              <a:t>でも</a:t>
            </a:r>
            <a:r>
              <a:rPr lang="ja-JP" altLang="en-US" sz="1400" dirty="0" smtClean="0"/>
              <a:t>、</a:t>
            </a:r>
            <a:r>
              <a:rPr lang="ja-JP" altLang="ja-JP" sz="1400" dirty="0" smtClean="0"/>
              <a:t>おもてなし</a:t>
            </a:r>
            <a:endParaRPr lang="ja-JP" altLang="ja-JP" sz="1400" dirty="0"/>
          </a:p>
          <a:p>
            <a:r>
              <a:rPr lang="ja-JP" altLang="ja-JP" sz="1400" dirty="0"/>
              <a:t>　　　　　　　</a:t>
            </a:r>
            <a:r>
              <a:rPr lang="en-US" altLang="ja-JP" sz="1400" dirty="0" smtClean="0"/>
              <a:t>       </a:t>
            </a:r>
            <a:r>
              <a:rPr lang="ja-JP" altLang="ja-JP" sz="1400" dirty="0" smtClean="0"/>
              <a:t>例</a:t>
            </a:r>
            <a:r>
              <a:rPr lang="ja-JP" altLang="ja-JP" sz="1400" dirty="0"/>
              <a:t>：宿泊施設での「部屋の説明・飲食店のメニュー」等　</a:t>
            </a:r>
          </a:p>
          <a:p>
            <a:r>
              <a:rPr lang="en-US" altLang="ja-JP" sz="1400" dirty="0" smtClean="0"/>
              <a:t>                                  </a:t>
            </a:r>
            <a:r>
              <a:rPr lang="ja-JP" altLang="ja-JP" sz="1400" b="1" dirty="0" smtClean="0"/>
              <a:t>周辺</a:t>
            </a:r>
            <a:r>
              <a:rPr lang="ja-JP" altLang="ja-JP" sz="1400" dirty="0"/>
              <a:t>のコンビニや</a:t>
            </a:r>
            <a:r>
              <a:rPr lang="ja-JP" altLang="ja-JP" sz="1400" dirty="0" smtClean="0"/>
              <a:t>観光</a:t>
            </a:r>
            <a:r>
              <a:rPr lang="ja-JP" altLang="en-US" sz="1400" dirty="0"/>
              <a:t>地</a:t>
            </a:r>
            <a:r>
              <a:rPr lang="ja-JP" altLang="en-US" sz="1400" dirty="0" smtClean="0"/>
              <a:t>などの</a:t>
            </a:r>
            <a:r>
              <a:rPr lang="ja-JP" altLang="ja-JP" sz="1400" b="1" dirty="0" smtClean="0"/>
              <a:t>情報</a:t>
            </a:r>
            <a:r>
              <a:rPr lang="ja-JP" altLang="ja-JP" sz="1400" b="1" dirty="0"/>
              <a:t>が分かる資料</a:t>
            </a:r>
            <a:r>
              <a:rPr lang="ja-JP" altLang="ja-JP" sz="1400" dirty="0"/>
              <a:t>があるとなお</a:t>
            </a:r>
            <a:r>
              <a:rPr lang="ja-JP" altLang="ja-JP" sz="1400" dirty="0" smtClean="0"/>
              <a:t>親切</a:t>
            </a:r>
            <a:endParaRPr lang="en-US" altLang="ja-JP" sz="1400" dirty="0" smtClean="0"/>
          </a:p>
          <a:p>
            <a:endParaRPr lang="ja-JP" altLang="ja-JP" sz="1400" dirty="0"/>
          </a:p>
          <a:p>
            <a:r>
              <a:rPr lang="ja-JP" altLang="ja-JP" dirty="0" smtClean="0"/>
              <a:t>ポイント</a:t>
            </a:r>
            <a:r>
              <a:rPr lang="ja-JP" altLang="ja-JP" dirty="0" smtClean="0"/>
              <a:t>２</a:t>
            </a:r>
            <a:r>
              <a:rPr lang="ja-JP" altLang="ja-JP" dirty="0" smtClean="0"/>
              <a:t>：</a:t>
            </a:r>
            <a:r>
              <a:rPr lang="ja-JP" altLang="ja-JP" dirty="0"/>
              <a:t>自動翻訳の使い分け</a:t>
            </a:r>
            <a:r>
              <a:rPr lang="ja-JP" altLang="ja-JP" dirty="0" smtClean="0"/>
              <a:t>　　　　　</a:t>
            </a:r>
            <a:endParaRPr lang="en-US" altLang="ja-JP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</a:t>
            </a:r>
            <a:r>
              <a:rPr lang="ja-JP" altLang="ja-JP" sz="1400" dirty="0"/>
              <a:t>・　簡単な表現は大体合っている</a:t>
            </a:r>
          </a:p>
          <a:p>
            <a:r>
              <a:rPr lang="ja-JP" altLang="ja-JP" sz="1400" dirty="0"/>
              <a:t>　　　　　　</a:t>
            </a: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　長い文章や、複雑な内容になるほど誤字が起きやすい</a:t>
            </a:r>
          </a:p>
          <a:p>
            <a:r>
              <a:rPr lang="ja-JP" altLang="ja-JP" sz="1400" dirty="0"/>
              <a:t>　　　　　　</a:t>
            </a: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　</a:t>
            </a:r>
            <a:r>
              <a:rPr lang="ja-JP" altLang="ja-JP" sz="1400" b="1" dirty="0"/>
              <a:t>緊急時の対応等、重要な内容</a:t>
            </a:r>
            <a:r>
              <a:rPr lang="ja-JP" altLang="ja-JP" sz="1400" dirty="0"/>
              <a:t>の場合は</a:t>
            </a:r>
            <a:r>
              <a:rPr lang="ja-JP" altLang="ja-JP" sz="1400" b="1" dirty="0"/>
              <a:t>使用に要注意</a:t>
            </a:r>
          </a:p>
          <a:p>
            <a:pPr>
              <a:spcAft>
                <a:spcPts val="0"/>
              </a:spcAft>
            </a:pPr>
            <a:r>
              <a:rPr lang="en-US" altLang="ja-JP" dirty="0" smtClean="0"/>
              <a:t> 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ポイント３</a:t>
            </a:r>
            <a:r>
              <a:rPr lang="ja-JP" altLang="ja-JP" dirty="0" smtClean="0"/>
              <a:t>：</a:t>
            </a:r>
            <a:r>
              <a:rPr lang="ja-JP" altLang="ja-JP" dirty="0" smtClean="0"/>
              <a:t>多言語</a:t>
            </a:r>
            <a:r>
              <a:rPr lang="ja-JP" altLang="en-US" dirty="0" smtClean="0"/>
              <a:t>表記</a:t>
            </a:r>
            <a:r>
              <a:rPr lang="ja-JP" altLang="ja-JP" dirty="0" smtClean="0"/>
              <a:t>ツール</a:t>
            </a:r>
            <a:r>
              <a:rPr lang="ja-JP" altLang="ja-JP" dirty="0"/>
              <a:t>作成のヒント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　　　　</a:t>
            </a:r>
            <a:r>
              <a:rPr lang="ja-JP" altLang="en-US" dirty="0" smtClean="0"/>
              <a:t>　　</a:t>
            </a:r>
            <a:r>
              <a:rPr lang="ja-JP" altLang="ja-JP" sz="1400" dirty="0" smtClean="0">
                <a:latin typeface="+mn-ea"/>
              </a:rPr>
              <a:t>　</a:t>
            </a:r>
            <a:r>
              <a:rPr lang="ja-JP" altLang="ja-JP" sz="1400" kern="100" dirty="0">
                <a:latin typeface="+mn-ea"/>
                <a:cs typeface="Times New Roman"/>
              </a:rPr>
              <a:t>・　ピクトグラムを活用してみる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　　　　　　</a:t>
            </a:r>
            <a:r>
              <a:rPr lang="ja-JP" altLang="en-US" sz="1400" kern="100" dirty="0" smtClean="0">
                <a:latin typeface="+mn-ea"/>
                <a:cs typeface="Times New Roman"/>
              </a:rPr>
              <a:t>　　　</a:t>
            </a:r>
            <a:r>
              <a:rPr lang="ja-JP" altLang="ja-JP" sz="1400" kern="100" dirty="0">
                <a:latin typeface="+mn-ea"/>
                <a:cs typeface="Times New Roman"/>
              </a:rPr>
              <a:t>　（ピクトグラム＝伝えたい内容を、文字ではなくイラストで表現したもの）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　　　　　　</a:t>
            </a:r>
            <a:r>
              <a:rPr lang="ja-JP" altLang="en-US" sz="1400" kern="100" dirty="0" smtClean="0">
                <a:latin typeface="+mn-ea"/>
                <a:cs typeface="Times New Roman"/>
              </a:rPr>
              <a:t>　　　</a:t>
            </a:r>
            <a:r>
              <a:rPr lang="ja-JP" altLang="ja-JP" sz="1400" kern="100" dirty="0">
                <a:latin typeface="+mn-ea"/>
                <a:cs typeface="Times New Roman"/>
              </a:rPr>
              <a:t>　参考：いわての</a:t>
            </a:r>
            <a:r>
              <a:rPr lang="en-US" altLang="ja-JP" sz="1400" kern="100" dirty="0">
                <a:latin typeface="+mn-ea"/>
                <a:cs typeface="Times New Roman"/>
              </a:rPr>
              <a:t>10</a:t>
            </a:r>
            <a:r>
              <a:rPr lang="ja-JP" altLang="ja-JP" sz="1400" kern="100" dirty="0">
                <a:latin typeface="+mn-ea"/>
                <a:cs typeface="Times New Roman"/>
              </a:rPr>
              <a:t>手　</a:t>
            </a:r>
            <a:r>
              <a:rPr lang="en-US" altLang="ja-JP" sz="1400" u="sng" kern="100" dirty="0">
                <a:solidFill>
                  <a:srgbClr val="0000FF"/>
                </a:solidFill>
                <a:latin typeface="+mn-ea"/>
                <a:cs typeface="Times New Roman"/>
                <a:hlinkClick r:id="rId3"/>
              </a:rPr>
              <a:t>http://www5.pref.iwate.jp/~hp1010/</a:t>
            </a:r>
            <a:endParaRPr lang="ja-JP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　　　　　</a:t>
            </a:r>
            <a:r>
              <a:rPr lang="ja-JP" altLang="en-US" sz="1400" kern="100" dirty="0" smtClean="0">
                <a:latin typeface="+mn-ea"/>
                <a:cs typeface="Times New Roman"/>
              </a:rPr>
              <a:t>　　　</a:t>
            </a:r>
            <a:r>
              <a:rPr lang="ja-JP" altLang="ja-JP" sz="1400" kern="100" dirty="0">
                <a:latin typeface="+mn-ea"/>
                <a:cs typeface="Times New Roman"/>
              </a:rPr>
              <a:t>　・　既存の多言語標記ツールのフレーズを参考にする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　　　　</a:t>
            </a:r>
            <a:r>
              <a:rPr lang="ja-JP" altLang="ja-JP" sz="1400" kern="100" spc="-150" dirty="0">
                <a:latin typeface="+mn-ea"/>
                <a:cs typeface="Times New Roman"/>
              </a:rPr>
              <a:t>　　　</a:t>
            </a:r>
            <a:r>
              <a:rPr lang="ja-JP" altLang="en-US" sz="1400" kern="100" spc="-150" dirty="0" smtClean="0">
                <a:latin typeface="+mn-ea"/>
                <a:cs typeface="Times New Roman"/>
              </a:rPr>
              <a:t>　　　　　</a:t>
            </a:r>
            <a:r>
              <a:rPr lang="ja-JP" altLang="ja-JP" sz="1400" kern="100" spc="-150" dirty="0" smtClean="0">
                <a:latin typeface="+mn-ea"/>
                <a:cs typeface="Times New Roman"/>
              </a:rPr>
              <a:t>参考</a:t>
            </a:r>
            <a:r>
              <a:rPr lang="ja-JP" altLang="ja-JP" sz="1400" kern="100" spc="-150" dirty="0">
                <a:latin typeface="+mn-ea"/>
                <a:cs typeface="Times New Roman"/>
              </a:rPr>
              <a:t>：</a:t>
            </a:r>
            <a:r>
              <a:rPr lang="en-US" altLang="ja-JP" sz="1400" kern="100" spc="-150" dirty="0">
                <a:latin typeface="+mn-ea"/>
                <a:cs typeface="Times New Roman"/>
              </a:rPr>
              <a:t>CLAIR</a:t>
            </a:r>
            <a:r>
              <a:rPr lang="ja-JP" altLang="ja-JP" sz="1400" kern="100" spc="-150" dirty="0">
                <a:latin typeface="+mn-ea"/>
                <a:cs typeface="Times New Roman"/>
              </a:rPr>
              <a:t>（各種ツール紹介</a:t>
            </a:r>
            <a:r>
              <a:rPr lang="ja-JP" altLang="ja-JP" sz="1400" kern="100" spc="-150" dirty="0" smtClean="0">
                <a:latin typeface="+mn-ea"/>
                <a:cs typeface="Times New Roman"/>
              </a:rPr>
              <a:t>）</a:t>
            </a:r>
            <a:r>
              <a:rPr lang="ja-JP" altLang="en-US" sz="1400" kern="100" spc="-150" dirty="0" smtClean="0">
                <a:latin typeface="+mn-ea"/>
                <a:cs typeface="Times New Roman"/>
              </a:rPr>
              <a:t>　</a:t>
            </a:r>
            <a:r>
              <a:rPr lang="en-US" altLang="ja-JP" sz="1400" u="sng" kern="100" spc="-150" dirty="0" smtClean="0">
                <a:solidFill>
                  <a:srgbClr val="0000FF"/>
                </a:solidFill>
                <a:latin typeface="+mn-ea"/>
                <a:cs typeface="Times New Roman"/>
                <a:hlinkClick r:id="rId4"/>
              </a:rPr>
              <a:t>http</a:t>
            </a:r>
            <a:r>
              <a:rPr lang="en-US" altLang="ja-JP" sz="1400" u="sng" kern="100" spc="-150" dirty="0">
                <a:solidFill>
                  <a:srgbClr val="0000FF"/>
                </a:solidFill>
                <a:latin typeface="+mn-ea"/>
                <a:cs typeface="Times New Roman"/>
                <a:hlinkClick r:id="rId4"/>
              </a:rPr>
              <a:t>://www.clair.or.jp/j/multiculture/index.html</a:t>
            </a:r>
            <a:r>
              <a:rPr lang="ja-JP" altLang="ja-JP" sz="1400" kern="100" spc="-150" dirty="0">
                <a:latin typeface="+mn-ea"/>
                <a:cs typeface="Times New Roman"/>
              </a:rPr>
              <a:t>　　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　　　　　　</a:t>
            </a:r>
            <a:r>
              <a:rPr lang="ja-JP" altLang="en-US" sz="1400" kern="100" dirty="0" smtClean="0">
                <a:latin typeface="+mn-ea"/>
                <a:cs typeface="Times New Roman"/>
              </a:rPr>
              <a:t>　　　</a:t>
            </a:r>
            <a:r>
              <a:rPr lang="ja-JP" altLang="ja-JP" sz="1400" kern="100" dirty="0" smtClean="0">
                <a:latin typeface="+mn-ea"/>
                <a:cs typeface="Times New Roman"/>
              </a:rPr>
              <a:t>・</a:t>
            </a:r>
            <a:r>
              <a:rPr lang="ja-JP" altLang="ja-JP" sz="1400" kern="100" dirty="0">
                <a:latin typeface="+mn-ea"/>
                <a:cs typeface="Times New Roman"/>
              </a:rPr>
              <a:t>　既存の指差しシートを使ってみる</a:t>
            </a: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　　　　　</a:t>
            </a:r>
            <a:r>
              <a:rPr lang="ja-JP" altLang="ja-JP" sz="1400" kern="100" spc="-150" dirty="0">
                <a:latin typeface="+mn-ea"/>
                <a:cs typeface="Times New Roman"/>
              </a:rPr>
              <a:t>　</a:t>
            </a:r>
            <a:r>
              <a:rPr lang="ja-JP" altLang="en-US" sz="1400" kern="100" spc="-150" dirty="0" smtClean="0">
                <a:latin typeface="+mn-ea"/>
                <a:cs typeface="Times New Roman"/>
              </a:rPr>
              <a:t>　　　　　　</a:t>
            </a:r>
            <a:r>
              <a:rPr lang="ja-JP" altLang="ja-JP" sz="1400" kern="100" spc="-150" dirty="0" smtClean="0">
                <a:latin typeface="+mn-ea"/>
                <a:cs typeface="Times New Roman"/>
              </a:rPr>
              <a:t>参考</a:t>
            </a:r>
            <a:r>
              <a:rPr lang="ja-JP" altLang="ja-JP" sz="1400" kern="100" spc="-150" dirty="0">
                <a:latin typeface="+mn-ea"/>
                <a:cs typeface="Times New Roman"/>
              </a:rPr>
              <a:t>：指差しシート（岩手県</a:t>
            </a:r>
            <a:r>
              <a:rPr lang="ja-JP" altLang="ja-JP" sz="1400" kern="100" spc="-150" dirty="0" smtClean="0">
                <a:latin typeface="+mn-ea"/>
                <a:cs typeface="Times New Roman"/>
              </a:rPr>
              <a:t>）</a:t>
            </a:r>
            <a:r>
              <a:rPr lang="ja-JP" altLang="en-US" sz="1400" kern="100" spc="-150" dirty="0" smtClean="0">
                <a:latin typeface="+mn-ea"/>
                <a:cs typeface="Times New Roman"/>
              </a:rPr>
              <a:t>　</a:t>
            </a:r>
            <a:r>
              <a:rPr lang="ja-JP" altLang="ja-JP" sz="1400" kern="100" spc="-150" dirty="0">
                <a:latin typeface="+mn-ea"/>
                <a:cs typeface="Times New Roman"/>
              </a:rPr>
              <a:t>　</a:t>
            </a:r>
            <a:r>
              <a:rPr lang="en-US" altLang="ja-JP" sz="1400" u="sng" kern="100" spc="-150" dirty="0">
                <a:solidFill>
                  <a:srgbClr val="0000FF"/>
                </a:solidFill>
                <a:latin typeface="+mn-ea"/>
                <a:cs typeface="Times New Roman"/>
                <a:hlinkClick r:id="rId5"/>
              </a:rPr>
              <a:t>https://www.pref.iwate.jp/kennan/keiei/1028612.html</a:t>
            </a:r>
            <a:endParaRPr lang="ja-JP" altLang="ja-JP" sz="1400" kern="100" spc="-150" dirty="0">
              <a:latin typeface="+mn-ea"/>
              <a:cs typeface="Times New Roman"/>
            </a:endParaRPr>
          </a:p>
          <a:p>
            <a:endParaRPr lang="en-US" altLang="ja-JP" dirty="0" smtClean="0"/>
          </a:p>
          <a:p>
            <a:r>
              <a:rPr lang="ja-JP" altLang="ja-JP" dirty="0" smtClean="0"/>
              <a:t>ポイント</a:t>
            </a:r>
            <a:r>
              <a:rPr lang="ja-JP" altLang="ja-JP" dirty="0" smtClean="0"/>
              <a:t>４：それでも解決しない・いろいろな悩みが出てきた…</a:t>
            </a:r>
            <a:br>
              <a:rPr lang="ja-JP" altLang="ja-JP" dirty="0" smtClean="0"/>
            </a:br>
            <a:r>
              <a:rPr lang="ja-JP" altLang="ja-JP" dirty="0" smtClean="0"/>
              <a:t>　　　　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　</a:t>
            </a:r>
            <a:r>
              <a:rPr lang="ja-JP" altLang="ja-JP" sz="1400" b="1" dirty="0" smtClean="0"/>
              <a:t>個別講座の受講をお待ちしております！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4054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SS18110681</dc:creator>
  <cp:lastModifiedBy>SS18110681</cp:lastModifiedBy>
  <cp:revision>2</cp:revision>
  <dcterms:created xsi:type="dcterms:W3CDTF">2020-09-10T01:54:22Z</dcterms:created>
  <dcterms:modified xsi:type="dcterms:W3CDTF">2020-09-10T05:26:39Z</dcterms:modified>
</cp:coreProperties>
</file>