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4" d="100"/>
          <a:sy n="124" d="100"/>
        </p:scale>
        <p:origin x="-1260"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3Bkanri\Desktop\I&amp;A&#12288;&#35222;&#23519;&#2172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826317547874303E-2"/>
          <c:y val="2.44655141779981E-2"/>
          <c:w val="0.92020681680616601"/>
          <c:h val="0.89713767955003498"/>
        </c:manualLayout>
      </c:layout>
      <c:barChart>
        <c:barDir val="col"/>
        <c:grouping val="stacked"/>
        <c:varyColors val="0"/>
        <c:ser>
          <c:idx val="0"/>
          <c:order val="0"/>
          <c:tx>
            <c:strRef>
              <c:f>'[I&amp;A　視察員.xlsx]総合計'!$B$4</c:f>
              <c:strCache>
                <c:ptCount val="1"/>
                <c:pt idx="0">
                  <c:v>認定医</c:v>
                </c:pt>
              </c:strCache>
            </c:strRef>
          </c:tx>
          <c:invertIfNegative val="0"/>
          <c:cat>
            <c:strRef>
              <c:f>'[I&amp;A　視察員.xlsx]総合計'!$A$5:$A$51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'[I&amp;A　視察員.xlsx]総合計'!$B$5:$B$51</c:f>
              <c:numCache>
                <c:formatCode>General</c:formatCode>
                <c:ptCount val="47"/>
                <c:pt idx="0">
                  <c:v>5</c:v>
                </c:pt>
                <c:pt idx="1">
                  <c:v>3</c:v>
                </c:pt>
                <c:pt idx="2">
                  <c:v>1</c:v>
                </c:pt>
                <c:pt idx="3">
                  <c:v>1</c:v>
                </c:pt>
                <c:pt idx="4">
                  <c:v>1</c:v>
                </c:pt>
                <c:pt idx="5">
                  <c:v>1</c:v>
                </c:pt>
                <c:pt idx="6">
                  <c:v>3</c:v>
                </c:pt>
                <c:pt idx="7">
                  <c:v>2</c:v>
                </c:pt>
                <c:pt idx="8">
                  <c:v>0</c:v>
                </c:pt>
                <c:pt idx="9">
                  <c:v>2</c:v>
                </c:pt>
                <c:pt idx="10">
                  <c:v>2</c:v>
                </c:pt>
                <c:pt idx="11">
                  <c:v>3</c:v>
                </c:pt>
                <c:pt idx="12">
                  <c:v>5</c:v>
                </c:pt>
                <c:pt idx="13">
                  <c:v>2</c:v>
                </c:pt>
                <c:pt idx="14">
                  <c:v>1</c:v>
                </c:pt>
                <c:pt idx="15">
                  <c:v>4</c:v>
                </c:pt>
                <c:pt idx="16">
                  <c:v>1</c:v>
                </c:pt>
                <c:pt idx="17">
                  <c:v>2</c:v>
                </c:pt>
                <c:pt idx="18">
                  <c:v>2</c:v>
                </c:pt>
                <c:pt idx="19">
                  <c:v>0</c:v>
                </c:pt>
                <c:pt idx="20">
                  <c:v>2</c:v>
                </c:pt>
                <c:pt idx="21">
                  <c:v>4</c:v>
                </c:pt>
                <c:pt idx="22">
                  <c:v>2</c:v>
                </c:pt>
                <c:pt idx="23">
                  <c:v>4</c:v>
                </c:pt>
                <c:pt idx="24">
                  <c:v>0</c:v>
                </c:pt>
                <c:pt idx="25">
                  <c:v>0</c:v>
                </c:pt>
                <c:pt idx="26">
                  <c:v>3</c:v>
                </c:pt>
                <c:pt idx="27">
                  <c:v>4</c:v>
                </c:pt>
                <c:pt idx="28">
                  <c:v>2</c:v>
                </c:pt>
                <c:pt idx="29">
                  <c:v>0</c:v>
                </c:pt>
                <c:pt idx="30">
                  <c:v>1</c:v>
                </c:pt>
                <c:pt idx="31">
                  <c:v>2</c:v>
                </c:pt>
                <c:pt idx="32">
                  <c:v>4</c:v>
                </c:pt>
                <c:pt idx="33">
                  <c:v>2</c:v>
                </c:pt>
                <c:pt idx="34">
                  <c:v>1</c:v>
                </c:pt>
                <c:pt idx="35">
                  <c:v>0</c:v>
                </c:pt>
                <c:pt idx="36">
                  <c:v>1</c:v>
                </c:pt>
                <c:pt idx="37">
                  <c:v>1</c:v>
                </c:pt>
                <c:pt idx="38">
                  <c:v>1</c:v>
                </c:pt>
                <c:pt idx="39">
                  <c:v>5</c:v>
                </c:pt>
                <c:pt idx="40">
                  <c:v>0</c:v>
                </c:pt>
                <c:pt idx="41">
                  <c:v>2</c:v>
                </c:pt>
                <c:pt idx="42">
                  <c:v>0</c:v>
                </c:pt>
                <c:pt idx="43">
                  <c:v>1</c:v>
                </c:pt>
                <c:pt idx="44">
                  <c:v>1</c:v>
                </c:pt>
                <c:pt idx="45">
                  <c:v>1</c:v>
                </c:pt>
                <c:pt idx="46">
                  <c:v>0</c:v>
                </c:pt>
              </c:numCache>
            </c:numRef>
          </c:val>
          <c:extLst xmlns:c16r2="http://schemas.microsoft.com/office/drawing/2015/06/chart">
            <c:ext xmlns:c16="http://schemas.microsoft.com/office/drawing/2014/chart" uri="{C3380CC4-5D6E-409C-BE32-E72D297353CC}">
              <c16:uniqueId val="{00000000-1AEC-4C1A-8F45-D506B13BEE56}"/>
            </c:ext>
          </c:extLst>
        </c:ser>
        <c:ser>
          <c:idx val="1"/>
          <c:order val="1"/>
          <c:tx>
            <c:strRef>
              <c:f>'[I&amp;A　視察員.xlsx]総合計'!$C$4</c:f>
              <c:strCache>
                <c:ptCount val="1"/>
                <c:pt idx="0">
                  <c:v>認定検査技師</c:v>
                </c:pt>
              </c:strCache>
            </c:strRef>
          </c:tx>
          <c:invertIfNegative val="0"/>
          <c:cat>
            <c:strRef>
              <c:f>'[I&amp;A　視察員.xlsx]総合計'!$A$5:$A$51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'[I&amp;A　視察員.xlsx]総合計'!$C$5:$C$51</c:f>
              <c:numCache>
                <c:formatCode>General</c:formatCode>
                <c:ptCount val="47"/>
                <c:pt idx="0">
                  <c:v>18</c:v>
                </c:pt>
                <c:pt idx="1">
                  <c:v>7</c:v>
                </c:pt>
                <c:pt idx="2">
                  <c:v>5</c:v>
                </c:pt>
                <c:pt idx="3">
                  <c:v>6</c:v>
                </c:pt>
                <c:pt idx="4">
                  <c:v>6</c:v>
                </c:pt>
                <c:pt idx="5">
                  <c:v>3</c:v>
                </c:pt>
                <c:pt idx="6">
                  <c:v>6</c:v>
                </c:pt>
                <c:pt idx="7">
                  <c:v>9</c:v>
                </c:pt>
                <c:pt idx="8">
                  <c:v>3</c:v>
                </c:pt>
                <c:pt idx="9">
                  <c:v>8</c:v>
                </c:pt>
                <c:pt idx="10">
                  <c:v>9</c:v>
                </c:pt>
                <c:pt idx="11">
                  <c:v>9</c:v>
                </c:pt>
                <c:pt idx="12">
                  <c:v>21</c:v>
                </c:pt>
                <c:pt idx="13">
                  <c:v>13</c:v>
                </c:pt>
                <c:pt idx="14">
                  <c:v>6</c:v>
                </c:pt>
                <c:pt idx="15">
                  <c:v>7</c:v>
                </c:pt>
                <c:pt idx="16">
                  <c:v>4</c:v>
                </c:pt>
                <c:pt idx="17">
                  <c:v>7</c:v>
                </c:pt>
                <c:pt idx="18">
                  <c:v>2</c:v>
                </c:pt>
                <c:pt idx="19">
                  <c:v>1</c:v>
                </c:pt>
                <c:pt idx="20">
                  <c:v>8</c:v>
                </c:pt>
                <c:pt idx="21">
                  <c:v>12</c:v>
                </c:pt>
                <c:pt idx="22">
                  <c:v>18</c:v>
                </c:pt>
                <c:pt idx="23">
                  <c:v>12</c:v>
                </c:pt>
                <c:pt idx="24">
                  <c:v>9</c:v>
                </c:pt>
                <c:pt idx="25">
                  <c:v>6</c:v>
                </c:pt>
                <c:pt idx="26">
                  <c:v>9</c:v>
                </c:pt>
                <c:pt idx="27">
                  <c:v>12</c:v>
                </c:pt>
                <c:pt idx="28">
                  <c:v>1</c:v>
                </c:pt>
                <c:pt idx="29">
                  <c:v>1</c:v>
                </c:pt>
                <c:pt idx="30">
                  <c:v>3</c:v>
                </c:pt>
                <c:pt idx="31">
                  <c:v>0</c:v>
                </c:pt>
                <c:pt idx="32">
                  <c:v>7</c:v>
                </c:pt>
                <c:pt idx="33">
                  <c:v>5</c:v>
                </c:pt>
                <c:pt idx="34">
                  <c:v>3</c:v>
                </c:pt>
                <c:pt idx="35">
                  <c:v>2</c:v>
                </c:pt>
                <c:pt idx="36">
                  <c:v>7</c:v>
                </c:pt>
                <c:pt idx="37">
                  <c:v>7</c:v>
                </c:pt>
                <c:pt idx="38">
                  <c:v>1</c:v>
                </c:pt>
                <c:pt idx="39">
                  <c:v>16</c:v>
                </c:pt>
                <c:pt idx="40">
                  <c:v>2</c:v>
                </c:pt>
                <c:pt idx="41">
                  <c:v>2</c:v>
                </c:pt>
                <c:pt idx="42">
                  <c:v>1</c:v>
                </c:pt>
                <c:pt idx="43">
                  <c:v>9</c:v>
                </c:pt>
                <c:pt idx="44">
                  <c:v>2</c:v>
                </c:pt>
                <c:pt idx="45">
                  <c:v>1</c:v>
                </c:pt>
                <c:pt idx="46">
                  <c:v>3</c:v>
                </c:pt>
              </c:numCache>
            </c:numRef>
          </c:val>
          <c:extLst xmlns:c16r2="http://schemas.microsoft.com/office/drawing/2015/06/chart">
            <c:ext xmlns:c16="http://schemas.microsoft.com/office/drawing/2014/chart" uri="{C3380CC4-5D6E-409C-BE32-E72D297353CC}">
              <c16:uniqueId val="{00000001-1AEC-4C1A-8F45-D506B13BEE56}"/>
            </c:ext>
          </c:extLst>
        </c:ser>
        <c:ser>
          <c:idx val="2"/>
          <c:order val="2"/>
          <c:tx>
            <c:strRef>
              <c:f>'[I&amp;A　視察員.xlsx]総合計'!$D$4</c:f>
              <c:strCache>
                <c:ptCount val="1"/>
                <c:pt idx="0">
                  <c:v>認定輸血看護師</c:v>
                </c:pt>
              </c:strCache>
            </c:strRef>
          </c:tx>
          <c:invertIfNegative val="0"/>
          <c:cat>
            <c:strRef>
              <c:f>'[I&amp;A　視察員.xlsx]総合計'!$A$5:$A$51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'[I&amp;A　視察員.xlsx]総合計'!$D$5:$D$51</c:f>
              <c:numCache>
                <c:formatCode>General</c:formatCode>
                <c:ptCount val="47"/>
                <c:pt idx="0">
                  <c:v>0</c:v>
                </c:pt>
                <c:pt idx="1">
                  <c:v>1</c:v>
                </c:pt>
                <c:pt idx="2">
                  <c:v>0</c:v>
                </c:pt>
                <c:pt idx="3">
                  <c:v>0</c:v>
                </c:pt>
                <c:pt idx="4">
                  <c:v>3</c:v>
                </c:pt>
                <c:pt idx="5">
                  <c:v>0</c:v>
                </c:pt>
                <c:pt idx="6">
                  <c:v>0</c:v>
                </c:pt>
                <c:pt idx="7">
                  <c:v>0</c:v>
                </c:pt>
                <c:pt idx="8">
                  <c:v>0</c:v>
                </c:pt>
                <c:pt idx="9">
                  <c:v>4</c:v>
                </c:pt>
                <c:pt idx="10">
                  <c:v>0</c:v>
                </c:pt>
                <c:pt idx="11">
                  <c:v>1</c:v>
                </c:pt>
                <c:pt idx="12">
                  <c:v>0</c:v>
                </c:pt>
                <c:pt idx="13">
                  <c:v>0</c:v>
                </c:pt>
                <c:pt idx="14">
                  <c:v>0</c:v>
                </c:pt>
                <c:pt idx="15">
                  <c:v>0</c:v>
                </c:pt>
                <c:pt idx="16">
                  <c:v>0</c:v>
                </c:pt>
                <c:pt idx="17">
                  <c:v>1</c:v>
                </c:pt>
                <c:pt idx="18">
                  <c:v>0</c:v>
                </c:pt>
                <c:pt idx="19">
                  <c:v>0</c:v>
                </c:pt>
                <c:pt idx="20">
                  <c:v>2</c:v>
                </c:pt>
                <c:pt idx="21">
                  <c:v>1</c:v>
                </c:pt>
                <c:pt idx="22">
                  <c:v>0</c:v>
                </c:pt>
                <c:pt idx="23">
                  <c:v>5</c:v>
                </c:pt>
                <c:pt idx="24">
                  <c:v>0</c:v>
                </c:pt>
                <c:pt idx="25">
                  <c:v>0</c:v>
                </c:pt>
                <c:pt idx="26">
                  <c:v>1</c:v>
                </c:pt>
                <c:pt idx="27">
                  <c:v>0</c:v>
                </c:pt>
                <c:pt idx="28">
                  <c:v>0</c:v>
                </c:pt>
                <c:pt idx="29">
                  <c:v>0</c:v>
                </c:pt>
                <c:pt idx="30">
                  <c:v>0</c:v>
                </c:pt>
                <c:pt idx="31">
                  <c:v>0</c:v>
                </c:pt>
                <c:pt idx="32">
                  <c:v>0</c:v>
                </c:pt>
                <c:pt idx="33">
                  <c:v>0</c:v>
                </c:pt>
                <c:pt idx="34">
                  <c:v>0</c:v>
                </c:pt>
                <c:pt idx="35">
                  <c:v>0</c:v>
                </c:pt>
                <c:pt idx="36">
                  <c:v>5</c:v>
                </c:pt>
                <c:pt idx="37">
                  <c:v>2</c:v>
                </c:pt>
                <c:pt idx="38">
                  <c:v>0</c:v>
                </c:pt>
                <c:pt idx="39">
                  <c:v>6</c:v>
                </c:pt>
                <c:pt idx="40">
                  <c:v>0</c:v>
                </c:pt>
                <c:pt idx="41">
                  <c:v>0</c:v>
                </c:pt>
                <c:pt idx="42">
                  <c:v>0</c:v>
                </c:pt>
                <c:pt idx="43">
                  <c:v>0</c:v>
                </c:pt>
                <c:pt idx="44">
                  <c:v>1</c:v>
                </c:pt>
                <c:pt idx="45">
                  <c:v>0</c:v>
                </c:pt>
                <c:pt idx="46">
                  <c:v>0</c:v>
                </c:pt>
              </c:numCache>
            </c:numRef>
          </c:val>
          <c:extLst xmlns:c16r2="http://schemas.microsoft.com/office/drawing/2015/06/chart">
            <c:ext xmlns:c16="http://schemas.microsoft.com/office/drawing/2014/chart" uri="{C3380CC4-5D6E-409C-BE32-E72D297353CC}">
              <c16:uniqueId val="{00000002-1AEC-4C1A-8F45-D506B13BEE56}"/>
            </c:ext>
          </c:extLst>
        </c:ser>
        <c:dLbls>
          <c:showLegendKey val="0"/>
          <c:showVal val="0"/>
          <c:showCatName val="0"/>
          <c:showSerName val="0"/>
          <c:showPercent val="0"/>
          <c:showBubbleSize val="0"/>
        </c:dLbls>
        <c:gapWidth val="150"/>
        <c:overlap val="100"/>
        <c:axId val="189776256"/>
        <c:axId val="189777792"/>
      </c:barChart>
      <c:catAx>
        <c:axId val="189776256"/>
        <c:scaling>
          <c:orientation val="minMax"/>
        </c:scaling>
        <c:delete val="0"/>
        <c:axPos val="b"/>
        <c:numFmt formatCode="General" sourceLinked="0"/>
        <c:majorTickMark val="out"/>
        <c:minorTickMark val="none"/>
        <c:tickLblPos val="nextTo"/>
        <c:txPr>
          <a:bodyPr rot="0" spcFirstLastPara="0" vertOverflow="ellipsis" vert="eaVert" wrap="square" anchor="ctr" anchorCtr="1"/>
          <a:lstStyle/>
          <a:p>
            <a:pPr>
              <a:defRPr lang="ja-JP" sz="800" b="0" i="0" u="none" strike="noStrike" kern="1200" baseline="0">
                <a:solidFill>
                  <a:schemeClr val="tx1"/>
                </a:solidFill>
                <a:latin typeface="+mn-lt"/>
                <a:ea typeface="+mn-ea"/>
                <a:cs typeface="+mn-cs"/>
              </a:defRPr>
            </a:pPr>
            <a:endParaRPr lang="ja-JP"/>
          </a:p>
        </c:txPr>
        <c:crossAx val="189777792"/>
        <c:crosses val="autoZero"/>
        <c:auto val="1"/>
        <c:lblAlgn val="ctr"/>
        <c:lblOffset val="100"/>
        <c:noMultiLvlLbl val="0"/>
      </c:catAx>
      <c:valAx>
        <c:axId val="18977779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crossAx val="189776256"/>
        <c:crosses val="autoZero"/>
        <c:crossBetween val="between"/>
      </c:valAx>
      <c:spPr>
        <a:noFill/>
        <a:ln>
          <a:noFill/>
        </a:ln>
        <a:effectLst/>
      </c:spPr>
    </c:plotArea>
    <c:legend>
      <c:legendPos val="r"/>
      <c:layout>
        <c:manualLayout>
          <c:xMode val="edge"/>
          <c:yMode val="edge"/>
          <c:x val="0.84696261510846005"/>
          <c:y val="0.12233989022948"/>
          <c:w val="0.153037385133236"/>
          <c:h val="0.180396599445873"/>
        </c:manualLayout>
      </c:layout>
      <c:overlay val="0"/>
      <c:txPr>
        <a:bodyPr rot="0" spcFirstLastPara="0"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legend>
    <c:plotVisOnly val="1"/>
    <c:dispBlanksAs val="gap"/>
    <c:showDLblsOverMax val="0"/>
  </c:chart>
  <c:txPr>
    <a:bodyPr/>
    <a:lstStyle/>
    <a:p>
      <a:pPr>
        <a:defRPr lang="ja-JP"/>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52537182852098E-2"/>
          <c:y val="2.4809554182154098E-2"/>
          <c:w val="0.93342311898512698"/>
          <c:h val="0.85710005058613903"/>
        </c:manualLayout>
      </c:layout>
      <c:barChart>
        <c:barDir val="col"/>
        <c:grouping val="clustered"/>
        <c:varyColors val="0"/>
        <c:ser>
          <c:idx val="0"/>
          <c:order val="0"/>
          <c:invertIfNegative val="0"/>
          <c:cat>
            <c:strRef>
              <c:f>'[I&amp;A　視察員.xlsx]総合計 (2)'!$A$5:$A$51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'[I&amp;A　視察員.xlsx]総合計 (2)'!$B$5:$B$51</c:f>
              <c:numCache>
                <c:formatCode>General</c:formatCode>
                <c:ptCount val="47"/>
                <c:pt idx="0">
                  <c:v>0</c:v>
                </c:pt>
                <c:pt idx="1">
                  <c:v>1</c:v>
                </c:pt>
                <c:pt idx="2">
                  <c:v>0</c:v>
                </c:pt>
                <c:pt idx="3">
                  <c:v>0</c:v>
                </c:pt>
                <c:pt idx="4">
                  <c:v>3</c:v>
                </c:pt>
                <c:pt idx="5">
                  <c:v>0</c:v>
                </c:pt>
                <c:pt idx="6">
                  <c:v>0</c:v>
                </c:pt>
                <c:pt idx="7">
                  <c:v>0</c:v>
                </c:pt>
                <c:pt idx="8">
                  <c:v>0</c:v>
                </c:pt>
                <c:pt idx="9">
                  <c:v>4</c:v>
                </c:pt>
                <c:pt idx="10">
                  <c:v>0</c:v>
                </c:pt>
                <c:pt idx="11">
                  <c:v>1</c:v>
                </c:pt>
                <c:pt idx="12">
                  <c:v>0</c:v>
                </c:pt>
                <c:pt idx="13">
                  <c:v>0</c:v>
                </c:pt>
                <c:pt idx="14">
                  <c:v>0</c:v>
                </c:pt>
                <c:pt idx="15">
                  <c:v>0</c:v>
                </c:pt>
                <c:pt idx="16">
                  <c:v>0</c:v>
                </c:pt>
                <c:pt idx="17">
                  <c:v>1</c:v>
                </c:pt>
                <c:pt idx="18">
                  <c:v>0</c:v>
                </c:pt>
                <c:pt idx="19">
                  <c:v>0</c:v>
                </c:pt>
                <c:pt idx="20">
                  <c:v>2</c:v>
                </c:pt>
                <c:pt idx="21">
                  <c:v>1</c:v>
                </c:pt>
                <c:pt idx="22">
                  <c:v>0</c:v>
                </c:pt>
                <c:pt idx="23">
                  <c:v>5</c:v>
                </c:pt>
                <c:pt idx="24">
                  <c:v>0</c:v>
                </c:pt>
                <c:pt idx="25">
                  <c:v>0</c:v>
                </c:pt>
                <c:pt idx="26">
                  <c:v>1</c:v>
                </c:pt>
                <c:pt idx="27">
                  <c:v>0</c:v>
                </c:pt>
                <c:pt idx="28">
                  <c:v>0</c:v>
                </c:pt>
                <c:pt idx="29">
                  <c:v>0</c:v>
                </c:pt>
                <c:pt idx="30">
                  <c:v>0</c:v>
                </c:pt>
                <c:pt idx="31">
                  <c:v>0</c:v>
                </c:pt>
                <c:pt idx="32">
                  <c:v>0</c:v>
                </c:pt>
                <c:pt idx="33">
                  <c:v>0</c:v>
                </c:pt>
                <c:pt idx="34">
                  <c:v>0</c:v>
                </c:pt>
                <c:pt idx="35">
                  <c:v>0</c:v>
                </c:pt>
                <c:pt idx="36">
                  <c:v>5</c:v>
                </c:pt>
                <c:pt idx="37">
                  <c:v>2</c:v>
                </c:pt>
                <c:pt idx="38">
                  <c:v>0</c:v>
                </c:pt>
                <c:pt idx="39">
                  <c:v>6</c:v>
                </c:pt>
                <c:pt idx="40">
                  <c:v>0</c:v>
                </c:pt>
                <c:pt idx="41">
                  <c:v>0</c:v>
                </c:pt>
                <c:pt idx="42">
                  <c:v>0</c:v>
                </c:pt>
                <c:pt idx="43">
                  <c:v>0</c:v>
                </c:pt>
                <c:pt idx="44">
                  <c:v>1</c:v>
                </c:pt>
                <c:pt idx="45">
                  <c:v>0</c:v>
                </c:pt>
                <c:pt idx="46">
                  <c:v>0</c:v>
                </c:pt>
              </c:numCache>
            </c:numRef>
          </c:val>
          <c:extLst xmlns:c16r2="http://schemas.microsoft.com/office/drawing/2015/06/chart">
            <c:ext xmlns:c16="http://schemas.microsoft.com/office/drawing/2014/chart" uri="{C3380CC4-5D6E-409C-BE32-E72D297353CC}">
              <c16:uniqueId val="{00000000-D573-458C-8357-3316A120BC9A}"/>
            </c:ext>
          </c:extLst>
        </c:ser>
        <c:dLbls>
          <c:showLegendKey val="0"/>
          <c:showVal val="0"/>
          <c:showCatName val="0"/>
          <c:showSerName val="0"/>
          <c:showPercent val="0"/>
          <c:showBubbleSize val="0"/>
        </c:dLbls>
        <c:gapWidth val="150"/>
        <c:axId val="190143488"/>
        <c:axId val="190149376"/>
      </c:barChart>
      <c:catAx>
        <c:axId val="190143488"/>
        <c:scaling>
          <c:orientation val="minMax"/>
        </c:scaling>
        <c:delete val="0"/>
        <c:axPos val="b"/>
        <c:numFmt formatCode="General" sourceLinked="0"/>
        <c:majorTickMark val="out"/>
        <c:minorTickMark val="none"/>
        <c:tickLblPos val="nextTo"/>
        <c:txPr>
          <a:bodyPr rot="0" spcFirstLastPara="0" vertOverflow="ellipsis" vert="eaVert" wrap="square" anchor="ctr" anchorCtr="1"/>
          <a:lstStyle/>
          <a:p>
            <a:pPr>
              <a:defRPr lang="ja-JP" sz="800" b="0" i="0" u="none" strike="noStrike" kern="1200" baseline="0">
                <a:solidFill>
                  <a:schemeClr val="tx1"/>
                </a:solidFill>
                <a:latin typeface="+mn-lt"/>
                <a:ea typeface="+mn-ea"/>
                <a:cs typeface="+mn-cs"/>
              </a:defRPr>
            </a:pPr>
            <a:endParaRPr lang="ja-JP"/>
          </a:p>
        </c:txPr>
        <c:crossAx val="190149376"/>
        <c:crosses val="autoZero"/>
        <c:auto val="1"/>
        <c:lblAlgn val="ctr"/>
        <c:lblOffset val="100"/>
        <c:noMultiLvlLbl val="0"/>
      </c:catAx>
      <c:valAx>
        <c:axId val="19014937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crossAx val="190143488"/>
        <c:crosses val="autoZero"/>
        <c:crossBetween val="between"/>
      </c:valAx>
      <c:spPr>
        <a:noFill/>
        <a:ln>
          <a:noFill/>
        </a:ln>
        <a:effectLst/>
      </c:spPr>
    </c:plotArea>
    <c:plotVisOnly val="1"/>
    <c:dispBlanksAs val="gap"/>
    <c:showDLblsOverMax val="0"/>
  </c:chart>
  <c:txPr>
    <a:bodyPr/>
    <a:lstStyle/>
    <a:p>
      <a:pPr>
        <a:defRPr lang="ja-JP"/>
      </a:pPr>
      <a:endParaRPr lang="ja-JP"/>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8F211-154F-4334-B935-8A1040BA74A5}" type="doc">
      <dgm:prSet loTypeId="urn:microsoft.com/office/officeart/2005/8/layout/vList4#1" loCatId="list" qsTypeId="urn:microsoft.com/office/officeart/2005/8/quickstyle/simple1" qsCatId="simple" csTypeId="urn:microsoft.com/office/officeart/2005/8/colors/colorful4" csCatId="colorful" phldr="1"/>
      <dgm:spPr/>
      <dgm:t>
        <a:bodyPr/>
        <a:lstStyle/>
        <a:p>
          <a:endParaRPr kumimoji="1" lang="ja-JP" altLang="en-US"/>
        </a:p>
      </dgm:t>
    </dgm:pt>
    <dgm:pt modelId="{86D189EC-F65A-44CB-817E-34C60D666964}">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学会認定・自己血輸血看護師</a:t>
          </a:r>
        </a:p>
      </dgm:t>
    </dgm:pt>
    <dgm:pt modelId="{4614F079-B12E-4C13-A83B-F88030F5AA17}" type="parTrans" cxnId="{5E9F5B77-2205-439E-A3D7-ED1C1AC295B4}">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0A13266E-D916-4BF5-B3D5-E7085C86C414}" type="sibTrans" cxnId="{5E9F5B77-2205-439E-A3D7-ED1C1AC295B4}">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61927FFC-C63E-4124-AE67-81CBB4CA8897}">
      <dgm:prSet phldrT="[テキスト]"/>
      <dgm:spPr/>
      <dgm:t>
        <a:bodyPr/>
        <a:lstStyle/>
        <a:p>
          <a:r>
            <a:rPr kumimoji="1" lang="zh-CN" altLang="en-US" b="1" dirty="0">
              <a:solidFill>
                <a:schemeClr val="tx1"/>
              </a:solidFill>
              <a:latin typeface="HG丸ｺﾞｼｯｸM-PRO" pitchFamily="50" charset="-128"/>
              <a:ea typeface="HG丸ｺﾞｼｯｸM-PRO" pitchFamily="50" charset="-128"/>
            </a:rPr>
            <a:t>日本自己血輸血学会</a:t>
          </a:r>
          <a:endParaRPr kumimoji="1" lang="ja-JP" altLang="en-US" b="1" dirty="0">
            <a:solidFill>
              <a:schemeClr val="tx1"/>
            </a:solidFill>
            <a:latin typeface="HG丸ｺﾞｼｯｸM-PRO" pitchFamily="50" charset="-128"/>
            <a:ea typeface="HG丸ｺﾞｼｯｸM-PRO" pitchFamily="50" charset="-128"/>
          </a:endParaRPr>
        </a:p>
      </dgm:t>
    </dgm:pt>
    <dgm:pt modelId="{793C13FF-00D5-40FA-B49E-130DB1F5E467}" type="parTrans" cxnId="{57A2A9BD-2B06-4AEB-A633-44C72D09A453}">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6A569791-9164-4F52-8F73-A6A937082C47}" type="sibTrans" cxnId="{57A2A9BD-2B06-4AEB-A633-44C72D09A453}">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14AB84D2-F51B-46D9-B8C9-CBBC89D6284A}">
      <dgm:prSet phldrT="[テキスト]"/>
      <dgm:spPr/>
      <dgm:t>
        <a:bodyPr/>
        <a:lstStyle/>
        <a:p>
          <a:r>
            <a:rPr kumimoji="1" lang="zh-TW" altLang="en-US" b="1" dirty="0">
              <a:solidFill>
                <a:schemeClr val="tx1"/>
              </a:solidFill>
              <a:latin typeface="HG丸ｺﾞｼｯｸM-PRO" pitchFamily="50" charset="-128"/>
              <a:ea typeface="HG丸ｺﾞｼｯｸM-PRO" pitchFamily="50" charset="-128"/>
            </a:rPr>
            <a:t>貯血式自己血輸血</a:t>
          </a:r>
          <a:r>
            <a:rPr kumimoji="1" lang="ja-JP" altLang="en-US" b="1" dirty="0">
              <a:solidFill>
                <a:schemeClr val="tx1"/>
              </a:solidFill>
              <a:latin typeface="HG丸ｺﾞｼｯｸM-PRO" pitchFamily="50" charset="-128"/>
              <a:ea typeface="HG丸ｺﾞｼｯｸM-PRO" pitchFamily="50" charset="-128"/>
            </a:rPr>
            <a:t>管理体制加算　</a:t>
          </a:r>
          <a:r>
            <a:rPr kumimoji="1" lang="en-US" altLang="ja-JP" b="1" dirty="0">
              <a:solidFill>
                <a:schemeClr val="tx1"/>
              </a:solidFill>
              <a:latin typeface="HG丸ｺﾞｼｯｸM-PRO" pitchFamily="50" charset="-128"/>
              <a:ea typeface="HG丸ｺﾞｼｯｸM-PRO" pitchFamily="50" charset="-128"/>
            </a:rPr>
            <a:t>50</a:t>
          </a:r>
          <a:r>
            <a:rPr kumimoji="1" lang="ja-JP" altLang="en-US" b="1" dirty="0">
              <a:solidFill>
                <a:schemeClr val="tx1"/>
              </a:solidFill>
              <a:latin typeface="HG丸ｺﾞｼｯｸM-PRO" pitchFamily="50" charset="-128"/>
              <a:ea typeface="HG丸ｺﾞｼｯｸM-PRO" pitchFamily="50" charset="-128"/>
            </a:rPr>
            <a:t>点</a:t>
          </a:r>
        </a:p>
      </dgm:t>
    </dgm:pt>
    <dgm:pt modelId="{44095E8E-6CEF-4EC6-A325-436B90085C2F}" type="parTrans" cxnId="{222BC51A-46BF-4DD4-9980-CCF2A9769973}">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A582C9AD-A675-4F90-8CA4-A0A61AC52318}" type="sibTrans" cxnId="{222BC51A-46BF-4DD4-9980-CCF2A9769973}">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2D4685D2-3D11-45A3-A527-F7FDD931640A}">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学会認定・臨床輸血看護師</a:t>
          </a:r>
        </a:p>
      </dgm:t>
    </dgm:pt>
    <dgm:pt modelId="{CC4DF169-0412-4DE0-906E-0B80882AD272}" type="parTrans" cxnId="{E40EB226-9E00-47AF-8122-A7342E22ECF9}">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2B37B313-2280-4BE5-8824-93E7E0185C7D}" type="sibTrans" cxnId="{E40EB226-9E00-47AF-8122-A7342E22ECF9}">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A3A675CD-D7A3-4157-A85A-483258CBF948}">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日本輸血・細胞治療学会</a:t>
          </a:r>
        </a:p>
      </dgm:t>
    </dgm:pt>
    <dgm:pt modelId="{B259BF0E-6243-43F1-A280-36E7B03D07CC}" type="parTrans" cxnId="{0218DB8B-C99A-4935-A666-3E001FC373CC}">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46E03680-AF93-4BC6-909C-A12AC0A89000}" type="sibTrans" cxnId="{0218DB8B-C99A-4935-A666-3E001FC373CC}">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3605FE78-E86C-41EF-8EE4-9E1A00684765}">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日本看護協会推薦</a:t>
          </a:r>
        </a:p>
      </dgm:t>
    </dgm:pt>
    <dgm:pt modelId="{478BCB38-CD3E-4F36-A60B-E1D9DA923209}" type="parTrans" cxnId="{4A5AD4B4-208D-4321-B5BB-CEF2A0D4BA89}">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810E060C-D306-4228-8048-4C15CBF41CBD}" type="sibTrans" cxnId="{4A5AD4B4-208D-4321-B5BB-CEF2A0D4BA89}">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CA93DF84-979A-486F-82E4-DE79640DC0B7}">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学会認定・アフェレーシスナース</a:t>
          </a:r>
        </a:p>
      </dgm:t>
    </dgm:pt>
    <dgm:pt modelId="{D3402525-1DA8-4750-979E-A1E4DDE3D5EB}" type="parTrans" cxnId="{40361E74-A388-4D31-973D-D031B9AE752F}">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C8622B5F-284F-47C0-9C5C-A55E5D7B968F}" type="sibTrans" cxnId="{40361E74-A388-4D31-973D-D031B9AE752F}">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2C18885D-E49E-4332-B118-A29024DBC334}">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日本輸血・細胞治療学会</a:t>
          </a:r>
        </a:p>
      </dgm:t>
    </dgm:pt>
    <dgm:pt modelId="{CF049C56-5664-4882-8C91-46C96CF0FBE2}" type="parTrans" cxnId="{A0BB57A0-C4E8-435F-ACE8-90751E076A62}">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6448EFEC-66B7-4F19-BB5E-3D4A32368F09}" type="sibTrans" cxnId="{A0BB57A0-C4E8-435F-ACE8-90751E076A62}">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B8AD6C04-269A-40C7-9174-1D295D533A90}">
      <dgm:prSet phldrT="[テキスト]"/>
      <dgm:spPr/>
      <dgm:t>
        <a:bodyPr/>
        <a:lstStyle/>
        <a:p>
          <a:r>
            <a:rPr kumimoji="1" lang="en-US" altLang="ja-JP" b="1" dirty="0">
              <a:solidFill>
                <a:schemeClr val="tx1"/>
              </a:solidFill>
              <a:latin typeface="HG丸ｺﾞｼｯｸM-PRO" pitchFamily="50" charset="-128"/>
              <a:ea typeface="HG丸ｺﾞｼｯｸM-PRO" pitchFamily="50" charset="-128"/>
            </a:rPr>
            <a:t>2010</a:t>
          </a:r>
          <a:r>
            <a:rPr kumimoji="1" lang="ja-JP" altLang="en-US" b="1" dirty="0">
              <a:solidFill>
                <a:schemeClr val="tx1"/>
              </a:solidFill>
              <a:latin typeface="HG丸ｺﾞｼｯｸM-PRO" pitchFamily="50" charset="-128"/>
              <a:ea typeface="HG丸ｺﾞｼｯｸM-PRO" pitchFamily="50" charset="-128"/>
            </a:rPr>
            <a:t>年～</a:t>
          </a:r>
        </a:p>
      </dgm:t>
    </dgm:pt>
    <dgm:pt modelId="{566E30FF-2B07-48B8-9E33-AC8C81949B01}" type="parTrans" cxnId="{EA3B93C3-1188-482D-BCC1-5F5E35EDC4B4}">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A9737EB8-2315-4B3A-99E3-051EFB0452E5}" type="sibTrans" cxnId="{EA3B93C3-1188-482D-BCC1-5F5E35EDC4B4}">
      <dgm:prSet/>
      <dgm:spPr/>
      <dgm:t>
        <a:bodyPr/>
        <a:lstStyle/>
        <a:p>
          <a:endParaRPr kumimoji="1" lang="ja-JP" altLang="en-US" b="1">
            <a:solidFill>
              <a:schemeClr val="tx1"/>
            </a:solidFill>
            <a:latin typeface="HG丸ｺﾞｼｯｸM-PRO" pitchFamily="50" charset="-128"/>
            <a:ea typeface="HG丸ｺﾞｼｯｸM-PRO" pitchFamily="50" charset="-128"/>
          </a:endParaRPr>
        </a:p>
      </dgm:t>
    </dgm:pt>
    <dgm:pt modelId="{3D5A84E6-E628-4DA2-A8B2-337BCF40474A}">
      <dgm:prSet phldrT="[テキスト]"/>
      <dgm:spPr/>
      <dgm:t>
        <a:bodyPr/>
        <a:lstStyle/>
        <a:p>
          <a:r>
            <a:rPr kumimoji="1" lang="en-US" altLang="ja-JP" b="1" dirty="0">
              <a:solidFill>
                <a:schemeClr val="tx1"/>
              </a:solidFill>
              <a:latin typeface="HG丸ｺﾞｼｯｸM-PRO" pitchFamily="50" charset="-128"/>
              <a:ea typeface="HG丸ｺﾞｼｯｸM-PRO" pitchFamily="50" charset="-128"/>
            </a:rPr>
            <a:t>2009</a:t>
          </a:r>
          <a:r>
            <a:rPr kumimoji="1" lang="ja-JP" altLang="en-US" b="1" dirty="0">
              <a:solidFill>
                <a:schemeClr val="tx1"/>
              </a:solidFill>
              <a:latin typeface="HG丸ｺﾞｼｯｸM-PRO" pitchFamily="50" charset="-128"/>
              <a:ea typeface="HG丸ｺﾞｼｯｸM-PRO" pitchFamily="50" charset="-128"/>
            </a:rPr>
            <a:t>年～</a:t>
          </a:r>
        </a:p>
      </dgm:t>
    </dgm:pt>
    <dgm:pt modelId="{BA3C05A2-08E6-4834-8E20-5BA7F51165C4}" type="parTrans" cxnId="{CD55E451-737E-468D-B049-D86740AFEF9D}">
      <dgm:prSet/>
      <dgm:spPr/>
      <dgm:t>
        <a:bodyPr/>
        <a:lstStyle/>
        <a:p>
          <a:endParaRPr kumimoji="1" lang="ja-JP" altLang="en-US" b="1">
            <a:solidFill>
              <a:schemeClr val="tx1"/>
            </a:solidFill>
          </a:endParaRPr>
        </a:p>
      </dgm:t>
    </dgm:pt>
    <dgm:pt modelId="{20D1D0DE-693B-41F6-9DE8-ECAED2A3639C}" type="sibTrans" cxnId="{CD55E451-737E-468D-B049-D86740AFEF9D}">
      <dgm:prSet/>
      <dgm:spPr/>
      <dgm:t>
        <a:bodyPr/>
        <a:lstStyle/>
        <a:p>
          <a:endParaRPr kumimoji="1" lang="ja-JP" altLang="en-US" b="1">
            <a:solidFill>
              <a:schemeClr val="tx1"/>
            </a:solidFill>
          </a:endParaRPr>
        </a:p>
      </dgm:t>
    </dgm:pt>
    <dgm:pt modelId="{102E6AD5-5552-43FE-81BF-9D2430228147}">
      <dgm:prSet phldrT="[テキスト]"/>
      <dgm:spPr/>
      <dgm:t>
        <a:bodyPr/>
        <a:lstStyle/>
        <a:p>
          <a:r>
            <a:rPr kumimoji="1" lang="en-US" altLang="ja-JP" b="1" dirty="0">
              <a:solidFill>
                <a:schemeClr val="tx1"/>
              </a:solidFill>
              <a:latin typeface="HG丸ｺﾞｼｯｸM-PRO" pitchFamily="50" charset="-128"/>
              <a:ea typeface="HG丸ｺﾞｼｯｸM-PRO" pitchFamily="50" charset="-128"/>
            </a:rPr>
            <a:t>2010</a:t>
          </a:r>
          <a:r>
            <a:rPr kumimoji="1" lang="ja-JP" altLang="en-US" b="1" dirty="0">
              <a:solidFill>
                <a:schemeClr val="tx1"/>
              </a:solidFill>
              <a:latin typeface="HG丸ｺﾞｼｯｸM-PRO" pitchFamily="50" charset="-128"/>
              <a:ea typeface="HG丸ｺﾞｼｯｸM-PRO" pitchFamily="50" charset="-128"/>
            </a:rPr>
            <a:t>年～</a:t>
          </a:r>
        </a:p>
      </dgm:t>
    </dgm:pt>
    <dgm:pt modelId="{5DC50760-9034-4102-9F02-104432659360}" type="parTrans" cxnId="{0F5F4898-92CA-42CF-A07D-6BC04FEFEE04}">
      <dgm:prSet/>
      <dgm:spPr/>
      <dgm:t>
        <a:bodyPr/>
        <a:lstStyle/>
        <a:p>
          <a:endParaRPr kumimoji="1" lang="ja-JP" altLang="en-US" b="1">
            <a:solidFill>
              <a:schemeClr val="tx1"/>
            </a:solidFill>
          </a:endParaRPr>
        </a:p>
      </dgm:t>
    </dgm:pt>
    <dgm:pt modelId="{1C145711-F27C-40E8-B69D-B54228756204}" type="sibTrans" cxnId="{0F5F4898-92CA-42CF-A07D-6BC04FEFEE04}">
      <dgm:prSet/>
      <dgm:spPr/>
      <dgm:t>
        <a:bodyPr/>
        <a:lstStyle/>
        <a:p>
          <a:endParaRPr kumimoji="1" lang="ja-JP" altLang="en-US" b="1">
            <a:solidFill>
              <a:schemeClr val="tx1"/>
            </a:solidFill>
          </a:endParaRPr>
        </a:p>
      </dgm:t>
    </dgm:pt>
    <dgm:pt modelId="{9B75E20F-541F-465D-86FF-6BF36EB47E91}">
      <dgm:prSet phldrT="[テキスト]"/>
      <dgm:spPr/>
      <dgm:t>
        <a:bodyPr/>
        <a:lstStyle/>
        <a:p>
          <a:r>
            <a:rPr kumimoji="1" lang="ja-JP" altLang="en-US" b="1" dirty="0">
              <a:solidFill>
                <a:schemeClr val="tx1"/>
              </a:solidFill>
              <a:latin typeface="HG丸ｺﾞｼｯｸM-PRO" pitchFamily="50" charset="-128"/>
              <a:ea typeface="HG丸ｺﾞｼｯｸM-PRO" pitchFamily="50" charset="-128"/>
            </a:rPr>
            <a:t>末梢血幹細胞採取など</a:t>
          </a:r>
        </a:p>
      </dgm:t>
    </dgm:pt>
    <dgm:pt modelId="{E2E9E384-D866-4F81-90A9-F79FED7FAF29}" type="parTrans" cxnId="{E49316DC-3661-4191-9B36-626C1CBDF2FF}">
      <dgm:prSet/>
      <dgm:spPr/>
      <dgm:t>
        <a:bodyPr/>
        <a:lstStyle/>
        <a:p>
          <a:endParaRPr kumimoji="1" lang="ja-JP" altLang="en-US" b="1">
            <a:solidFill>
              <a:schemeClr val="tx1"/>
            </a:solidFill>
          </a:endParaRPr>
        </a:p>
      </dgm:t>
    </dgm:pt>
    <dgm:pt modelId="{A01C7780-F4D6-4706-9A1F-C655F43E3560}" type="sibTrans" cxnId="{E49316DC-3661-4191-9B36-626C1CBDF2FF}">
      <dgm:prSet/>
      <dgm:spPr/>
      <dgm:t>
        <a:bodyPr/>
        <a:lstStyle/>
        <a:p>
          <a:endParaRPr kumimoji="1" lang="ja-JP" altLang="en-US" b="1">
            <a:solidFill>
              <a:schemeClr val="tx1"/>
            </a:solidFill>
          </a:endParaRPr>
        </a:p>
      </dgm:t>
    </dgm:pt>
    <dgm:pt modelId="{0653D782-FE81-467C-9359-9308B45C5D76}" type="pres">
      <dgm:prSet presAssocID="{A4F8F211-154F-4334-B935-8A1040BA74A5}" presName="linear" presStyleCnt="0">
        <dgm:presLayoutVars>
          <dgm:dir/>
          <dgm:resizeHandles val="exact"/>
        </dgm:presLayoutVars>
      </dgm:prSet>
      <dgm:spPr/>
      <dgm:t>
        <a:bodyPr/>
        <a:lstStyle/>
        <a:p>
          <a:endParaRPr kumimoji="1" lang="ja-JP" altLang="en-US"/>
        </a:p>
      </dgm:t>
    </dgm:pt>
    <dgm:pt modelId="{D6BC939D-2530-4AF9-BE7C-02ECEBD5272F}" type="pres">
      <dgm:prSet presAssocID="{86D189EC-F65A-44CB-817E-34C60D666964}" presName="comp" presStyleCnt="0"/>
      <dgm:spPr/>
    </dgm:pt>
    <dgm:pt modelId="{533C010C-D582-4A0A-85C6-AFDAE187A296}" type="pres">
      <dgm:prSet presAssocID="{86D189EC-F65A-44CB-817E-34C60D666964}" presName="box" presStyleLbl="node1" presStyleIdx="0" presStyleCnt="3"/>
      <dgm:spPr/>
      <dgm:t>
        <a:bodyPr/>
        <a:lstStyle/>
        <a:p>
          <a:endParaRPr kumimoji="1" lang="ja-JP" altLang="en-US"/>
        </a:p>
      </dgm:t>
    </dgm:pt>
    <dgm:pt modelId="{5A991628-7393-480A-8F4E-4A71B9552FC2}" type="pres">
      <dgm:prSet presAssocID="{86D189EC-F65A-44CB-817E-34C60D666964}" presName="img" presStyleLbl="fgImgPlace1" presStyleIdx="0" presStyleCnt="3" custScaleX="100120" custScaleY="10214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DA37B74D-538E-4373-A934-11E5F795CFE1}" type="pres">
      <dgm:prSet presAssocID="{86D189EC-F65A-44CB-817E-34C60D666964}" presName="text" presStyleLbl="node1" presStyleIdx="0" presStyleCnt="3">
        <dgm:presLayoutVars>
          <dgm:bulletEnabled val="1"/>
        </dgm:presLayoutVars>
      </dgm:prSet>
      <dgm:spPr/>
      <dgm:t>
        <a:bodyPr/>
        <a:lstStyle/>
        <a:p>
          <a:endParaRPr kumimoji="1" lang="ja-JP" altLang="en-US"/>
        </a:p>
      </dgm:t>
    </dgm:pt>
    <dgm:pt modelId="{94EBED99-F98B-45A6-81AA-5B93418F8A93}" type="pres">
      <dgm:prSet presAssocID="{0A13266E-D916-4BF5-B3D5-E7085C86C414}" presName="spacer" presStyleCnt="0"/>
      <dgm:spPr/>
    </dgm:pt>
    <dgm:pt modelId="{01721D41-0AE1-4499-88ED-D21FF5400AE7}" type="pres">
      <dgm:prSet presAssocID="{2D4685D2-3D11-45A3-A527-F7FDD931640A}" presName="comp" presStyleCnt="0"/>
      <dgm:spPr/>
    </dgm:pt>
    <dgm:pt modelId="{2EC5C32B-627E-419C-980C-BAA13F3C9510}" type="pres">
      <dgm:prSet presAssocID="{2D4685D2-3D11-45A3-A527-F7FDD931640A}" presName="box" presStyleLbl="node1" presStyleIdx="1" presStyleCnt="3"/>
      <dgm:spPr/>
      <dgm:t>
        <a:bodyPr/>
        <a:lstStyle/>
        <a:p>
          <a:endParaRPr kumimoji="1" lang="ja-JP" altLang="en-US"/>
        </a:p>
      </dgm:t>
    </dgm:pt>
    <dgm:pt modelId="{3B406940-62F6-403A-A48C-0A8C5BC69052}" type="pres">
      <dgm:prSet presAssocID="{2D4685D2-3D11-45A3-A527-F7FDD931640A}" presName="img" presStyleLbl="fgImgPlace1" presStyleIdx="1" presStyleCnt="3" custScaleX="61659" custScaleY="102858"/>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F8E5848C-F6F3-4BAD-A1BB-B842A9B92ED4}" type="pres">
      <dgm:prSet presAssocID="{2D4685D2-3D11-45A3-A527-F7FDD931640A}" presName="text" presStyleLbl="node1" presStyleIdx="1" presStyleCnt="3">
        <dgm:presLayoutVars>
          <dgm:bulletEnabled val="1"/>
        </dgm:presLayoutVars>
      </dgm:prSet>
      <dgm:spPr/>
      <dgm:t>
        <a:bodyPr/>
        <a:lstStyle/>
        <a:p>
          <a:endParaRPr kumimoji="1" lang="ja-JP" altLang="en-US"/>
        </a:p>
      </dgm:t>
    </dgm:pt>
    <dgm:pt modelId="{738A6088-2E1E-4BA6-B445-A9044E04AA38}" type="pres">
      <dgm:prSet presAssocID="{2B37B313-2280-4BE5-8824-93E7E0185C7D}" presName="spacer" presStyleCnt="0"/>
      <dgm:spPr/>
    </dgm:pt>
    <dgm:pt modelId="{AAC47A4A-8362-4832-A310-FC7AE382E511}" type="pres">
      <dgm:prSet presAssocID="{CA93DF84-979A-486F-82E4-DE79640DC0B7}" presName="comp" presStyleCnt="0"/>
      <dgm:spPr/>
    </dgm:pt>
    <dgm:pt modelId="{11EBAA92-4AAB-4F63-80C6-ABD06D823E79}" type="pres">
      <dgm:prSet presAssocID="{CA93DF84-979A-486F-82E4-DE79640DC0B7}" presName="box" presStyleLbl="node1" presStyleIdx="2" presStyleCnt="3"/>
      <dgm:spPr/>
      <dgm:t>
        <a:bodyPr/>
        <a:lstStyle/>
        <a:p>
          <a:endParaRPr kumimoji="1" lang="ja-JP" altLang="en-US"/>
        </a:p>
      </dgm:t>
    </dgm:pt>
    <dgm:pt modelId="{855CB418-E572-4B61-BD82-38AF40C15883}" type="pres">
      <dgm:prSet presAssocID="{CA93DF84-979A-486F-82E4-DE79640DC0B7}" presName="img" presStyleLbl="fgImgPlace1" presStyleIdx="2" presStyleCnt="3" custScaleX="61659" custScaleY="9214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41605D3A-11B1-4FBC-B62A-63FCFA77D8C7}" type="pres">
      <dgm:prSet presAssocID="{CA93DF84-979A-486F-82E4-DE79640DC0B7}" presName="text" presStyleLbl="node1" presStyleIdx="2" presStyleCnt="3">
        <dgm:presLayoutVars>
          <dgm:bulletEnabled val="1"/>
        </dgm:presLayoutVars>
      </dgm:prSet>
      <dgm:spPr/>
      <dgm:t>
        <a:bodyPr/>
        <a:lstStyle/>
        <a:p>
          <a:endParaRPr kumimoji="1" lang="ja-JP" altLang="en-US"/>
        </a:p>
      </dgm:t>
    </dgm:pt>
  </dgm:ptLst>
  <dgm:cxnLst>
    <dgm:cxn modelId="{0F5F4898-92CA-42CF-A07D-6BC04FEFEE04}" srcId="{2D4685D2-3D11-45A3-A527-F7FDD931640A}" destId="{102E6AD5-5552-43FE-81BF-9D2430228147}" srcOrd="2" destOrd="0" parTransId="{5DC50760-9034-4102-9F02-104432659360}" sibTransId="{1C145711-F27C-40E8-B69D-B54228756204}"/>
    <dgm:cxn modelId="{7B34C6F9-8CCF-4EBA-B5DC-DF8ABC8B5D1C}" type="presOf" srcId="{61927FFC-C63E-4124-AE67-81CBB4CA8897}" destId="{DA37B74D-538E-4373-A934-11E5F795CFE1}" srcOrd="1" destOrd="1" presId="urn:microsoft.com/office/officeart/2005/8/layout/vList4#1"/>
    <dgm:cxn modelId="{EA35F5F0-B424-460F-BE41-36EEE42F089F}" type="presOf" srcId="{A4F8F211-154F-4334-B935-8A1040BA74A5}" destId="{0653D782-FE81-467C-9359-9308B45C5D76}" srcOrd="0" destOrd="0" presId="urn:microsoft.com/office/officeart/2005/8/layout/vList4#1"/>
    <dgm:cxn modelId="{1BC1A5D7-6144-47BD-B7B7-8537FAF93312}" type="presOf" srcId="{3D5A84E6-E628-4DA2-A8B2-337BCF40474A}" destId="{DA37B74D-538E-4373-A934-11E5F795CFE1}" srcOrd="1" destOrd="3" presId="urn:microsoft.com/office/officeart/2005/8/layout/vList4#1"/>
    <dgm:cxn modelId="{E40EB226-9E00-47AF-8122-A7342E22ECF9}" srcId="{A4F8F211-154F-4334-B935-8A1040BA74A5}" destId="{2D4685D2-3D11-45A3-A527-F7FDD931640A}" srcOrd="1" destOrd="0" parTransId="{CC4DF169-0412-4DE0-906E-0B80882AD272}" sibTransId="{2B37B313-2280-4BE5-8824-93E7E0185C7D}"/>
    <dgm:cxn modelId="{4A5AD4B4-208D-4321-B5BB-CEF2A0D4BA89}" srcId="{2D4685D2-3D11-45A3-A527-F7FDD931640A}" destId="{3605FE78-E86C-41EF-8EE4-9E1A00684765}" srcOrd="1" destOrd="0" parTransId="{478BCB38-CD3E-4F36-A60B-E1D9DA923209}" sibTransId="{810E060C-D306-4228-8048-4C15CBF41CBD}"/>
    <dgm:cxn modelId="{45DAA5C1-D144-46D1-B230-2242D22C4DFC}" type="presOf" srcId="{3605FE78-E86C-41EF-8EE4-9E1A00684765}" destId="{2EC5C32B-627E-419C-980C-BAA13F3C9510}" srcOrd="0" destOrd="2" presId="urn:microsoft.com/office/officeart/2005/8/layout/vList4#1"/>
    <dgm:cxn modelId="{0218DB8B-C99A-4935-A666-3E001FC373CC}" srcId="{2D4685D2-3D11-45A3-A527-F7FDD931640A}" destId="{A3A675CD-D7A3-4157-A85A-483258CBF948}" srcOrd="0" destOrd="0" parTransId="{B259BF0E-6243-43F1-A280-36E7B03D07CC}" sibTransId="{46E03680-AF93-4BC6-909C-A12AC0A89000}"/>
    <dgm:cxn modelId="{222BC51A-46BF-4DD4-9980-CCF2A9769973}" srcId="{86D189EC-F65A-44CB-817E-34C60D666964}" destId="{14AB84D2-F51B-46D9-B8C9-CBBC89D6284A}" srcOrd="1" destOrd="0" parTransId="{44095E8E-6CEF-4EC6-A325-436B90085C2F}" sibTransId="{A582C9AD-A675-4F90-8CA4-A0A61AC52318}"/>
    <dgm:cxn modelId="{CD55E451-737E-468D-B049-D86740AFEF9D}" srcId="{86D189EC-F65A-44CB-817E-34C60D666964}" destId="{3D5A84E6-E628-4DA2-A8B2-337BCF40474A}" srcOrd="2" destOrd="0" parTransId="{BA3C05A2-08E6-4834-8E20-5BA7F51165C4}" sibTransId="{20D1D0DE-693B-41F6-9DE8-ECAED2A3639C}"/>
    <dgm:cxn modelId="{C66A1E86-7199-4EE8-A5E8-AD4797B2235F}" type="presOf" srcId="{3605FE78-E86C-41EF-8EE4-9E1A00684765}" destId="{F8E5848C-F6F3-4BAD-A1BB-B842A9B92ED4}" srcOrd="1" destOrd="2" presId="urn:microsoft.com/office/officeart/2005/8/layout/vList4#1"/>
    <dgm:cxn modelId="{5E9F5B77-2205-439E-A3D7-ED1C1AC295B4}" srcId="{A4F8F211-154F-4334-B935-8A1040BA74A5}" destId="{86D189EC-F65A-44CB-817E-34C60D666964}" srcOrd="0" destOrd="0" parTransId="{4614F079-B12E-4C13-A83B-F88030F5AA17}" sibTransId="{0A13266E-D916-4BF5-B3D5-E7085C86C414}"/>
    <dgm:cxn modelId="{546A75EE-D2B4-4C19-AA82-B2D027EDFBE1}" type="presOf" srcId="{102E6AD5-5552-43FE-81BF-9D2430228147}" destId="{F8E5848C-F6F3-4BAD-A1BB-B842A9B92ED4}" srcOrd="1" destOrd="3" presId="urn:microsoft.com/office/officeart/2005/8/layout/vList4#1"/>
    <dgm:cxn modelId="{CEECBED6-0303-4BCB-83F8-C56C229CE9B2}" type="presOf" srcId="{A3A675CD-D7A3-4157-A85A-483258CBF948}" destId="{2EC5C32B-627E-419C-980C-BAA13F3C9510}" srcOrd="0" destOrd="1" presId="urn:microsoft.com/office/officeart/2005/8/layout/vList4#1"/>
    <dgm:cxn modelId="{40361E74-A388-4D31-973D-D031B9AE752F}" srcId="{A4F8F211-154F-4334-B935-8A1040BA74A5}" destId="{CA93DF84-979A-486F-82E4-DE79640DC0B7}" srcOrd="2" destOrd="0" parTransId="{D3402525-1DA8-4750-979E-A1E4DDE3D5EB}" sibTransId="{C8622B5F-284F-47C0-9C5C-A55E5D7B968F}"/>
    <dgm:cxn modelId="{951AAAFF-410E-4106-AE90-B872371D74A8}" type="presOf" srcId="{2D4685D2-3D11-45A3-A527-F7FDD931640A}" destId="{2EC5C32B-627E-419C-980C-BAA13F3C9510}" srcOrd="0" destOrd="0" presId="urn:microsoft.com/office/officeart/2005/8/layout/vList4#1"/>
    <dgm:cxn modelId="{EA3B93C3-1188-482D-BCC1-5F5E35EDC4B4}" srcId="{CA93DF84-979A-486F-82E4-DE79640DC0B7}" destId="{B8AD6C04-269A-40C7-9174-1D295D533A90}" srcOrd="2" destOrd="0" parTransId="{566E30FF-2B07-48B8-9E33-AC8C81949B01}" sibTransId="{A9737EB8-2315-4B3A-99E3-051EFB0452E5}"/>
    <dgm:cxn modelId="{E8128264-FF11-4EA0-92B1-5DB54DAA79E7}" type="presOf" srcId="{14AB84D2-F51B-46D9-B8C9-CBBC89D6284A}" destId="{533C010C-D582-4A0A-85C6-AFDAE187A296}" srcOrd="0" destOrd="2" presId="urn:microsoft.com/office/officeart/2005/8/layout/vList4#1"/>
    <dgm:cxn modelId="{7A3CFBE5-8752-457E-A2D0-142AE2D68708}" type="presOf" srcId="{3D5A84E6-E628-4DA2-A8B2-337BCF40474A}" destId="{533C010C-D582-4A0A-85C6-AFDAE187A296}" srcOrd="0" destOrd="3" presId="urn:microsoft.com/office/officeart/2005/8/layout/vList4#1"/>
    <dgm:cxn modelId="{354A245A-E9C5-4050-8A83-526198B71253}" type="presOf" srcId="{2D4685D2-3D11-45A3-A527-F7FDD931640A}" destId="{F8E5848C-F6F3-4BAD-A1BB-B842A9B92ED4}" srcOrd="1" destOrd="0" presId="urn:microsoft.com/office/officeart/2005/8/layout/vList4#1"/>
    <dgm:cxn modelId="{CAC85CA6-3980-49B2-BFB2-094C3F68FCB5}" type="presOf" srcId="{102E6AD5-5552-43FE-81BF-9D2430228147}" destId="{2EC5C32B-627E-419C-980C-BAA13F3C9510}" srcOrd="0" destOrd="3" presId="urn:microsoft.com/office/officeart/2005/8/layout/vList4#1"/>
    <dgm:cxn modelId="{A0BB57A0-C4E8-435F-ACE8-90751E076A62}" srcId="{CA93DF84-979A-486F-82E4-DE79640DC0B7}" destId="{2C18885D-E49E-4332-B118-A29024DBC334}" srcOrd="0" destOrd="0" parTransId="{CF049C56-5664-4882-8C91-46C96CF0FBE2}" sibTransId="{6448EFEC-66B7-4F19-BB5E-3D4A32368F09}"/>
    <dgm:cxn modelId="{D255C815-96D5-4950-83E9-7FA21A3F855A}" type="presOf" srcId="{CA93DF84-979A-486F-82E4-DE79640DC0B7}" destId="{41605D3A-11B1-4FBC-B62A-63FCFA77D8C7}" srcOrd="1" destOrd="0" presId="urn:microsoft.com/office/officeart/2005/8/layout/vList4#1"/>
    <dgm:cxn modelId="{0C47C216-A6EC-45A6-8CD3-1F5763E6BCF1}" type="presOf" srcId="{61927FFC-C63E-4124-AE67-81CBB4CA8897}" destId="{533C010C-D582-4A0A-85C6-AFDAE187A296}" srcOrd="0" destOrd="1" presId="urn:microsoft.com/office/officeart/2005/8/layout/vList4#1"/>
    <dgm:cxn modelId="{E27F7CB5-F289-4ACB-BD5E-D2CD305F0B46}" type="presOf" srcId="{86D189EC-F65A-44CB-817E-34C60D666964}" destId="{DA37B74D-538E-4373-A934-11E5F795CFE1}" srcOrd="1" destOrd="0" presId="urn:microsoft.com/office/officeart/2005/8/layout/vList4#1"/>
    <dgm:cxn modelId="{B5E0B961-0A3C-401F-AFFD-1DA6DE46DA3A}" type="presOf" srcId="{B8AD6C04-269A-40C7-9174-1D295D533A90}" destId="{41605D3A-11B1-4FBC-B62A-63FCFA77D8C7}" srcOrd="1" destOrd="3" presId="urn:microsoft.com/office/officeart/2005/8/layout/vList4#1"/>
    <dgm:cxn modelId="{31EFAF2D-6A71-4691-A45A-21BF6B27305F}" type="presOf" srcId="{9B75E20F-541F-465D-86FF-6BF36EB47E91}" destId="{41605D3A-11B1-4FBC-B62A-63FCFA77D8C7}" srcOrd="1" destOrd="2" presId="urn:microsoft.com/office/officeart/2005/8/layout/vList4#1"/>
    <dgm:cxn modelId="{ADBFFF41-70DF-4DFD-96E0-78E1B1AB737F}" type="presOf" srcId="{86D189EC-F65A-44CB-817E-34C60D666964}" destId="{533C010C-D582-4A0A-85C6-AFDAE187A296}" srcOrd="0" destOrd="0" presId="urn:microsoft.com/office/officeart/2005/8/layout/vList4#1"/>
    <dgm:cxn modelId="{2AD7A51E-9E5A-4D9A-BF2C-67B7D833C871}" type="presOf" srcId="{2C18885D-E49E-4332-B118-A29024DBC334}" destId="{11EBAA92-4AAB-4F63-80C6-ABD06D823E79}" srcOrd="0" destOrd="1" presId="urn:microsoft.com/office/officeart/2005/8/layout/vList4#1"/>
    <dgm:cxn modelId="{DCC62F9E-E2A0-46FC-BD78-19465DA64899}" type="presOf" srcId="{B8AD6C04-269A-40C7-9174-1D295D533A90}" destId="{11EBAA92-4AAB-4F63-80C6-ABD06D823E79}" srcOrd="0" destOrd="3" presId="urn:microsoft.com/office/officeart/2005/8/layout/vList4#1"/>
    <dgm:cxn modelId="{DFF4456C-7308-4DF4-A393-31CBEA4EDFBC}" type="presOf" srcId="{CA93DF84-979A-486F-82E4-DE79640DC0B7}" destId="{11EBAA92-4AAB-4F63-80C6-ABD06D823E79}" srcOrd="0" destOrd="0" presId="urn:microsoft.com/office/officeart/2005/8/layout/vList4#1"/>
    <dgm:cxn modelId="{D8440EDA-C259-400D-BA38-F80549E46D9D}" type="presOf" srcId="{2C18885D-E49E-4332-B118-A29024DBC334}" destId="{41605D3A-11B1-4FBC-B62A-63FCFA77D8C7}" srcOrd="1" destOrd="1" presId="urn:microsoft.com/office/officeart/2005/8/layout/vList4#1"/>
    <dgm:cxn modelId="{E49316DC-3661-4191-9B36-626C1CBDF2FF}" srcId="{CA93DF84-979A-486F-82E4-DE79640DC0B7}" destId="{9B75E20F-541F-465D-86FF-6BF36EB47E91}" srcOrd="1" destOrd="0" parTransId="{E2E9E384-D866-4F81-90A9-F79FED7FAF29}" sibTransId="{A01C7780-F4D6-4706-9A1F-C655F43E3560}"/>
    <dgm:cxn modelId="{73272D91-16EC-4BFE-BA47-E9F66033A533}" type="presOf" srcId="{14AB84D2-F51B-46D9-B8C9-CBBC89D6284A}" destId="{DA37B74D-538E-4373-A934-11E5F795CFE1}" srcOrd="1" destOrd="2" presId="urn:microsoft.com/office/officeart/2005/8/layout/vList4#1"/>
    <dgm:cxn modelId="{23242F5E-F118-4A41-8C2A-A764B25DB9A6}" type="presOf" srcId="{9B75E20F-541F-465D-86FF-6BF36EB47E91}" destId="{11EBAA92-4AAB-4F63-80C6-ABD06D823E79}" srcOrd="0" destOrd="2" presId="urn:microsoft.com/office/officeart/2005/8/layout/vList4#1"/>
    <dgm:cxn modelId="{57A2A9BD-2B06-4AEB-A633-44C72D09A453}" srcId="{86D189EC-F65A-44CB-817E-34C60D666964}" destId="{61927FFC-C63E-4124-AE67-81CBB4CA8897}" srcOrd="0" destOrd="0" parTransId="{793C13FF-00D5-40FA-B49E-130DB1F5E467}" sibTransId="{6A569791-9164-4F52-8F73-A6A937082C47}"/>
    <dgm:cxn modelId="{C67DE867-FBC9-4FAF-A2B5-212061ACE549}" type="presOf" srcId="{A3A675CD-D7A3-4157-A85A-483258CBF948}" destId="{F8E5848C-F6F3-4BAD-A1BB-B842A9B92ED4}" srcOrd="1" destOrd="1" presId="urn:microsoft.com/office/officeart/2005/8/layout/vList4#1"/>
    <dgm:cxn modelId="{4AF61AD0-1660-429A-8F5E-330DF47E8491}" type="presParOf" srcId="{0653D782-FE81-467C-9359-9308B45C5D76}" destId="{D6BC939D-2530-4AF9-BE7C-02ECEBD5272F}" srcOrd="0" destOrd="0" presId="urn:microsoft.com/office/officeart/2005/8/layout/vList4#1"/>
    <dgm:cxn modelId="{CF229F38-5A4E-497F-B81E-8AA586AAEA2A}" type="presParOf" srcId="{D6BC939D-2530-4AF9-BE7C-02ECEBD5272F}" destId="{533C010C-D582-4A0A-85C6-AFDAE187A296}" srcOrd="0" destOrd="0" presId="urn:microsoft.com/office/officeart/2005/8/layout/vList4#1"/>
    <dgm:cxn modelId="{F6DDC0C0-4A70-43F7-B82E-EDE328F37153}" type="presParOf" srcId="{D6BC939D-2530-4AF9-BE7C-02ECEBD5272F}" destId="{5A991628-7393-480A-8F4E-4A71B9552FC2}" srcOrd="1" destOrd="0" presId="urn:microsoft.com/office/officeart/2005/8/layout/vList4#1"/>
    <dgm:cxn modelId="{EED609B1-DDAF-4DCF-B6A0-0A21D6EBE647}" type="presParOf" srcId="{D6BC939D-2530-4AF9-BE7C-02ECEBD5272F}" destId="{DA37B74D-538E-4373-A934-11E5F795CFE1}" srcOrd="2" destOrd="0" presId="urn:microsoft.com/office/officeart/2005/8/layout/vList4#1"/>
    <dgm:cxn modelId="{8CF53B80-3B6C-45A6-95C5-99368E764ED7}" type="presParOf" srcId="{0653D782-FE81-467C-9359-9308B45C5D76}" destId="{94EBED99-F98B-45A6-81AA-5B93418F8A93}" srcOrd="1" destOrd="0" presId="urn:microsoft.com/office/officeart/2005/8/layout/vList4#1"/>
    <dgm:cxn modelId="{845626A0-46FB-44FC-9A97-5DBB0BFDA3BA}" type="presParOf" srcId="{0653D782-FE81-467C-9359-9308B45C5D76}" destId="{01721D41-0AE1-4499-88ED-D21FF5400AE7}" srcOrd="2" destOrd="0" presId="urn:microsoft.com/office/officeart/2005/8/layout/vList4#1"/>
    <dgm:cxn modelId="{DE64E2A0-F26F-439B-931B-FB73196DD1FE}" type="presParOf" srcId="{01721D41-0AE1-4499-88ED-D21FF5400AE7}" destId="{2EC5C32B-627E-419C-980C-BAA13F3C9510}" srcOrd="0" destOrd="0" presId="urn:microsoft.com/office/officeart/2005/8/layout/vList4#1"/>
    <dgm:cxn modelId="{756EEC1B-EB8D-40BE-83A9-FFAEB2CC519A}" type="presParOf" srcId="{01721D41-0AE1-4499-88ED-D21FF5400AE7}" destId="{3B406940-62F6-403A-A48C-0A8C5BC69052}" srcOrd="1" destOrd="0" presId="urn:microsoft.com/office/officeart/2005/8/layout/vList4#1"/>
    <dgm:cxn modelId="{8B94BDAB-3322-4510-A5C8-0F9F3EA03DCA}" type="presParOf" srcId="{01721D41-0AE1-4499-88ED-D21FF5400AE7}" destId="{F8E5848C-F6F3-4BAD-A1BB-B842A9B92ED4}" srcOrd="2" destOrd="0" presId="urn:microsoft.com/office/officeart/2005/8/layout/vList4#1"/>
    <dgm:cxn modelId="{3B242055-F670-4AF8-9B80-032E2D5013EF}" type="presParOf" srcId="{0653D782-FE81-467C-9359-9308B45C5D76}" destId="{738A6088-2E1E-4BA6-B445-A9044E04AA38}" srcOrd="3" destOrd="0" presId="urn:microsoft.com/office/officeart/2005/8/layout/vList4#1"/>
    <dgm:cxn modelId="{0E00079D-1CDB-46C4-A38F-DC75107FB00B}" type="presParOf" srcId="{0653D782-FE81-467C-9359-9308B45C5D76}" destId="{AAC47A4A-8362-4832-A310-FC7AE382E511}" srcOrd="4" destOrd="0" presId="urn:microsoft.com/office/officeart/2005/8/layout/vList4#1"/>
    <dgm:cxn modelId="{E447248F-8725-4A81-A344-D8AE7DA68652}" type="presParOf" srcId="{AAC47A4A-8362-4832-A310-FC7AE382E511}" destId="{11EBAA92-4AAB-4F63-80C6-ABD06D823E79}" srcOrd="0" destOrd="0" presId="urn:microsoft.com/office/officeart/2005/8/layout/vList4#1"/>
    <dgm:cxn modelId="{E51A3377-E33B-45AC-B05B-05D64DC44C48}" type="presParOf" srcId="{AAC47A4A-8362-4832-A310-FC7AE382E511}" destId="{855CB418-E572-4B61-BD82-38AF40C15883}" srcOrd="1" destOrd="0" presId="urn:microsoft.com/office/officeart/2005/8/layout/vList4#1"/>
    <dgm:cxn modelId="{A7B90CA8-77E0-4124-B59E-67DFF7C4C174}" type="presParOf" srcId="{AAC47A4A-8362-4832-A310-FC7AE382E511}" destId="{41605D3A-11B1-4FBC-B62A-63FCFA77D8C7}"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961AA17D-DE10-4575-BB06-D46A8FA5778B}" type="datetimeFigureOut">
              <a:rPr kumimoji="1" lang="ja-JP" altLang="en-US" smtClean="0"/>
              <a:t>2018/12/3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A2B0CDED-142E-4B6E-B2C8-E9AEE1F90DB8}" type="slidenum">
              <a:rPr kumimoji="1" lang="ja-JP" altLang="en-US" smtClean="0"/>
              <a:t>‹#›</a:t>
            </a:fld>
            <a:endParaRPr kumimoji="1" lang="ja-JP" altLang="en-US"/>
          </a:p>
        </p:txBody>
      </p:sp>
    </p:spTree>
    <p:extLst>
      <p:ext uri="{BB962C8B-B14F-4D97-AF65-F5344CB8AC3E}">
        <p14:creationId xmlns:p14="http://schemas.microsoft.com/office/powerpoint/2010/main" val="38859918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ChangeArrowheads="1" noTextEdit="1"/>
          </p:cNvSpPr>
          <p:nvPr>
            <p:ph type="sldImg" idx="4294967295"/>
          </p:nvPr>
        </p:nvSpPr>
        <p:spPr>
          <a:xfrm>
            <a:off x="6781800" y="1468438"/>
            <a:ext cx="954088" cy="717550"/>
          </a:xfrm>
        </p:spPr>
      </p:sp>
      <p:sp>
        <p:nvSpPr>
          <p:cNvPr id="6147" name="ノート プレースホルダー 2"/>
          <p:cNvSpPr>
            <a:spLocks noGrp="1" noRot="1" noChangeAspect="1" noChangeArrowheads="1"/>
          </p:cNvSpPr>
          <p:nvPr>
            <p:ph type="body" idx="1"/>
          </p:nvPr>
        </p:nvSpPr>
        <p:spPr bwMode="auto">
          <a:xfrm>
            <a:off x="623704" y="1982693"/>
            <a:ext cx="7823056" cy="47315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a typeface="ＭＳ Ｐゴシック" panose="020B0600070205080204" pitchFamily="50" charset="-128"/>
              </a:rPr>
              <a:t>平成</a:t>
            </a:r>
            <a:r>
              <a:rPr lang="en-US" altLang="ja-JP">
                <a:ea typeface="ＭＳ Ｐゴシック" panose="020B0600070205080204" pitchFamily="50" charset="-128"/>
              </a:rPr>
              <a:t>29</a:t>
            </a:r>
            <a:r>
              <a:rPr lang="ja-JP" altLang="en-US">
                <a:ea typeface="ＭＳ Ｐゴシック" panose="020B0600070205080204" pitchFamily="50" charset="-128"/>
              </a:rPr>
              <a:t>年度実績</a:t>
            </a:r>
            <a:endParaRPr lang="en-US" altLang="ja-JP">
              <a:ea typeface="ＭＳ Ｐゴシック" panose="020B0600070205080204" pitchFamily="50" charset="-128"/>
            </a:endParaRPr>
          </a:p>
          <a:p>
            <a:r>
              <a:rPr lang="en-US" altLang="ja-JP">
                <a:ea typeface="ＭＳ Ｐゴシック" panose="020B0600070205080204" pitchFamily="50" charset="-128"/>
              </a:rPr>
              <a:t>http://www.meiwakai.or.jp/nakadori/pages/nakadori-information</a:t>
            </a:r>
            <a:endParaRPr lang="ja-JP" altLang="en-US">
              <a:ea typeface="ＭＳ Ｐゴシック" panose="020B0600070205080204" pitchFamily="50" charset="-128"/>
            </a:endParaRPr>
          </a:p>
          <a:p>
            <a:r>
              <a:rPr lang="en-US" altLang="ja-JP">
                <a:ea typeface="ＭＳ Ｐゴシック" panose="020B0600070205080204" pitchFamily="50" charset="-128"/>
              </a:rPr>
              <a:t>http://www.meiwakai.or.jp/nakadori/pages/nakadori-information-report</a:t>
            </a:r>
            <a:endParaRPr lang="ja-JP" altLang="en-US">
              <a:ea typeface="ＭＳ Ｐゴシック" panose="020B0600070205080204" pitchFamily="50" charset="-128"/>
            </a:endParaRPr>
          </a:p>
          <a:p>
            <a:r>
              <a:rPr lang="en-US" altLang="ja-JP">
                <a:ea typeface="ＭＳ Ｐゴシック" panose="020B0600070205080204" pitchFamily="50" charset="-128"/>
              </a:rPr>
              <a:t>http://www.meiwakai.or.jp/nakadori/pages/page-1421221977-612</a:t>
            </a:r>
            <a:endParaRPr lang="ja-JP" altLang="en-US">
              <a:ea typeface="ＭＳ Ｐゴシック" panose="020B0600070205080204" pitchFamily="50" charset="-128"/>
            </a:endParaRPr>
          </a:p>
          <a:p>
            <a:r>
              <a:rPr lang="ja-JP" altLang="en-US">
                <a:ea typeface="ＭＳ Ｐゴシック" panose="020B0600070205080204" pitchFamily="50" charset="-128"/>
              </a:rPr>
              <a:t>ここを確認しております</a:t>
            </a:r>
            <a:endParaRPr lang="en-US" altLang="ja-JP">
              <a:ea typeface="ＭＳ Ｐゴシック" panose="020B0600070205080204" pitchFamily="50" charset="-128"/>
            </a:endParaRPr>
          </a:p>
          <a:p>
            <a:endParaRPr lang="ja-JP" altLang="en-US">
              <a:ea typeface="ＭＳ Ｐゴシック" panose="020B0600070205080204" pitchFamily="50" charset="-128"/>
            </a:endParaRPr>
          </a:p>
          <a:p>
            <a:r>
              <a:rPr lang="ja-JP" altLang="en-US">
                <a:ea typeface="ＭＳ Ｐゴシック" panose="020B0600070205080204" pitchFamily="50" charset="-128"/>
              </a:rPr>
              <a:t>緊急手術の件数（平成</a:t>
            </a:r>
            <a:r>
              <a:rPr lang="en-US" altLang="ja-JP">
                <a:ea typeface="ＭＳ Ｐゴシック" panose="020B0600070205080204" pitchFamily="50" charset="-128"/>
              </a:rPr>
              <a:t>29</a:t>
            </a:r>
            <a:r>
              <a:rPr lang="ja-JP" altLang="en-US">
                <a:ea typeface="ＭＳ Ｐゴシック" panose="020B0600070205080204" pitchFamily="50" charset="-128"/>
              </a:rPr>
              <a:t>年度）が分かりませんでした</a:t>
            </a:r>
          </a:p>
        </p:txBody>
      </p:sp>
    </p:spTree>
    <p:extLst>
      <p:ext uri="{BB962C8B-B14F-4D97-AF65-F5344CB8AC3E}">
        <p14:creationId xmlns:p14="http://schemas.microsoft.com/office/powerpoint/2010/main" val="286475213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C4C5EB7-1F42-4405-937B-16D9C26E5A7B}" type="slidenum">
              <a:rPr kumimoji="1" lang="ja-JP" altLang="en-US" smtClean="0"/>
              <a:t>6</a:t>
            </a:fld>
            <a:endParaRPr kumimoji="1" lang="ja-JP" altLang="en-US"/>
          </a:p>
        </p:txBody>
      </p:sp>
    </p:spTree>
    <p:extLst>
      <p:ext uri="{BB962C8B-B14F-4D97-AF65-F5344CB8AC3E}">
        <p14:creationId xmlns:p14="http://schemas.microsoft.com/office/powerpoint/2010/main" val="234482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865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104772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363242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11435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367431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189594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175525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26706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237500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8236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60138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443E3EC-173C-43D8-BDDD-0D93E96E8D90}" type="datetimeFigureOut">
              <a:rPr kumimoji="1" lang="ja-JP" altLang="en-US" smtClean="0"/>
              <a:t>2018/12/3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213398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3E3EC-173C-43D8-BDDD-0D93E96E8D90}" type="datetimeFigureOut">
              <a:rPr kumimoji="1" lang="ja-JP" altLang="en-US" smtClean="0"/>
              <a:t>2018/12/3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C1B7E-22F4-4D21-9D91-5B56C21E315E}" type="slidenum">
              <a:rPr kumimoji="1" lang="ja-JP" altLang="en-US" smtClean="0"/>
              <a:t>‹#›</a:t>
            </a:fld>
            <a:endParaRPr kumimoji="1" lang="ja-JP" altLang="en-US"/>
          </a:p>
        </p:txBody>
      </p:sp>
    </p:spTree>
    <p:extLst>
      <p:ext uri="{BB962C8B-B14F-4D97-AF65-F5344CB8AC3E}">
        <p14:creationId xmlns:p14="http://schemas.microsoft.com/office/powerpoint/2010/main" val="3793988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noChangeArrowheads="1"/>
          </p:cNvSpPr>
          <p:nvPr>
            <p:ph type="ctrTitle"/>
          </p:nvPr>
        </p:nvSpPr>
        <p:spPr bwMode="auto">
          <a:xfrm>
            <a:off x="606973" y="1264252"/>
            <a:ext cx="8395136"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9pPr>
          </a:lstStyle>
          <a:p>
            <a:pPr latinLnBrk="1">
              <a:spcBef>
                <a:spcPct val="0"/>
              </a:spcBef>
              <a:buNone/>
            </a:pPr>
            <a:r>
              <a:rPr lang="ja-JP" altLang="en-US" sz="4000" b="1" dirty="0">
                <a:solidFill>
                  <a:srgbClr val="0F496F"/>
                </a:solidFill>
                <a:latin typeface="Calibri Light" panose="020F0302020204030204" pitchFamily="34" charset="0"/>
                <a:ea typeface="ＭＳ Ｐゴシック" panose="020B0600070205080204" pitchFamily="50" charset="-128"/>
              </a:rPr>
              <a:t>学会認定輸血看護師資格取得後の　活動報告と試験制度推進について</a:t>
            </a:r>
          </a:p>
        </p:txBody>
      </p:sp>
      <p:sp>
        <p:nvSpPr>
          <p:cNvPr id="3" name="サブタイトル 2"/>
          <p:cNvSpPr>
            <a:spLocks noGrp="1"/>
          </p:cNvSpPr>
          <p:nvPr>
            <p:ph type="subTitle" idx="1"/>
          </p:nvPr>
        </p:nvSpPr>
        <p:spPr>
          <a:xfrm>
            <a:off x="997110" y="5196354"/>
            <a:ext cx="7827579" cy="1190798"/>
          </a:xfrm>
        </p:spPr>
        <p:txBody>
          <a:bodyPr>
            <a:normAutofit lnSpcReduction="10000"/>
          </a:bodyPr>
          <a:lstStyle/>
          <a:p>
            <a:pPr algn="r" latinLnBrk="1"/>
            <a:r>
              <a:rPr lang="ja-JP" altLang="en-US" dirty="0" smtClean="0"/>
              <a:t>社会医療法人　明和会　中通総合病院　看護部</a:t>
            </a:r>
            <a:endParaRPr lang="en-US" altLang="ja-JP" dirty="0" smtClean="0"/>
          </a:p>
          <a:p>
            <a:pPr algn="r" latinLnBrk="1"/>
            <a:r>
              <a:rPr lang="ja-JP" altLang="ja-JP" dirty="0" smtClean="0"/>
              <a:t>上村克子</a:t>
            </a:r>
            <a:r>
              <a:rPr lang="en-US" altLang="ja-JP" dirty="0"/>
              <a:t/>
            </a:r>
            <a:br>
              <a:rPr lang="en-US" altLang="ja-JP" dirty="0"/>
            </a:br>
            <a:endParaRPr kumimoji="1" lang="ja-JP" altLang="en-US" dirty="0"/>
          </a:p>
        </p:txBody>
      </p:sp>
      <p:sp>
        <p:nvSpPr>
          <p:cNvPr id="2" name="フッター プレースホルダー 1"/>
          <p:cNvSpPr>
            <a:spLocks noGrp="1"/>
          </p:cNvSpPr>
          <p:nvPr>
            <p:ph type="ftr" sz="quarter" idx="11"/>
          </p:nvPr>
        </p:nvSpPr>
        <p:spPr>
          <a:xfrm>
            <a:off x="3495250" y="237329"/>
            <a:ext cx="5329439" cy="365125"/>
          </a:xfrm>
        </p:spPr>
        <p:txBody>
          <a:bodyPr/>
          <a:lstStyle/>
          <a:p>
            <a:r>
              <a:rPr lang="en-US" altLang="zh-TW" sz="1800" b="1" i="1" dirty="0"/>
              <a:t>2018</a:t>
            </a:r>
            <a:r>
              <a:rPr lang="zh-TW" altLang="en-US" sz="1800" b="1" i="1" dirty="0"/>
              <a:t>年</a:t>
            </a:r>
            <a:r>
              <a:rPr lang="en-US" altLang="zh-TW" sz="1800" b="1" i="1" dirty="0"/>
              <a:t>12</a:t>
            </a:r>
            <a:r>
              <a:rPr lang="zh-TW" altLang="en-US" sz="1800" b="1" i="1" dirty="0"/>
              <a:t>月</a:t>
            </a:r>
            <a:r>
              <a:rPr lang="en-US" altLang="zh-TW" sz="1800" b="1" i="1" dirty="0"/>
              <a:t>8</a:t>
            </a:r>
            <a:r>
              <a:rPr lang="zh-TW" altLang="en-US" sz="1800" b="1" i="1" dirty="0"/>
              <a:t>日　　岩手県合同輸血療法委員会 </a:t>
            </a:r>
            <a:endParaRPr lang="ja-JP" altLang="en-US" sz="1800" b="1" i="1" dirty="0"/>
          </a:p>
        </p:txBody>
      </p:sp>
    </p:spTree>
    <p:extLst>
      <p:ext uri="{BB962C8B-B14F-4D97-AF65-F5344CB8AC3E}">
        <p14:creationId xmlns:p14="http://schemas.microsoft.com/office/powerpoint/2010/main" val="1640429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628650" y="1890019"/>
            <a:ext cx="7886700" cy="4703964"/>
          </a:xfrm>
        </p:spPr>
        <p:txBody>
          <a:bodyPr>
            <a:normAutofit fontScale="70000" lnSpcReduction="20000"/>
          </a:bodyPr>
          <a:lstStyle/>
          <a:p>
            <a:pPr>
              <a:buFont typeface="Wingdings" panose="05000000000000000000" pitchFamily="2" charset="2"/>
              <a:buChar char="l"/>
            </a:pPr>
            <a:r>
              <a:rPr lang="en-US" altLang="ja-JP" sz="3600" dirty="0"/>
              <a:t>2011</a:t>
            </a:r>
            <a:r>
              <a:rPr lang="ja-JP" altLang="en-US" sz="3600" dirty="0"/>
              <a:t>年</a:t>
            </a:r>
            <a:r>
              <a:rPr lang="en-US" altLang="ja-JP" sz="3600" dirty="0"/>
              <a:t>11</a:t>
            </a:r>
            <a:r>
              <a:rPr lang="ja-JP" altLang="en-US" sz="3600" dirty="0"/>
              <a:t>月、臨床輸血看護師の資格取得</a:t>
            </a:r>
            <a:endParaRPr lang="en-US" altLang="ja-JP" sz="3600" dirty="0"/>
          </a:p>
          <a:p>
            <a:pPr>
              <a:buFont typeface="Wingdings" panose="05000000000000000000" pitchFamily="2" charset="2"/>
              <a:buChar char="l"/>
            </a:pPr>
            <a:r>
              <a:rPr lang="ja-JP" altLang="en-US" sz="3600" dirty="0"/>
              <a:t>学会総会でインスペクター養成講習会がある！</a:t>
            </a:r>
            <a:endParaRPr lang="en-US" altLang="ja-JP" sz="3600" dirty="0"/>
          </a:p>
          <a:p>
            <a:pPr>
              <a:buFont typeface="Wingdings" panose="05000000000000000000" pitchFamily="2" charset="2"/>
              <a:buChar char="l"/>
            </a:pPr>
            <a:r>
              <a:rPr lang="en-US" altLang="ja-JP" sz="3600" dirty="0" smtClean="0">
                <a:latin typeface="ＭＳ ゴシック" panose="020B0609070205080204" pitchFamily="49" charset="-128"/>
                <a:ea typeface="ＭＳ ゴシック" panose="020B0609070205080204" pitchFamily="49" charset="-128"/>
              </a:rPr>
              <a:t>2013</a:t>
            </a:r>
            <a:r>
              <a:rPr lang="ja-JP" altLang="en-US" sz="3600" dirty="0">
                <a:latin typeface="ＭＳ ゴシック" panose="020B0609070205080204" pitchFamily="49" charset="-128"/>
                <a:ea typeface="ＭＳ ゴシック" panose="020B0609070205080204" pitchFamily="49" charset="-128"/>
              </a:rPr>
              <a:t>年（平成</a:t>
            </a:r>
            <a:r>
              <a:rPr lang="en-US" altLang="ja-JP" sz="3600" dirty="0">
                <a:latin typeface="ＭＳ ゴシック" panose="020B0609070205080204" pitchFamily="49" charset="-128"/>
                <a:ea typeface="ＭＳ ゴシック" panose="020B0609070205080204" pitchFamily="49" charset="-128"/>
              </a:rPr>
              <a:t>25</a:t>
            </a:r>
            <a:r>
              <a:rPr lang="ja-JP" altLang="en-US" sz="3600" dirty="0">
                <a:latin typeface="ＭＳ ゴシック" panose="020B0609070205080204" pitchFamily="49" charset="-128"/>
                <a:ea typeface="ＭＳ ゴシック" panose="020B0609070205080204" pitchFamily="49" charset="-128"/>
              </a:rPr>
              <a:t>年</a:t>
            </a:r>
            <a:r>
              <a:rPr lang="en-US" altLang="ja-JP" sz="3600" dirty="0">
                <a:latin typeface="ＭＳ ゴシック" panose="020B0609070205080204" pitchFamily="49" charset="-128"/>
                <a:ea typeface="ＭＳ ゴシック" panose="020B0609070205080204" pitchFamily="49" charset="-128"/>
              </a:rPr>
              <a:t>5</a:t>
            </a:r>
            <a:r>
              <a:rPr lang="ja-JP" altLang="en-US" sz="3600" dirty="0">
                <a:latin typeface="ＭＳ ゴシック" panose="020B0609070205080204" pitchFamily="49" charset="-128"/>
                <a:ea typeface="ＭＳ ゴシック" panose="020B0609070205080204" pitchFamily="49" charset="-128"/>
              </a:rPr>
              <a:t>月）学会総会の</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　　　　　　　Ｉ＆Ａインスペクター養成講習会参加</a:t>
            </a:r>
            <a:endParaRPr lang="en-US" altLang="ja-JP" sz="3600" dirty="0">
              <a:latin typeface="ＭＳ ゴシック" panose="020B0609070205080204" pitchFamily="49" charset="-128"/>
              <a:ea typeface="ＭＳ ゴシック" panose="020B0609070205080204" pitchFamily="49" charset="-128"/>
            </a:endParaRPr>
          </a:p>
          <a:p>
            <a:pPr>
              <a:buFont typeface="Wingdings" panose="05000000000000000000" pitchFamily="2" charset="2"/>
              <a:buChar char="l"/>
            </a:pPr>
            <a:r>
              <a:rPr lang="ja-JP" altLang="en-US" sz="3600" dirty="0" smtClean="0"/>
              <a:t>講習会</a:t>
            </a:r>
            <a:r>
              <a:rPr lang="ja-JP" altLang="en-US" sz="3600" dirty="0"/>
              <a:t>内容と認定まで</a:t>
            </a:r>
            <a:endParaRPr lang="en-US" altLang="ja-JP" sz="3600" dirty="0"/>
          </a:p>
          <a:p>
            <a:pPr marL="0" indent="0">
              <a:buNone/>
            </a:pPr>
            <a:r>
              <a:rPr lang="ja-JP" altLang="en-US" sz="3600" dirty="0"/>
              <a:t>　　ロールプレイで</a:t>
            </a:r>
            <a:r>
              <a:rPr lang="en-US" altLang="ja-JP" sz="3600" dirty="0"/>
              <a:t>4</a:t>
            </a:r>
            <a:r>
              <a:rPr lang="ja-JP" altLang="en-US" sz="3600" dirty="0"/>
              <a:t>時間！</a:t>
            </a:r>
            <a:endParaRPr lang="en-US" altLang="ja-JP" sz="3600" dirty="0"/>
          </a:p>
          <a:p>
            <a:pPr marL="0" indent="0">
              <a:buNone/>
            </a:pPr>
            <a:r>
              <a:rPr lang="ja-JP" altLang="en-US" sz="3600" dirty="0"/>
              <a:t>　　その後、レポート提出で審査・認定決定</a:t>
            </a:r>
            <a:endParaRPr lang="en-US" altLang="ja-JP" sz="3600" dirty="0"/>
          </a:p>
          <a:p>
            <a:pPr marL="0" indent="0">
              <a:buNone/>
            </a:pPr>
            <a:r>
              <a:rPr lang="ja-JP" altLang="en-US" sz="3600" dirty="0"/>
              <a:t>　　視察員証が届く</a:t>
            </a:r>
            <a:endParaRPr lang="en-US" altLang="ja-JP" sz="3600" dirty="0"/>
          </a:p>
          <a:p>
            <a:pPr marL="0" indent="0">
              <a:buNone/>
            </a:pPr>
            <a:r>
              <a:rPr lang="ja-JP" altLang="en-US" sz="3600" dirty="0"/>
              <a:t>　　</a:t>
            </a:r>
            <a:endParaRPr lang="en-US" altLang="ja-JP" sz="3600" dirty="0"/>
          </a:p>
          <a:p>
            <a:pPr>
              <a:buFont typeface="Wingdings" panose="05000000000000000000" pitchFamily="2" charset="2"/>
              <a:buChar char="l"/>
            </a:pPr>
            <a:r>
              <a:rPr lang="ja-JP" altLang="en-US" sz="3600" dirty="0" smtClean="0"/>
              <a:t>秋田</a:t>
            </a:r>
            <a:r>
              <a:rPr lang="ja-JP" altLang="en-US" sz="3600" dirty="0"/>
              <a:t>県内の</a:t>
            </a:r>
            <a:r>
              <a:rPr lang="en-US" altLang="ja-JP" sz="3600" dirty="0"/>
              <a:t>5</a:t>
            </a:r>
            <a:r>
              <a:rPr lang="ja-JP" altLang="en-US" sz="3600" dirty="0"/>
              <a:t>病院を視察。</a:t>
            </a:r>
            <a:endParaRPr lang="en-US" altLang="ja-JP" sz="3600" dirty="0"/>
          </a:p>
          <a:p>
            <a:pPr>
              <a:buFont typeface="Wingdings" panose="05000000000000000000" pitchFamily="2" charset="2"/>
              <a:buChar char="l"/>
            </a:pPr>
            <a:r>
              <a:rPr lang="en-US" altLang="ja-JP" sz="3600" dirty="0" smtClean="0"/>
              <a:t>2016</a:t>
            </a:r>
            <a:r>
              <a:rPr lang="ja-JP" altLang="en-US" sz="3600" dirty="0"/>
              <a:t>年</a:t>
            </a:r>
            <a:r>
              <a:rPr lang="en-US" altLang="ja-JP" sz="3600" dirty="0"/>
              <a:t>2</a:t>
            </a:r>
            <a:r>
              <a:rPr lang="ja-JP" altLang="en-US" sz="3600" dirty="0"/>
              <a:t>月、当院のＩ＆Ａ更新時は滞りなく。</a:t>
            </a:r>
            <a:endParaRPr lang="en-US" altLang="ja-JP" sz="3600" dirty="0"/>
          </a:p>
          <a:p>
            <a:endParaRPr lang="en-US" altLang="ja-JP" dirty="0"/>
          </a:p>
          <a:p>
            <a:pPr marL="0" indent="0">
              <a:buNone/>
            </a:pPr>
            <a:endParaRPr lang="en-US" altLang="ja-JP" dirty="0"/>
          </a:p>
        </p:txBody>
      </p:sp>
      <p:sp>
        <p:nvSpPr>
          <p:cNvPr id="5" name="フッター プレースホルダー 1"/>
          <p:cNvSpPr>
            <a:spLocks noGrp="1"/>
          </p:cNvSpPr>
          <p:nvPr>
            <p:ph type="ftr" sz="quarter" idx="11"/>
          </p:nvPr>
        </p:nvSpPr>
        <p:spPr>
          <a:xfrm>
            <a:off x="4693978" y="6411422"/>
            <a:ext cx="4340841"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pic>
        <p:nvPicPr>
          <p:cNvPr id="4" name="図 3"/>
          <p:cNvPicPr>
            <a:picLocks noChangeAspect="1"/>
          </p:cNvPicPr>
          <p:nvPr/>
        </p:nvPicPr>
        <p:blipFill>
          <a:blip r:embed="rId2"/>
          <a:stretch>
            <a:fillRect/>
          </a:stretch>
        </p:blipFill>
        <p:spPr>
          <a:xfrm>
            <a:off x="7107798" y="4605677"/>
            <a:ext cx="1283460" cy="1460700"/>
          </a:xfrm>
          <a:prstGeom prst="rect">
            <a:avLst/>
          </a:prstGeom>
        </p:spPr>
      </p:pic>
    </p:spTree>
    <p:extLst>
      <p:ext uri="{BB962C8B-B14F-4D97-AF65-F5344CB8AC3E}">
        <p14:creationId xmlns:p14="http://schemas.microsoft.com/office/powerpoint/2010/main" val="246395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107585" y="218079"/>
            <a:ext cx="8036417" cy="6639923"/>
          </a:xfrm>
          <a:prstGeom prst="rect">
            <a:avLst/>
          </a:prstGeom>
        </p:spPr>
      </p:pic>
      <p:sp>
        <p:nvSpPr>
          <p:cNvPr id="3" name="テキスト ボックス 2"/>
          <p:cNvSpPr txBox="1"/>
          <p:nvPr/>
        </p:nvSpPr>
        <p:spPr>
          <a:xfrm>
            <a:off x="-202346" y="1537857"/>
            <a:ext cx="1169551" cy="4426409"/>
          </a:xfrm>
          <a:prstGeom prst="rect">
            <a:avLst/>
          </a:prstGeom>
          <a:noFill/>
        </p:spPr>
        <p:txBody>
          <a:bodyPr vert="eaVert" wrap="square" rtlCol="0">
            <a:spAutoFit/>
          </a:bodyPr>
          <a:lstStyle/>
          <a:p>
            <a:r>
              <a:rPr lang="ja-JP" altLang="en-US" sz="3200" b="1" dirty="0"/>
              <a:t>看護師担当部分抜粋</a:t>
            </a:r>
            <a:endParaRPr lang="en-US" altLang="ja-JP" sz="3200" b="1" dirty="0"/>
          </a:p>
          <a:p>
            <a:endParaRPr lang="ja-JP" altLang="en-US" sz="3200" b="1" dirty="0"/>
          </a:p>
        </p:txBody>
      </p:sp>
    </p:spTree>
    <p:extLst>
      <p:ext uri="{BB962C8B-B14F-4D97-AF65-F5344CB8AC3E}">
        <p14:creationId xmlns:p14="http://schemas.microsoft.com/office/powerpoint/2010/main" val="1869804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4096698" y="1990686"/>
            <a:ext cx="4751088" cy="3155968"/>
          </a:xfrm>
          <a:prstGeom prst="rect">
            <a:avLst/>
          </a:prstGeom>
        </p:spPr>
      </p:pic>
      <p:sp>
        <p:nvSpPr>
          <p:cNvPr id="5" name="フッター プレースホルダー 1"/>
          <p:cNvSpPr>
            <a:spLocks noGrp="1"/>
          </p:cNvSpPr>
          <p:nvPr>
            <p:ph type="ftr" sz="quarter" idx="11"/>
          </p:nvPr>
        </p:nvSpPr>
        <p:spPr>
          <a:xfrm>
            <a:off x="4680332" y="6492879"/>
            <a:ext cx="4340841"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pic>
        <p:nvPicPr>
          <p:cNvPr id="3" name="図 2"/>
          <p:cNvPicPr>
            <a:picLocks noChangeAspect="1"/>
          </p:cNvPicPr>
          <p:nvPr/>
        </p:nvPicPr>
        <p:blipFill>
          <a:blip r:embed="rId3"/>
          <a:stretch>
            <a:fillRect/>
          </a:stretch>
        </p:blipFill>
        <p:spPr>
          <a:xfrm>
            <a:off x="547488" y="1608260"/>
            <a:ext cx="3255546" cy="4352921"/>
          </a:xfrm>
          <a:prstGeom prst="rect">
            <a:avLst/>
          </a:prstGeom>
        </p:spPr>
      </p:pic>
      <p:sp>
        <p:nvSpPr>
          <p:cNvPr id="2" name="テキスト ボックス 1"/>
          <p:cNvSpPr txBox="1"/>
          <p:nvPr/>
        </p:nvSpPr>
        <p:spPr>
          <a:xfrm>
            <a:off x="1532586" y="412125"/>
            <a:ext cx="6903076" cy="584775"/>
          </a:xfrm>
          <a:prstGeom prst="rect">
            <a:avLst/>
          </a:prstGeom>
          <a:noFill/>
        </p:spPr>
        <p:txBody>
          <a:bodyPr wrap="square" rtlCol="0">
            <a:spAutoFit/>
          </a:bodyPr>
          <a:lstStyle/>
          <a:p>
            <a:r>
              <a:rPr lang="ja-JP" altLang="en-US" sz="3200" dirty="0"/>
              <a:t>当院の輸血観察表</a:t>
            </a:r>
          </a:p>
        </p:txBody>
      </p:sp>
    </p:spTree>
    <p:extLst>
      <p:ext uri="{BB962C8B-B14F-4D97-AF65-F5344CB8AC3E}">
        <p14:creationId xmlns:p14="http://schemas.microsoft.com/office/powerpoint/2010/main" val="3200141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nvGraphicFramePr>
        <p:xfrm>
          <a:off x="167431" y="875763"/>
          <a:ext cx="8860665" cy="5763296"/>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p:cNvPicPr>
            <a:picLocks noChangeAspect="1"/>
          </p:cNvPicPr>
          <p:nvPr/>
        </p:nvPicPr>
        <p:blipFill>
          <a:blip r:embed="rId3"/>
          <a:stretch>
            <a:fillRect/>
          </a:stretch>
        </p:blipFill>
        <p:spPr>
          <a:xfrm>
            <a:off x="367387" y="163634"/>
            <a:ext cx="8293345" cy="518946"/>
          </a:xfrm>
          <a:prstGeom prst="rect">
            <a:avLst/>
          </a:prstGeom>
        </p:spPr>
      </p:pic>
      <p:sp>
        <p:nvSpPr>
          <p:cNvPr id="7" name="テキスト ボックス 8"/>
          <p:cNvSpPr txBox="1"/>
          <p:nvPr/>
        </p:nvSpPr>
        <p:spPr>
          <a:xfrm>
            <a:off x="8159082" y="1120462"/>
            <a:ext cx="869008" cy="437882"/>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ja-JP" sz="1400" kern="0" dirty="0">
                <a:solidFill>
                  <a:sysClr val="windowText" lastClr="000000"/>
                </a:solidFill>
                <a:latin typeface="Calibri" panose="020F0502020204030204"/>
                <a:ea typeface="ＭＳ Ｐゴシック" panose="020B0600070205080204" pitchFamily="50" charset="-128"/>
              </a:rPr>
              <a:t>n=427</a:t>
            </a:r>
            <a:endParaRPr lang="ja-JP" altLang="en-US" sz="1400" kern="0" dirty="0">
              <a:solidFill>
                <a:sysClr val="windowText" lastClr="000000"/>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069482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nvPr>
        </p:nvGraphicFramePr>
        <p:xfrm>
          <a:off x="0" y="899441"/>
          <a:ext cx="9144000" cy="5683375"/>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p:cNvPicPr>
            <a:picLocks noChangeAspect="1"/>
          </p:cNvPicPr>
          <p:nvPr/>
        </p:nvPicPr>
        <p:blipFill>
          <a:blip r:embed="rId3"/>
          <a:stretch>
            <a:fillRect/>
          </a:stretch>
        </p:blipFill>
        <p:spPr>
          <a:xfrm>
            <a:off x="269984" y="188639"/>
            <a:ext cx="8410378" cy="621978"/>
          </a:xfrm>
          <a:prstGeom prst="rect">
            <a:avLst/>
          </a:prstGeom>
        </p:spPr>
      </p:pic>
      <p:sp>
        <p:nvSpPr>
          <p:cNvPr id="5" name="テキスト ボックス 3"/>
          <p:cNvSpPr txBox="1"/>
          <p:nvPr/>
        </p:nvSpPr>
        <p:spPr>
          <a:xfrm>
            <a:off x="8062020" y="1298118"/>
            <a:ext cx="785769" cy="38901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800" dirty="0"/>
              <a:t>n=33</a:t>
            </a:r>
            <a:endParaRPr lang="ja-JP" altLang="en-US" sz="1800" dirty="0"/>
          </a:p>
        </p:txBody>
      </p:sp>
      <p:sp>
        <p:nvSpPr>
          <p:cNvPr id="2" name="テキスト ボックス 1"/>
          <p:cNvSpPr txBox="1"/>
          <p:nvPr/>
        </p:nvSpPr>
        <p:spPr>
          <a:xfrm>
            <a:off x="477675" y="1154071"/>
            <a:ext cx="2920621" cy="338554"/>
          </a:xfrm>
          <a:prstGeom prst="rect">
            <a:avLst/>
          </a:prstGeom>
          <a:noFill/>
        </p:spPr>
        <p:txBody>
          <a:bodyPr wrap="square" rtlCol="0">
            <a:spAutoFit/>
          </a:bodyPr>
          <a:lstStyle/>
          <a:p>
            <a:r>
              <a:rPr lang="ja-JP" altLang="en-US" sz="1600" dirty="0"/>
              <a:t>学会認定臨床輸血看護師</a:t>
            </a:r>
          </a:p>
        </p:txBody>
      </p:sp>
    </p:spTree>
    <p:extLst>
      <p:ext uri="{BB962C8B-B14F-4D97-AF65-F5344CB8AC3E}">
        <p14:creationId xmlns:p14="http://schemas.microsoft.com/office/powerpoint/2010/main" val="109682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ja-JP" altLang="en-US" dirty="0"/>
              <a:t>看護師セミナー</a:t>
            </a:r>
            <a:endParaRPr kumimoji="1" lang="en-US" altLang="ja-JP" dirty="0"/>
          </a:p>
          <a:p>
            <a:pPr marL="0" indent="0">
              <a:buNone/>
            </a:pPr>
            <a:endParaRPr kumimoji="1" lang="ja-JP" altLang="en-US" dirty="0"/>
          </a:p>
        </p:txBody>
      </p:sp>
      <p:sp>
        <p:nvSpPr>
          <p:cNvPr id="4" name="フッター プレースホルダー 3"/>
          <p:cNvSpPr>
            <a:spLocks noGrp="1"/>
          </p:cNvSpPr>
          <p:nvPr>
            <p:ph type="ftr" sz="quarter" idx="11"/>
          </p:nvPr>
        </p:nvSpPr>
        <p:spPr>
          <a:xfrm>
            <a:off x="392980" y="6206089"/>
            <a:ext cx="3646758"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
        <p:nvSpPr>
          <p:cNvPr id="5" name="タイトル 1">
            <a:extLst>
              <a:ext uri="{FF2B5EF4-FFF2-40B4-BE49-F238E27FC236}">
                <a16:creationId xmlns="" xmlns:a16="http://schemas.microsoft.com/office/drawing/2014/main" id="{11645EB6-D89F-4D49-B823-FC89987676FE}"/>
              </a:ext>
            </a:extLst>
          </p:cNvPr>
          <p:cNvSpPr>
            <a:spLocks noGrp="1"/>
          </p:cNvSpPr>
          <p:nvPr>
            <p:ph type="title"/>
          </p:nvPr>
        </p:nvSpPr>
        <p:spPr>
          <a:xfrm>
            <a:off x="628650" y="365125"/>
            <a:ext cx="7886700" cy="1325563"/>
          </a:xfrm>
        </p:spPr>
        <p:txBody>
          <a:bodyPr>
            <a:normAutofit/>
          </a:bodyPr>
          <a:lstStyle/>
          <a:p>
            <a:r>
              <a:rPr kumimoji="1" lang="en-US" altLang="ja-JP" sz="3600" dirty="0"/>
              <a:t>4</a:t>
            </a:r>
            <a:r>
              <a:rPr lang="ja-JP" altLang="en-US" sz="3600" dirty="0"/>
              <a:t>　東北支部例会　看護師推進委員会</a:t>
            </a:r>
            <a:r>
              <a:rPr lang="ja-JP" altLang="en-US" dirty="0"/>
              <a:t/>
            </a:r>
            <a:br>
              <a:rPr lang="ja-JP" altLang="en-US" dirty="0"/>
            </a:br>
            <a:r>
              <a:rPr kumimoji="1" lang="ja-JP" altLang="en-US" dirty="0"/>
              <a:t>　</a:t>
            </a:r>
          </a:p>
        </p:txBody>
      </p:sp>
      <p:pic>
        <p:nvPicPr>
          <p:cNvPr id="6" name="コンテンツ プレースホルダー 4"/>
          <p:cNvPicPr>
            <a:picLocks noChangeAspect="1"/>
          </p:cNvPicPr>
          <p:nvPr/>
        </p:nvPicPr>
        <p:blipFill>
          <a:blip r:embed="rId2"/>
          <a:stretch>
            <a:fillRect/>
          </a:stretch>
        </p:blipFill>
        <p:spPr>
          <a:xfrm>
            <a:off x="4729307" y="1200234"/>
            <a:ext cx="3786043" cy="5602120"/>
          </a:xfrm>
          <a:prstGeom prst="rect">
            <a:avLst/>
          </a:prstGeom>
        </p:spPr>
      </p:pic>
    </p:spTree>
    <p:extLst>
      <p:ext uri="{BB962C8B-B14F-4D97-AF65-F5344CB8AC3E}">
        <p14:creationId xmlns:p14="http://schemas.microsoft.com/office/powerpoint/2010/main" val="2454543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365126"/>
            <a:ext cx="8133213" cy="1325563"/>
          </a:xfrm>
        </p:spPr>
        <p:txBody>
          <a:bodyPr>
            <a:normAutofit/>
          </a:bodyPr>
          <a:lstStyle/>
          <a:p>
            <a:r>
              <a:rPr kumimoji="1" lang="ja-JP" altLang="en-US" sz="3200" dirty="0"/>
              <a:t>講演のあとグループディスカッション</a:t>
            </a:r>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9711" y="1507809"/>
            <a:ext cx="3161228" cy="4351338"/>
          </a:xfrm>
        </p:spPr>
      </p:pic>
      <p:sp>
        <p:nvSpPr>
          <p:cNvPr id="4" name="フッター プレースホルダー 3"/>
          <p:cNvSpPr>
            <a:spLocks noGrp="1"/>
          </p:cNvSpPr>
          <p:nvPr>
            <p:ph type="ftr" sz="quarter" idx="11"/>
          </p:nvPr>
        </p:nvSpPr>
        <p:spPr>
          <a:xfrm>
            <a:off x="4857749" y="6356351"/>
            <a:ext cx="3904113"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07809"/>
            <a:ext cx="3161228" cy="4351338"/>
          </a:xfrm>
          <a:prstGeom prst="rect">
            <a:avLst/>
          </a:prstGeom>
        </p:spPr>
      </p:pic>
    </p:spTree>
    <p:extLst>
      <p:ext uri="{BB962C8B-B14F-4D97-AF65-F5344CB8AC3E}">
        <p14:creationId xmlns:p14="http://schemas.microsoft.com/office/powerpoint/2010/main" val="1640858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4953284" y="6475722"/>
            <a:ext cx="3958704"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graphicFrame>
        <p:nvGraphicFramePr>
          <p:cNvPr id="11" name="オブジェクト 10"/>
          <p:cNvGraphicFramePr>
            <a:graphicFrameLocks noChangeAspect="1"/>
          </p:cNvGraphicFramePr>
          <p:nvPr>
            <p:extLst/>
          </p:nvPr>
        </p:nvGraphicFramePr>
        <p:xfrm>
          <a:off x="628650" y="365126"/>
          <a:ext cx="6296025" cy="3314700"/>
        </p:xfrm>
        <a:graphic>
          <a:graphicData uri="http://schemas.openxmlformats.org/presentationml/2006/ole">
            <mc:AlternateContent xmlns:mc="http://schemas.openxmlformats.org/markup-compatibility/2006">
              <mc:Choice xmlns:v="urn:schemas-microsoft-com:vml" Requires="v">
                <p:oleObj spid="_x0000_s1036" name="ワークシート" r:id="rId3" imgW="6296101" imgH="3314784" progId="Excel.Sheet.8">
                  <p:embed/>
                </p:oleObj>
              </mc:Choice>
              <mc:Fallback>
                <p:oleObj name="ワークシート" r:id="rId3" imgW="6296101" imgH="3314784" progId="Excel.Sheet.8">
                  <p:embed/>
                  <p:pic>
                    <p:nvPicPr>
                      <p:cNvPr id="0" name=""/>
                      <p:cNvPicPr/>
                      <p:nvPr/>
                    </p:nvPicPr>
                    <p:blipFill>
                      <a:blip r:embed="rId4"/>
                      <a:stretch>
                        <a:fillRect/>
                      </a:stretch>
                    </p:blipFill>
                    <p:spPr>
                      <a:xfrm>
                        <a:off x="628650" y="365126"/>
                        <a:ext cx="6296025" cy="33147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nvPr>
        </p:nvGraphicFramePr>
        <p:xfrm>
          <a:off x="2176096" y="3872861"/>
          <a:ext cx="6296025" cy="2409825"/>
        </p:xfrm>
        <a:graphic>
          <a:graphicData uri="http://schemas.openxmlformats.org/presentationml/2006/ole">
            <mc:AlternateContent xmlns:mc="http://schemas.openxmlformats.org/markup-compatibility/2006">
              <mc:Choice xmlns:v="urn:schemas-microsoft-com:vml" Requires="v">
                <p:oleObj spid="_x0000_s1037" name="ワークシート" r:id="rId5" imgW="6296101" imgH="2409697" progId="Excel.Sheet.8">
                  <p:embed/>
                </p:oleObj>
              </mc:Choice>
              <mc:Fallback>
                <p:oleObj name="ワークシート" r:id="rId5" imgW="6296101" imgH="2409697" progId="Excel.Sheet.8">
                  <p:embed/>
                  <p:pic>
                    <p:nvPicPr>
                      <p:cNvPr id="0" name=""/>
                      <p:cNvPicPr/>
                      <p:nvPr/>
                    </p:nvPicPr>
                    <p:blipFill>
                      <a:blip r:embed="rId6"/>
                      <a:stretch>
                        <a:fillRect/>
                      </a:stretch>
                    </p:blipFill>
                    <p:spPr>
                      <a:xfrm>
                        <a:off x="2176096" y="3872861"/>
                        <a:ext cx="6296025" cy="2409825"/>
                      </a:xfrm>
                      <a:prstGeom prst="rect">
                        <a:avLst/>
                      </a:prstGeom>
                    </p:spPr>
                  </p:pic>
                </p:oleObj>
              </mc:Fallback>
            </mc:AlternateContent>
          </a:graphicData>
        </a:graphic>
      </p:graphicFrame>
    </p:spTree>
    <p:extLst>
      <p:ext uri="{BB962C8B-B14F-4D97-AF65-F5344CB8AC3E}">
        <p14:creationId xmlns:p14="http://schemas.microsoft.com/office/powerpoint/2010/main" val="3957629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5048944" y="6492875"/>
            <a:ext cx="3672101" cy="365125"/>
          </a:xfrm>
        </p:spPr>
        <p:txBody>
          <a:bodyPr/>
          <a:lstStyle/>
          <a:p>
            <a:r>
              <a:rPr kumimoji="1" lang="en-US" altLang="zh-TW"/>
              <a:t>2018</a:t>
            </a:r>
            <a:r>
              <a:rPr kumimoji="1" lang="zh-TW" altLang="en-US"/>
              <a:t>年</a:t>
            </a:r>
            <a:r>
              <a:rPr kumimoji="1" lang="en-US" altLang="zh-TW"/>
              <a:t>12</a:t>
            </a:r>
            <a:r>
              <a:rPr kumimoji="1" lang="zh-TW" altLang="en-US"/>
              <a:t>月</a:t>
            </a:r>
            <a:r>
              <a:rPr kumimoji="1" lang="en-US" altLang="zh-TW"/>
              <a:t>8</a:t>
            </a:r>
            <a:r>
              <a:rPr kumimoji="1" lang="zh-TW" altLang="en-US"/>
              <a:t>日　　岩手県合同輸血療法委員会 </a:t>
            </a:r>
            <a:endParaRPr kumimoji="1" lang="ja-JP" altLang="en-US"/>
          </a:p>
        </p:txBody>
      </p:sp>
      <p:graphicFrame>
        <p:nvGraphicFramePr>
          <p:cNvPr id="5" name="オブジェクト 4"/>
          <p:cNvGraphicFramePr>
            <a:graphicFrameLocks noChangeAspect="1"/>
          </p:cNvGraphicFramePr>
          <p:nvPr>
            <p:extLst/>
          </p:nvPr>
        </p:nvGraphicFramePr>
        <p:xfrm>
          <a:off x="355694" y="95581"/>
          <a:ext cx="6700619" cy="3477023"/>
        </p:xfrm>
        <a:graphic>
          <a:graphicData uri="http://schemas.openxmlformats.org/presentationml/2006/ole">
            <mc:AlternateContent xmlns:mc="http://schemas.openxmlformats.org/markup-compatibility/2006">
              <mc:Choice xmlns:v="urn:schemas-microsoft-com:vml" Requires="v">
                <p:oleObj spid="_x0000_s2060" name="ワークシート" r:id="rId3" imgW="6296101" imgH="3267006" progId="Excel.Sheet.8">
                  <p:embed/>
                </p:oleObj>
              </mc:Choice>
              <mc:Fallback>
                <p:oleObj name="ワークシート" r:id="rId3" imgW="6296101" imgH="3267006" progId="Excel.Sheet.8">
                  <p:embed/>
                  <p:pic>
                    <p:nvPicPr>
                      <p:cNvPr id="0" name=""/>
                      <p:cNvPicPr/>
                      <p:nvPr/>
                    </p:nvPicPr>
                    <p:blipFill>
                      <a:blip r:embed="rId4"/>
                      <a:stretch>
                        <a:fillRect/>
                      </a:stretch>
                    </p:blipFill>
                    <p:spPr>
                      <a:xfrm>
                        <a:off x="355694" y="95581"/>
                        <a:ext cx="6700619" cy="3477023"/>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nvPr>
        </p:nvGraphicFramePr>
        <p:xfrm>
          <a:off x="1107792" y="3587579"/>
          <a:ext cx="7882304" cy="2951334"/>
        </p:xfrm>
        <a:graphic>
          <a:graphicData uri="http://schemas.openxmlformats.org/presentationml/2006/ole">
            <mc:AlternateContent xmlns:mc="http://schemas.openxmlformats.org/markup-compatibility/2006">
              <mc:Choice xmlns:v="urn:schemas-microsoft-com:vml" Requires="v">
                <p:oleObj spid="_x0000_s2061" name="ワークシート" r:id="rId5" imgW="6296101" imgH="1914639" progId="Excel.Sheet.8">
                  <p:embed/>
                </p:oleObj>
              </mc:Choice>
              <mc:Fallback>
                <p:oleObj name="ワークシート" r:id="rId5" imgW="6296101" imgH="1914639" progId="Excel.Sheet.8">
                  <p:embed/>
                  <p:pic>
                    <p:nvPicPr>
                      <p:cNvPr id="0" name=""/>
                      <p:cNvPicPr/>
                      <p:nvPr/>
                    </p:nvPicPr>
                    <p:blipFill>
                      <a:blip r:embed="rId6"/>
                      <a:stretch>
                        <a:fillRect/>
                      </a:stretch>
                    </p:blipFill>
                    <p:spPr>
                      <a:xfrm>
                        <a:off x="1107792" y="3587579"/>
                        <a:ext cx="7882304" cy="2951334"/>
                      </a:xfrm>
                      <a:prstGeom prst="rect">
                        <a:avLst/>
                      </a:prstGeom>
                    </p:spPr>
                  </p:pic>
                </p:oleObj>
              </mc:Fallback>
            </mc:AlternateContent>
          </a:graphicData>
        </a:graphic>
      </p:graphicFrame>
    </p:spTree>
    <p:extLst>
      <p:ext uri="{BB962C8B-B14F-4D97-AF65-F5344CB8AC3E}">
        <p14:creationId xmlns:p14="http://schemas.microsoft.com/office/powerpoint/2010/main" val="140173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5800" y="1773240"/>
            <a:ext cx="7772400" cy="1470025"/>
          </a:xfrm>
        </p:spPr>
        <p:txBody>
          <a:bodyPr/>
          <a:lstStyle/>
          <a:p>
            <a:r>
              <a:rPr lang="ja-JP" altLang="ja-JP" sz="4000">
                <a:latin typeface="HGP創英角ｺﾞｼｯｸUB" pitchFamily="50" charset="-128"/>
                <a:ea typeface="HGP創英角ｺﾞｼｯｸUB" pitchFamily="50" charset="-128"/>
              </a:rPr>
              <a:t>輸血関連認定</a:t>
            </a:r>
            <a:r>
              <a:rPr lang="ja-JP" altLang="en-US" sz="4000">
                <a:latin typeface="HGP創英角ｺﾞｼｯｸUB" pitchFamily="50" charset="-128"/>
                <a:ea typeface="HGP創英角ｺﾞｼｯｸUB" pitchFamily="50" charset="-128"/>
              </a:rPr>
              <a:t>制度に関する</a:t>
            </a:r>
            <a:r>
              <a:rPr lang="en-US" altLang="ja-JP" sz="4000">
                <a:latin typeface="HGP創英角ｺﾞｼｯｸUB" pitchFamily="50" charset="-128"/>
                <a:ea typeface="HGP創英角ｺﾞｼｯｸUB" pitchFamily="50" charset="-128"/>
              </a:rPr>
              <a:t/>
            </a:r>
            <a:br>
              <a:rPr lang="en-US" altLang="ja-JP" sz="4000">
                <a:latin typeface="HGP創英角ｺﾞｼｯｸUB" pitchFamily="50" charset="-128"/>
                <a:ea typeface="HGP創英角ｺﾞｼｯｸUB" pitchFamily="50" charset="-128"/>
              </a:rPr>
            </a:br>
            <a:r>
              <a:rPr lang="ja-JP" altLang="en-US" sz="4000">
                <a:latin typeface="HGP創英角ｺﾞｼｯｸUB" pitchFamily="50" charset="-128"/>
                <a:ea typeface="HGP創英角ｺﾞｼｯｸUB" pitchFamily="50" charset="-128"/>
              </a:rPr>
              <a:t>ガイダンス</a:t>
            </a:r>
          </a:p>
        </p:txBody>
      </p:sp>
      <p:sp>
        <p:nvSpPr>
          <p:cNvPr id="5" name="フッター プレースホルダー 1"/>
          <p:cNvSpPr>
            <a:spLocks noGrp="1"/>
          </p:cNvSpPr>
          <p:nvPr>
            <p:ph type="ftr" sz="quarter" idx="11"/>
          </p:nvPr>
        </p:nvSpPr>
        <p:spPr>
          <a:xfrm>
            <a:off x="4680330" y="6492877"/>
            <a:ext cx="4340841"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
        <p:nvSpPr>
          <p:cNvPr id="2" name="正方形/長方形 1"/>
          <p:cNvSpPr/>
          <p:nvPr/>
        </p:nvSpPr>
        <p:spPr>
          <a:xfrm>
            <a:off x="0" y="3429000"/>
            <a:ext cx="9144000" cy="2873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10285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はじめに</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dirty="0"/>
              <a:t>　</a:t>
            </a:r>
            <a:r>
              <a:rPr lang="ja-JP" altLang="en-US" u="sng" dirty="0"/>
              <a:t>輸血は移植の一種であり、輸血治療を行うには知識と判断力が要求される。特に患者に最も近いところで臨床輸血に関与する看護師には、輸血に関する正しい知識と看護能力が求められている。</a:t>
            </a:r>
            <a:r>
              <a:rPr lang="en-US" altLang="ja-JP" sz="1800" dirty="0"/>
              <a:t>1)</a:t>
            </a:r>
            <a:r>
              <a:rPr lang="ja-JP" altLang="en-US" sz="1800" dirty="0"/>
              <a:t>「看護師のための臨床輸血」学会認定・臨床輸血看護師テキスト　第</a:t>
            </a:r>
            <a:r>
              <a:rPr lang="en-US" altLang="ja-JP" sz="1800" dirty="0"/>
              <a:t>2</a:t>
            </a:r>
            <a:r>
              <a:rPr lang="ja-JP" altLang="en-US" sz="1800" dirty="0"/>
              <a:t>版　</a:t>
            </a:r>
            <a:r>
              <a:rPr lang="en-US" altLang="ja-JP" sz="1800" dirty="0"/>
              <a:t>2017.9.10</a:t>
            </a:r>
            <a:r>
              <a:rPr lang="ja-JP" altLang="en-US" sz="1800" dirty="0"/>
              <a:t>発行　</a:t>
            </a:r>
            <a:endParaRPr lang="en-US" altLang="ja-JP" sz="1800" dirty="0"/>
          </a:p>
          <a:p>
            <a:pPr marL="0" indent="0">
              <a:buNone/>
            </a:pPr>
            <a:endParaRPr lang="en-US" altLang="ja-JP" dirty="0"/>
          </a:p>
          <a:p>
            <a:pPr marL="0" indent="0">
              <a:buNone/>
            </a:pPr>
            <a:r>
              <a:rPr lang="ja-JP" altLang="en-US" dirty="0"/>
              <a:t>　今回学会認定輸血看護師資格取得後の活動報告と試験制度推進について紹介する。</a:t>
            </a:r>
            <a:endParaRPr lang="en-US" altLang="ja-JP" dirty="0"/>
          </a:p>
          <a:p>
            <a:pPr marL="0" indent="0">
              <a:buNone/>
            </a:pPr>
            <a:r>
              <a:rPr lang="ja-JP" altLang="en-US" dirty="0"/>
              <a:t>　輸血を正しく理解し、チーム医療の中で活躍する看護師が増えることを期待したい。</a:t>
            </a: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フッター プレースホルダー 3"/>
          <p:cNvSpPr>
            <a:spLocks noGrp="1"/>
          </p:cNvSpPr>
          <p:nvPr>
            <p:ph type="ftr" sz="quarter" idx="11"/>
          </p:nvPr>
        </p:nvSpPr>
        <p:spPr>
          <a:xfrm>
            <a:off x="4144694" y="6492876"/>
            <a:ext cx="4370656"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Tree>
    <p:extLst>
      <p:ext uri="{BB962C8B-B14F-4D97-AF65-F5344CB8AC3E}">
        <p14:creationId xmlns:p14="http://schemas.microsoft.com/office/powerpoint/2010/main" val="2793066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nvGraphicFramePr>
        <p:xfrm>
          <a:off x="233518" y="1268759"/>
          <a:ext cx="865896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5" name="タイトル 9"/>
          <p:cNvSpPr txBox="1">
            <a:spLocks/>
          </p:cNvSpPr>
          <p:nvPr/>
        </p:nvSpPr>
        <p:spPr bwMode="auto">
          <a:xfrm>
            <a:off x="0" y="188915"/>
            <a:ext cx="9144000" cy="8270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b="1">
                <a:solidFill>
                  <a:schemeClr val="bg1"/>
                </a:solidFill>
                <a:latin typeface="Meiryo UI" pitchFamily="50" charset="-128"/>
                <a:ea typeface="Meiryo UI" pitchFamily="50" charset="-128"/>
                <a:cs typeface="Meiryo UI" pitchFamily="50" charset="-128"/>
              </a:rPr>
              <a:t>３つの輸血関連・認定看護師制度</a:t>
            </a:r>
          </a:p>
        </p:txBody>
      </p:sp>
    </p:spTree>
    <p:extLst>
      <p:ext uri="{BB962C8B-B14F-4D97-AF65-F5344CB8AC3E}">
        <p14:creationId xmlns:p14="http://schemas.microsoft.com/office/powerpoint/2010/main" val="3346393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8"/>
          <p:cNvSpPr txBox="1">
            <a:spLocks noChangeArrowheads="1"/>
          </p:cNvSpPr>
          <p:nvPr/>
        </p:nvSpPr>
        <p:spPr bwMode="auto">
          <a:xfrm>
            <a:off x="0" y="3929065"/>
            <a:ext cx="9144000"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 typeface="Arial" charset="0"/>
              <a:buNone/>
            </a:pPr>
            <a:r>
              <a:rPr lang="ja-JP" altLang="en-US" sz="2800" b="1">
                <a:solidFill>
                  <a:schemeClr val="bg1"/>
                </a:solidFill>
                <a:latin typeface="HGP創英角ｺﾞｼｯｸUB" pitchFamily="50" charset="-128"/>
                <a:ea typeface="HGP創英角ｺﾞｼｯｸUB" pitchFamily="50" charset="-128"/>
                <a:cs typeface="Meiryo UI" pitchFamily="50" charset="-128"/>
              </a:rPr>
              <a:t>試験日　</a:t>
            </a:r>
            <a:r>
              <a:rPr lang="en-US" altLang="ja-JP" sz="2800" b="1">
                <a:solidFill>
                  <a:schemeClr val="bg1"/>
                </a:solidFill>
                <a:latin typeface="HGP創英角ｺﾞｼｯｸUB" pitchFamily="50" charset="-128"/>
                <a:ea typeface="HGP創英角ｺﾞｼｯｸUB" pitchFamily="50" charset="-128"/>
                <a:cs typeface="Meiryo UI" pitchFamily="50" charset="-128"/>
              </a:rPr>
              <a:t>2018</a:t>
            </a:r>
            <a:r>
              <a:rPr lang="ja-JP" altLang="en-US" sz="2800" b="1">
                <a:solidFill>
                  <a:schemeClr val="bg1"/>
                </a:solidFill>
                <a:latin typeface="HGP創英角ｺﾞｼｯｸUB" pitchFamily="50" charset="-128"/>
                <a:ea typeface="HGP創英角ｺﾞｼｯｸUB" pitchFamily="50" charset="-128"/>
                <a:cs typeface="Meiryo UI" pitchFamily="50" charset="-128"/>
              </a:rPr>
              <a:t>年度　</a:t>
            </a:r>
            <a:r>
              <a:rPr lang="ja-JP" altLang="en-US" sz="2000" b="1">
                <a:solidFill>
                  <a:schemeClr val="bg1"/>
                </a:solidFill>
                <a:latin typeface="HGP創英角ｺﾞｼｯｸUB" pitchFamily="50" charset="-128"/>
                <a:ea typeface="HGP創英角ｺﾞｼｯｸUB" pitchFamily="50" charset="-128"/>
                <a:cs typeface="Meiryo UI" pitchFamily="50" charset="-128"/>
              </a:rPr>
              <a:t>（変更になる場合もあります）</a:t>
            </a:r>
          </a:p>
        </p:txBody>
      </p:sp>
      <p:sp>
        <p:nvSpPr>
          <p:cNvPr id="5123" name="Rectangle 4"/>
          <p:cNvSpPr>
            <a:spLocks noChangeArrowheads="1"/>
          </p:cNvSpPr>
          <p:nvPr/>
        </p:nvSpPr>
        <p:spPr bwMode="auto">
          <a:xfrm>
            <a:off x="-8966" y="72425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u="sng" dirty="0">
                <a:solidFill>
                  <a:srgbClr val="FF0000"/>
                </a:solidFill>
                <a:latin typeface="HGP創英角ｺﾞｼｯｸUB" pitchFamily="50" charset="-128"/>
                <a:ea typeface="HGP創英角ｺﾞｼｯｸUB" pitchFamily="50" charset="-128"/>
                <a:cs typeface="Courier New" pitchFamily="49" charset="0"/>
              </a:rPr>
              <a:t>12</a:t>
            </a:r>
            <a:r>
              <a:rPr lang="ja-JP" altLang="en-US" u="sng" dirty="0">
                <a:solidFill>
                  <a:srgbClr val="FF0000"/>
                </a:solidFill>
                <a:latin typeface="HGP創英角ｺﾞｼｯｸUB" pitchFamily="50" charset="-128"/>
                <a:ea typeface="HGP創英角ｺﾞｼｯｸUB" pitchFamily="50" charset="-128"/>
                <a:cs typeface="Courier New" pitchFamily="49" charset="0"/>
              </a:rPr>
              <a:t>月中</a:t>
            </a:r>
            <a:r>
              <a:rPr lang="ja-JP" altLang="ja-JP" sz="2000" dirty="0">
                <a:latin typeface="HGP創英角ｺﾞｼｯｸUB" pitchFamily="50" charset="-128"/>
                <a:ea typeface="HGP創英角ｺﾞｼｯｸUB" pitchFamily="50" charset="-128"/>
                <a:cs typeface="Courier New" pitchFamily="49" charset="0"/>
              </a:rPr>
              <a:t>　第</a:t>
            </a:r>
            <a:r>
              <a:rPr lang="en-US" altLang="ja-JP" sz="2000" dirty="0">
                <a:latin typeface="HGP創英角ｺﾞｼｯｸUB" pitchFamily="50" charset="-128"/>
                <a:ea typeface="HGP創英角ｺﾞｼｯｸUB" pitchFamily="50" charset="-128"/>
                <a:cs typeface="Courier New" pitchFamily="49" charset="0"/>
              </a:rPr>
              <a:t>22</a:t>
            </a:r>
            <a:r>
              <a:rPr lang="ja-JP" altLang="ja-JP" sz="2000" dirty="0">
                <a:latin typeface="HGP創英角ｺﾞｼｯｸUB" pitchFamily="50" charset="-128"/>
                <a:ea typeface="HGP創英角ｺﾞｼｯｸUB" pitchFamily="50" charset="-128"/>
                <a:cs typeface="Courier New" pitchFamily="49" charset="0"/>
              </a:rPr>
              <a:t>回認定</a:t>
            </a:r>
            <a:r>
              <a:rPr lang="ja-JP" altLang="en-US" sz="2000" dirty="0">
                <a:latin typeface="HGP創英角ｺﾞｼｯｸUB" pitchFamily="50" charset="-128"/>
                <a:ea typeface="HGP創英角ｺﾞｼｯｸUB" pitchFamily="50" charset="-128"/>
                <a:cs typeface="Courier New" pitchFamily="49" charset="0"/>
              </a:rPr>
              <a:t>・</a:t>
            </a:r>
            <a:r>
              <a:rPr lang="ja-JP" altLang="ja-JP" u="sng" dirty="0">
                <a:solidFill>
                  <a:srgbClr val="FF0000"/>
                </a:solidFill>
                <a:latin typeface="HGP創英角ｺﾞｼｯｸUB" pitchFamily="50" charset="-128"/>
                <a:ea typeface="HGP創英角ｺﾞｼｯｸUB" pitchFamily="50" charset="-128"/>
                <a:cs typeface="Courier New" pitchFamily="49" charset="0"/>
              </a:rPr>
              <a:t>自己血</a:t>
            </a:r>
            <a:r>
              <a:rPr lang="ja-JP" altLang="ja-JP" sz="2000" dirty="0">
                <a:latin typeface="HGP創英角ｺﾞｼｯｸUB" pitchFamily="50" charset="-128"/>
                <a:ea typeface="HGP創英角ｺﾞｼｯｸUB" pitchFamily="50" charset="-128"/>
                <a:cs typeface="Courier New" pitchFamily="49" charset="0"/>
              </a:rPr>
              <a:t>輸血看護師試験　受験</a:t>
            </a:r>
            <a:r>
              <a:rPr lang="ja-JP" altLang="ja-JP" u="sng" dirty="0">
                <a:solidFill>
                  <a:srgbClr val="FF0000"/>
                </a:solidFill>
                <a:latin typeface="HGP創英角ｺﾞｼｯｸUB" pitchFamily="50" charset="-128"/>
                <a:ea typeface="HGP創英角ｺﾞｼｯｸUB" pitchFamily="50" charset="-128"/>
                <a:cs typeface="Courier New" pitchFamily="49" charset="0"/>
              </a:rPr>
              <a:t>申請締め切り</a:t>
            </a:r>
          </a:p>
        </p:txBody>
      </p:sp>
      <p:sp>
        <p:nvSpPr>
          <p:cNvPr id="5124" name="Rectangle 5"/>
          <p:cNvSpPr>
            <a:spLocks noChangeArrowheads="1"/>
          </p:cNvSpPr>
          <p:nvPr/>
        </p:nvSpPr>
        <p:spPr bwMode="auto">
          <a:xfrm>
            <a:off x="33340" y="4437144"/>
            <a:ext cx="91471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10</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月</a:t>
            </a: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26</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a:t>
            </a: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28</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日</a:t>
            </a:r>
            <a:r>
              <a:rPr lang="ja-JP" altLang="en-US" sz="1800" dirty="0">
                <a:latin typeface="HGP創英角ｺﾞｼｯｸUB" pitchFamily="50" charset="-128"/>
                <a:ea typeface="HGP創英角ｺﾞｼｯｸUB" pitchFamily="50" charset="-128"/>
                <a:cs typeface="Courier New" pitchFamily="49" charset="0"/>
              </a:rPr>
              <a:t>　認定・</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自己血</a:t>
            </a:r>
            <a:r>
              <a:rPr lang="ja-JP" altLang="en-US" sz="1800" dirty="0">
                <a:latin typeface="HGP創英角ｺﾞｼｯｸUB" pitchFamily="50" charset="-128"/>
                <a:ea typeface="HGP創英角ｺﾞｼｯｸUB" pitchFamily="50" charset="-128"/>
                <a:cs typeface="Courier New" pitchFamily="49" charset="0"/>
              </a:rPr>
              <a:t>輸血看護師</a:t>
            </a:r>
            <a:r>
              <a:rPr lang="ja-JP" altLang="en-US" sz="1800" u="sng" dirty="0">
                <a:solidFill>
                  <a:srgbClr val="FF0000"/>
                </a:solidFill>
                <a:latin typeface="HGP創英角ｺﾞｼｯｸUB" pitchFamily="50" charset="-128"/>
                <a:ea typeface="HGP創英角ｺﾞｼｯｸUB" pitchFamily="50" charset="-128"/>
                <a:cs typeface="Courier New" pitchFamily="49" charset="0"/>
              </a:rPr>
              <a:t>試験</a:t>
            </a:r>
            <a:r>
              <a:rPr lang="ja-JP" altLang="en-US" sz="1800" dirty="0">
                <a:latin typeface="HGP創英角ｺﾞｼｯｸUB" pitchFamily="50" charset="-128"/>
                <a:ea typeface="HGP創英角ｺﾞｼｯｸUB" pitchFamily="50" charset="-128"/>
                <a:cs typeface="Courier New" pitchFamily="49" charset="0"/>
              </a:rPr>
              <a:t>　第</a:t>
            </a:r>
            <a:r>
              <a:rPr lang="en-US" altLang="ja-JP" sz="1800" dirty="0">
                <a:latin typeface="HGP創英角ｺﾞｼｯｸUB" pitchFamily="50" charset="-128"/>
                <a:ea typeface="HGP創英角ｺﾞｼｯｸUB" pitchFamily="50" charset="-128"/>
                <a:cs typeface="Courier New" pitchFamily="49" charset="0"/>
              </a:rPr>
              <a:t>21</a:t>
            </a:r>
            <a:r>
              <a:rPr lang="ja-JP" altLang="en-US" sz="1800" dirty="0">
                <a:latin typeface="HGP創英角ｺﾞｼｯｸUB" pitchFamily="50" charset="-128"/>
                <a:ea typeface="HGP創英角ｺﾞｼｯｸUB" pitchFamily="50" charset="-128"/>
                <a:cs typeface="Courier New" pitchFamily="49" charset="0"/>
              </a:rPr>
              <a:t>回合同研修・筆記試験</a:t>
            </a:r>
            <a:endParaRPr lang="en-US" altLang="ja-JP" sz="1800" dirty="0">
              <a:latin typeface="HGP創英角ｺﾞｼｯｸUB" pitchFamily="50" charset="-128"/>
              <a:ea typeface="HGP創英角ｺﾞｼｯｸUB" pitchFamily="50" charset="-128"/>
              <a:cs typeface="Courier New" pitchFamily="49" charset="0"/>
            </a:endParaRPr>
          </a:p>
          <a:p>
            <a:pPr eaLnBrk="1" hangingPunct="1">
              <a:spcBef>
                <a:spcPct val="0"/>
              </a:spcBef>
              <a:buFontTx/>
              <a:buNone/>
            </a:pPr>
            <a:r>
              <a:rPr lang="ja-JP" altLang="en-US" sz="1800" dirty="0">
                <a:latin typeface="HGP創英角ｺﾞｼｯｸUB" pitchFamily="50" charset="-128"/>
                <a:ea typeface="HGP創英角ｺﾞｼｯｸUB" pitchFamily="50" charset="-128"/>
                <a:cs typeface="Courier New" pitchFamily="49" charset="0"/>
              </a:rPr>
              <a:t>　　　　　　　　　　　　　　　　　　　　　　　　　　　　　　　　　　　　　　　　　　　　　　　　　　　　（東京）</a:t>
            </a:r>
            <a:endParaRPr lang="en-US" altLang="ja-JP" sz="1800" dirty="0">
              <a:latin typeface="HGP創英角ｺﾞｼｯｸUB" pitchFamily="50" charset="-128"/>
              <a:ea typeface="HGP創英角ｺﾞｼｯｸUB" pitchFamily="50" charset="-128"/>
              <a:cs typeface="Courier New" pitchFamily="49" charset="0"/>
            </a:endParaRPr>
          </a:p>
          <a:p>
            <a:pPr eaLnBrk="1" hangingPunct="1">
              <a:spcBef>
                <a:spcPct val="0"/>
              </a:spcBef>
              <a:buFontTx/>
              <a:buNone/>
            </a:pP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11</a:t>
            </a:r>
            <a:r>
              <a:rPr lang="ja-JP" altLang="ja-JP" sz="2800" u="sng" dirty="0">
                <a:solidFill>
                  <a:srgbClr val="FF0000"/>
                </a:solidFill>
                <a:latin typeface="HGP創英角ｺﾞｼｯｸUB" pitchFamily="50" charset="-128"/>
                <a:ea typeface="HGP創英角ｺﾞｼｯｸUB" pitchFamily="50" charset="-128"/>
                <a:cs typeface="Courier New" pitchFamily="49" charset="0"/>
              </a:rPr>
              <a:t>月</a:t>
            </a: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3-4</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日</a:t>
            </a:r>
            <a:r>
              <a:rPr lang="ja-JP" altLang="ja-JP" sz="1800" dirty="0">
                <a:latin typeface="HGP創英角ｺﾞｼｯｸUB" pitchFamily="50" charset="-128"/>
                <a:ea typeface="HGP創英角ｺﾞｼｯｸUB" pitchFamily="50" charset="-128"/>
                <a:cs typeface="Courier New" pitchFamily="49" charset="0"/>
              </a:rPr>
              <a:t>　認定</a:t>
            </a:r>
            <a:r>
              <a:rPr lang="ja-JP" altLang="en-US" sz="1800" dirty="0">
                <a:latin typeface="HGP創英角ｺﾞｼｯｸUB" pitchFamily="50" charset="-128"/>
                <a:ea typeface="HGP創英角ｺﾞｼｯｸUB" pitchFamily="50" charset="-128"/>
                <a:cs typeface="Courier New" pitchFamily="49" charset="0"/>
              </a:rPr>
              <a:t>・</a:t>
            </a:r>
            <a:r>
              <a:rPr lang="ja-JP" altLang="ja-JP" sz="2800" u="sng" dirty="0">
                <a:solidFill>
                  <a:srgbClr val="FF0000"/>
                </a:solidFill>
                <a:latin typeface="HGP創英角ｺﾞｼｯｸUB" pitchFamily="50" charset="-128"/>
                <a:ea typeface="HGP創英角ｺﾞｼｯｸUB" pitchFamily="50" charset="-128"/>
                <a:cs typeface="Courier New" pitchFamily="49" charset="0"/>
              </a:rPr>
              <a:t>臨床輸血</a:t>
            </a:r>
            <a:r>
              <a:rPr lang="ja-JP" altLang="ja-JP" sz="1800" dirty="0">
                <a:latin typeface="HGP創英角ｺﾞｼｯｸUB" pitchFamily="50" charset="-128"/>
                <a:ea typeface="HGP創英角ｺﾞｼｯｸUB" pitchFamily="50" charset="-128"/>
                <a:cs typeface="Courier New" pitchFamily="49" charset="0"/>
              </a:rPr>
              <a:t>看護師</a:t>
            </a:r>
            <a:r>
              <a:rPr lang="ja-JP" altLang="ja-JP" sz="1800" u="sng" dirty="0">
                <a:solidFill>
                  <a:srgbClr val="FF0000"/>
                </a:solidFill>
                <a:latin typeface="HGP創英角ｺﾞｼｯｸUB" pitchFamily="50" charset="-128"/>
                <a:ea typeface="HGP創英角ｺﾞｼｯｸUB" pitchFamily="50" charset="-128"/>
                <a:cs typeface="Courier New" pitchFamily="49" charset="0"/>
              </a:rPr>
              <a:t>試験</a:t>
            </a:r>
            <a:r>
              <a:rPr lang="ja-JP" altLang="ja-JP" sz="1800" dirty="0">
                <a:latin typeface="HGP創英角ｺﾞｼｯｸUB" pitchFamily="50" charset="-128"/>
                <a:ea typeface="HGP創英角ｺﾞｼｯｸUB" pitchFamily="50" charset="-128"/>
                <a:cs typeface="Courier New" pitchFamily="49" charset="0"/>
              </a:rPr>
              <a:t>（</a:t>
            </a:r>
            <a:r>
              <a:rPr lang="en-US" altLang="ja-JP" sz="1800" dirty="0">
                <a:latin typeface="HGP創英角ｺﾞｼｯｸUB" pitchFamily="50" charset="-128"/>
                <a:ea typeface="HGP創英角ｺﾞｼｯｸUB" pitchFamily="50" charset="-128"/>
                <a:cs typeface="Courier New" pitchFamily="49" charset="0"/>
              </a:rPr>
              <a:t>TKP</a:t>
            </a:r>
            <a:r>
              <a:rPr lang="ja-JP" altLang="en-US" sz="1800" dirty="0">
                <a:latin typeface="HGP創英角ｺﾞｼｯｸUB" pitchFamily="50" charset="-128"/>
                <a:ea typeface="HGP創英角ｺﾞｼｯｸUB" pitchFamily="50" charset="-128"/>
                <a:cs typeface="Courier New" pitchFamily="49" charset="0"/>
              </a:rPr>
              <a:t>市ヶ谷カンファレンスセンター</a:t>
            </a:r>
            <a:r>
              <a:rPr lang="ja-JP" altLang="ja-JP" sz="1800" dirty="0">
                <a:latin typeface="HGP創英角ｺﾞｼｯｸUB" pitchFamily="50" charset="-128"/>
                <a:ea typeface="HGP創英角ｺﾞｼｯｸUB" pitchFamily="50" charset="-128"/>
                <a:cs typeface="Courier New" pitchFamily="49" charset="0"/>
              </a:rPr>
              <a:t>）</a:t>
            </a:r>
            <a:endParaRPr lang="en-US" altLang="ja-JP" sz="1800" dirty="0">
              <a:latin typeface="HGP創英角ｺﾞｼｯｸUB" pitchFamily="50" charset="-128"/>
              <a:ea typeface="HGP創英角ｺﾞｼｯｸUB" pitchFamily="50" charset="-128"/>
              <a:cs typeface="Courier New" pitchFamily="49" charset="0"/>
            </a:endParaRPr>
          </a:p>
          <a:p>
            <a:pPr eaLnBrk="1" hangingPunct="1">
              <a:spcBef>
                <a:spcPct val="0"/>
              </a:spcBef>
              <a:buFontTx/>
              <a:buNone/>
            </a:pPr>
            <a:endParaRPr lang="en-US" altLang="ja-JP" sz="1800" dirty="0">
              <a:latin typeface="HGP創英角ｺﾞｼｯｸUB" pitchFamily="50" charset="-128"/>
              <a:ea typeface="HGP創英角ｺﾞｼｯｸUB" pitchFamily="50" charset="-128"/>
              <a:cs typeface="Courier New" pitchFamily="49" charset="0"/>
            </a:endParaRPr>
          </a:p>
          <a:p>
            <a:pPr eaLnBrk="1" hangingPunct="1">
              <a:spcBef>
                <a:spcPct val="0"/>
              </a:spcBef>
              <a:buFontTx/>
              <a:buNone/>
            </a:pP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3</a:t>
            </a:r>
            <a:r>
              <a:rPr lang="ja-JP" altLang="ja-JP" sz="2800" u="sng" dirty="0">
                <a:solidFill>
                  <a:srgbClr val="FF0000"/>
                </a:solidFill>
                <a:latin typeface="HGP創英角ｺﾞｼｯｸUB" pitchFamily="50" charset="-128"/>
                <a:ea typeface="HGP創英角ｺﾞｼｯｸUB" pitchFamily="50" charset="-128"/>
                <a:cs typeface="Courier New" pitchFamily="49" charset="0"/>
              </a:rPr>
              <a:t>月</a:t>
            </a: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6</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a:t>
            </a:r>
            <a:r>
              <a:rPr lang="en-US" altLang="ja-JP" sz="2800" u="sng" dirty="0">
                <a:solidFill>
                  <a:srgbClr val="FF0000"/>
                </a:solidFill>
                <a:latin typeface="HGP創英角ｺﾞｼｯｸUB" pitchFamily="50" charset="-128"/>
                <a:ea typeface="HGP創英角ｺﾞｼｯｸUB" pitchFamily="50" charset="-128"/>
                <a:cs typeface="Courier New" pitchFamily="49" charset="0"/>
              </a:rPr>
              <a:t>8</a:t>
            </a:r>
            <a:r>
              <a:rPr lang="ja-JP" altLang="en-US" sz="2800" u="sng" dirty="0">
                <a:solidFill>
                  <a:srgbClr val="FF0000"/>
                </a:solidFill>
                <a:latin typeface="HGP創英角ｺﾞｼｯｸUB" pitchFamily="50" charset="-128"/>
                <a:ea typeface="HGP創英角ｺﾞｼｯｸUB" pitchFamily="50" charset="-128"/>
                <a:cs typeface="Courier New" pitchFamily="49" charset="0"/>
              </a:rPr>
              <a:t>日</a:t>
            </a:r>
            <a:r>
              <a:rPr lang="ja-JP" altLang="ja-JP" sz="1800" dirty="0">
                <a:latin typeface="HGP創英角ｺﾞｼｯｸUB" pitchFamily="50" charset="-128"/>
                <a:ea typeface="HGP創英角ｺﾞｼｯｸUB" pitchFamily="50" charset="-128"/>
                <a:cs typeface="Courier New" pitchFamily="49" charset="0"/>
              </a:rPr>
              <a:t>　認定</a:t>
            </a:r>
            <a:r>
              <a:rPr lang="ja-JP" altLang="en-US" sz="1800" dirty="0">
                <a:latin typeface="HGP創英角ｺﾞｼｯｸUB" pitchFamily="50" charset="-128"/>
                <a:ea typeface="HGP創英角ｺﾞｼｯｸUB" pitchFamily="50" charset="-128"/>
                <a:cs typeface="Courier New" pitchFamily="49" charset="0"/>
              </a:rPr>
              <a:t>・</a:t>
            </a:r>
            <a:r>
              <a:rPr lang="ja-JP" altLang="ja-JP" sz="2800" u="sng" dirty="0">
                <a:solidFill>
                  <a:srgbClr val="FF0000"/>
                </a:solidFill>
                <a:latin typeface="HGP創英角ｺﾞｼｯｸUB" pitchFamily="50" charset="-128"/>
                <a:ea typeface="HGP創英角ｺﾞｼｯｸUB" pitchFamily="50" charset="-128"/>
                <a:cs typeface="Courier New" pitchFamily="49" charset="0"/>
              </a:rPr>
              <a:t>自己血</a:t>
            </a:r>
            <a:r>
              <a:rPr lang="ja-JP" altLang="ja-JP" sz="1800" dirty="0">
                <a:latin typeface="HGP創英角ｺﾞｼｯｸUB" pitchFamily="50" charset="-128"/>
                <a:ea typeface="HGP創英角ｺﾞｼｯｸUB" pitchFamily="50" charset="-128"/>
                <a:cs typeface="Courier New" pitchFamily="49" charset="0"/>
              </a:rPr>
              <a:t>輸血看護師</a:t>
            </a:r>
            <a:r>
              <a:rPr lang="ja-JP" altLang="ja-JP" sz="1800" u="sng" dirty="0">
                <a:solidFill>
                  <a:srgbClr val="FF0000"/>
                </a:solidFill>
                <a:latin typeface="HGP創英角ｺﾞｼｯｸUB" pitchFamily="50" charset="-128"/>
                <a:ea typeface="HGP創英角ｺﾞｼｯｸUB" pitchFamily="50" charset="-128"/>
                <a:cs typeface="Courier New" pitchFamily="49" charset="0"/>
              </a:rPr>
              <a:t>試験</a:t>
            </a:r>
            <a:r>
              <a:rPr lang="ja-JP" altLang="ja-JP" sz="1800" dirty="0">
                <a:latin typeface="HGP創英角ｺﾞｼｯｸUB" pitchFamily="50" charset="-128"/>
                <a:ea typeface="HGP創英角ｺﾞｼｯｸUB" pitchFamily="50" charset="-128"/>
                <a:cs typeface="Courier New" pitchFamily="49" charset="0"/>
              </a:rPr>
              <a:t>　第</a:t>
            </a:r>
            <a:r>
              <a:rPr lang="en-US" altLang="ja-JP" sz="1800" dirty="0">
                <a:latin typeface="HGP創英角ｺﾞｼｯｸUB" pitchFamily="50" charset="-128"/>
                <a:ea typeface="HGP創英角ｺﾞｼｯｸUB" pitchFamily="50" charset="-128"/>
                <a:cs typeface="Courier New" pitchFamily="49" charset="0"/>
              </a:rPr>
              <a:t>22</a:t>
            </a:r>
            <a:r>
              <a:rPr lang="ja-JP" altLang="ja-JP" sz="1800" dirty="0">
                <a:latin typeface="HGP創英角ｺﾞｼｯｸUB" pitchFamily="50" charset="-128"/>
                <a:ea typeface="HGP創英角ｺﾞｼｯｸUB" pitchFamily="50" charset="-128"/>
                <a:cs typeface="Courier New" pitchFamily="49" charset="0"/>
              </a:rPr>
              <a:t>回合同研修・筆記試験日程</a:t>
            </a:r>
            <a:endParaRPr lang="en-US" altLang="ja-JP" sz="1800" dirty="0">
              <a:latin typeface="HGP創英角ｺﾞｼｯｸUB" pitchFamily="50" charset="-128"/>
              <a:ea typeface="HGP創英角ｺﾞｼｯｸUB" pitchFamily="50" charset="-128"/>
              <a:cs typeface="Courier New" pitchFamily="49" charset="0"/>
            </a:endParaRPr>
          </a:p>
          <a:p>
            <a:pPr eaLnBrk="1" hangingPunct="1">
              <a:spcBef>
                <a:spcPct val="0"/>
              </a:spcBef>
              <a:buFontTx/>
              <a:buNone/>
            </a:pPr>
            <a:r>
              <a:rPr lang="ja-JP" altLang="en-US" sz="1800" dirty="0">
                <a:latin typeface="HGP創英角ｺﾞｼｯｸUB" pitchFamily="50" charset="-128"/>
                <a:ea typeface="HGP創英角ｺﾞｼｯｸUB" pitchFamily="50" charset="-128"/>
                <a:cs typeface="Courier New" pitchFamily="49" charset="0"/>
              </a:rPr>
              <a:t>　　　　　　　　　　　　　　　　　　　　　　　　　　　　　　　　　　　　　　　　（虎ノ門ヒルズか最寄の会場）</a:t>
            </a:r>
            <a:endParaRPr lang="ja-JP" altLang="ja-JP" sz="1800" dirty="0">
              <a:latin typeface="HGP創英角ｺﾞｼｯｸUB" pitchFamily="50" charset="-128"/>
              <a:ea typeface="HGP創英角ｺﾞｼｯｸUB" pitchFamily="50" charset="-128"/>
              <a:cs typeface="Courier New" pitchFamily="49" charset="0"/>
            </a:endParaRPr>
          </a:p>
        </p:txBody>
      </p:sp>
      <p:sp>
        <p:nvSpPr>
          <p:cNvPr id="5125" name="Text Box 8"/>
          <p:cNvSpPr txBox="1">
            <a:spLocks noChangeArrowheads="1"/>
          </p:cNvSpPr>
          <p:nvPr/>
        </p:nvSpPr>
        <p:spPr bwMode="auto">
          <a:xfrm>
            <a:off x="2" y="169865"/>
            <a:ext cx="9180513"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800" b="1">
                <a:solidFill>
                  <a:schemeClr val="bg1"/>
                </a:solidFill>
                <a:latin typeface="HGP創英角ｺﾞｼｯｸUB" pitchFamily="50" charset="-128"/>
                <a:ea typeface="HGP創英角ｺﾞｼｯｸUB" pitchFamily="50" charset="-128"/>
                <a:cs typeface="Meiryo UI" pitchFamily="50" charset="-128"/>
              </a:rPr>
              <a:t>受験申請しめきり　</a:t>
            </a:r>
            <a:r>
              <a:rPr lang="en-US" altLang="ja-JP" sz="2800" b="1">
                <a:solidFill>
                  <a:schemeClr val="bg1"/>
                </a:solidFill>
                <a:latin typeface="HGP創英角ｺﾞｼｯｸUB" pitchFamily="50" charset="-128"/>
                <a:ea typeface="HGP創英角ｺﾞｼｯｸUB" pitchFamily="50" charset="-128"/>
                <a:cs typeface="Meiryo UI" pitchFamily="50" charset="-128"/>
              </a:rPr>
              <a:t>2018</a:t>
            </a:r>
            <a:r>
              <a:rPr lang="ja-JP" altLang="en-US" sz="2800" b="1">
                <a:solidFill>
                  <a:schemeClr val="bg1"/>
                </a:solidFill>
                <a:latin typeface="HGP創英角ｺﾞｼｯｸUB" pitchFamily="50" charset="-128"/>
                <a:ea typeface="HGP創英角ｺﾞｼｯｸUB" pitchFamily="50" charset="-128"/>
                <a:cs typeface="Meiryo UI" pitchFamily="50" charset="-128"/>
              </a:rPr>
              <a:t>年度　</a:t>
            </a:r>
            <a:r>
              <a:rPr lang="ja-JP" altLang="en-US" sz="2000" b="1">
                <a:solidFill>
                  <a:schemeClr val="bg1"/>
                </a:solidFill>
                <a:latin typeface="HGP創英角ｺﾞｼｯｸUB" pitchFamily="50" charset="-128"/>
                <a:ea typeface="HGP創英角ｺﾞｼｯｸUB" pitchFamily="50" charset="-128"/>
                <a:cs typeface="Meiryo UI" pitchFamily="50" charset="-128"/>
              </a:rPr>
              <a:t>（変更になる場合もあります）</a:t>
            </a:r>
          </a:p>
        </p:txBody>
      </p:sp>
      <p:sp>
        <p:nvSpPr>
          <p:cNvPr id="5126" name="テキスト ボックス 1"/>
          <p:cNvSpPr txBox="1">
            <a:spLocks noChangeArrowheads="1"/>
          </p:cNvSpPr>
          <p:nvPr/>
        </p:nvSpPr>
        <p:spPr bwMode="auto">
          <a:xfrm>
            <a:off x="1087045" y="3234690"/>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HGP創英角ｺﾞｼｯｸUB" pitchFamily="50" charset="-128"/>
                <a:ea typeface="HGP創英角ｺﾞｼｯｸUB" pitchFamily="50" charset="-128"/>
              </a:rPr>
              <a:t>「臨床輸血看護師」は、締め切り前に受験定員に達することが、ここ数年続いており、</a:t>
            </a:r>
            <a:endParaRPr lang="en-US" altLang="ja-JP" sz="1800">
              <a:latin typeface="HGP創英角ｺﾞｼｯｸUB" pitchFamily="50" charset="-128"/>
              <a:ea typeface="HGP創英角ｺﾞｼｯｸUB" pitchFamily="50" charset="-128"/>
            </a:endParaRPr>
          </a:p>
          <a:p>
            <a:pPr eaLnBrk="1" hangingPunct="1">
              <a:spcBef>
                <a:spcPct val="0"/>
              </a:spcBef>
              <a:buFontTx/>
              <a:buNone/>
            </a:pPr>
            <a:r>
              <a:rPr lang="ja-JP" altLang="en-US" sz="1800">
                <a:latin typeface="HGP創英角ｺﾞｼｯｸUB" pitchFamily="50" charset="-128"/>
                <a:ea typeface="HGP創英角ｺﾞｼｯｸUB" pitchFamily="50" charset="-128"/>
              </a:rPr>
              <a:t>早めに、日本輸血・細胞治療学会のホームページを確認しておく必要があります。</a:t>
            </a:r>
          </a:p>
        </p:txBody>
      </p:sp>
      <p:sp>
        <p:nvSpPr>
          <p:cNvPr id="8" name="フローチャート : 抜出し 7"/>
          <p:cNvSpPr/>
          <p:nvPr/>
        </p:nvSpPr>
        <p:spPr>
          <a:xfrm>
            <a:off x="147245" y="3025934"/>
            <a:ext cx="939800" cy="874712"/>
          </a:xfrm>
          <a:prstGeom prst="flowChartExtra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00"/>
              </a:solidFill>
            </a:endParaRPr>
          </a:p>
        </p:txBody>
      </p:sp>
      <p:pic>
        <p:nvPicPr>
          <p:cNvPr id="5128" name="Picture 6" descr="E:\学会発表関連\20150528 第63回 輸血学会・東京\医療機関で行った輸血関連Off the Job Trainingと今後の在り方について\The Noun Project　Medical icons\CAUTION_files\7526-2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67" y="2954043"/>
            <a:ext cx="10096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43485" y="1919159"/>
            <a:ext cx="8811506" cy="1200329"/>
          </a:xfrm>
          <a:prstGeom prst="rect">
            <a:avLst/>
          </a:prstGeom>
        </p:spPr>
        <p:txBody>
          <a:bodyPr wrap="square">
            <a:spAutoFit/>
          </a:bodyPr>
          <a:lstStyle/>
          <a:p>
            <a:r>
              <a:rPr lang="en-US" altLang="ja-JP" sz="2400" u="sng" dirty="0">
                <a:solidFill>
                  <a:srgbClr val="FF0000"/>
                </a:solidFill>
                <a:latin typeface="HGP創英角ｺﾞｼｯｸUB" pitchFamily="50" charset="-128"/>
                <a:ea typeface="HGP創英角ｺﾞｼｯｸUB" pitchFamily="50" charset="-128"/>
                <a:cs typeface="Courier New" pitchFamily="49" charset="0"/>
              </a:rPr>
              <a:t>6</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月頃</a:t>
            </a:r>
            <a:r>
              <a:rPr lang="ja-JP" altLang="en-US" sz="2400" dirty="0">
                <a:solidFill>
                  <a:srgbClr val="FF0000"/>
                </a:solidFill>
                <a:latin typeface="HGP創英角ｺﾞｼｯｸUB" pitchFamily="50" charset="-128"/>
                <a:ea typeface="HGP創英角ｺﾞｼｯｸUB" pitchFamily="50" charset="-128"/>
                <a:cs typeface="Courier New" pitchFamily="49" charset="0"/>
              </a:rPr>
              <a:t>　</a:t>
            </a:r>
            <a:r>
              <a:rPr lang="ja-JP" altLang="en-US" sz="2400" dirty="0">
                <a:latin typeface="HGP創英角ｺﾞｼｯｸUB" pitchFamily="50" charset="-128"/>
                <a:ea typeface="HGP創英角ｺﾞｼｯｸUB" pitchFamily="50" charset="-128"/>
                <a:cs typeface="Courier New" pitchFamily="49" charset="0"/>
              </a:rPr>
              <a:t>認定・</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臨床輸血</a:t>
            </a:r>
            <a:r>
              <a:rPr lang="ja-JP" altLang="en-US" sz="2400" dirty="0">
                <a:latin typeface="HGP創英角ｺﾞｼｯｸUB" pitchFamily="50" charset="-128"/>
                <a:ea typeface="HGP創英角ｺﾞｼｯｸUB" pitchFamily="50" charset="-128"/>
                <a:cs typeface="Courier New" pitchFamily="49" charset="0"/>
              </a:rPr>
              <a:t>看護師試験</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・申請開始</a:t>
            </a:r>
            <a:endParaRPr lang="en-US" altLang="ja-JP" sz="2400" u="sng" dirty="0">
              <a:solidFill>
                <a:srgbClr val="FF0000"/>
              </a:solidFill>
              <a:latin typeface="HGP創英角ｺﾞｼｯｸUB" pitchFamily="50" charset="-128"/>
              <a:ea typeface="HGP創英角ｺﾞｼｯｸUB" pitchFamily="50" charset="-128"/>
              <a:cs typeface="Courier New" pitchFamily="49" charset="0"/>
            </a:endParaRPr>
          </a:p>
          <a:p>
            <a:r>
              <a:rPr lang="en-US" altLang="ja-JP" sz="2400" u="sng" dirty="0">
                <a:solidFill>
                  <a:srgbClr val="FF0000"/>
                </a:solidFill>
                <a:latin typeface="HGP創英角ｺﾞｼｯｸUB" pitchFamily="50" charset="-128"/>
                <a:ea typeface="HGP創英角ｺﾞｼｯｸUB" pitchFamily="50" charset="-128"/>
                <a:cs typeface="Courier New" pitchFamily="49" charset="0"/>
              </a:rPr>
              <a:t>7</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月中</a:t>
            </a:r>
            <a:r>
              <a:rPr lang="ja-JP" altLang="en-US" sz="2400" dirty="0">
                <a:latin typeface="HGP創英角ｺﾞｼｯｸUB" pitchFamily="50" charset="-128"/>
                <a:ea typeface="HGP創英角ｺﾞｼｯｸUB" pitchFamily="50" charset="-128"/>
                <a:cs typeface="Courier New" pitchFamily="49" charset="0"/>
              </a:rPr>
              <a:t>　認定・</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臨床輸血</a:t>
            </a:r>
            <a:r>
              <a:rPr lang="ja-JP" altLang="en-US" sz="2400" dirty="0">
                <a:latin typeface="HGP創英角ｺﾞｼｯｸUB" pitchFamily="50" charset="-128"/>
                <a:ea typeface="HGP創英角ｺﾞｼｯｸUB" pitchFamily="50" charset="-128"/>
                <a:cs typeface="Courier New" pitchFamily="49" charset="0"/>
              </a:rPr>
              <a:t>看護師試験　受験</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申請締め切り</a:t>
            </a:r>
            <a:endParaRPr lang="ja-JP" altLang="ja-JP" sz="2400" dirty="0">
              <a:latin typeface="HGP創英角ｺﾞｼｯｸUB" pitchFamily="50" charset="-128"/>
              <a:ea typeface="HGP創英角ｺﾞｼｯｸUB" pitchFamily="50" charset="-128"/>
              <a:cs typeface="Courier New" pitchFamily="49" charset="0"/>
            </a:endParaRPr>
          </a:p>
          <a:p>
            <a:r>
              <a:rPr lang="en-US" altLang="ja-JP" sz="2400" u="sng" dirty="0">
                <a:solidFill>
                  <a:srgbClr val="FF0000"/>
                </a:solidFill>
                <a:latin typeface="HGP創英角ｺﾞｼｯｸUB" pitchFamily="50" charset="-128"/>
                <a:ea typeface="HGP創英角ｺﾞｼｯｸUB" pitchFamily="50" charset="-128"/>
                <a:cs typeface="Courier New" pitchFamily="49" charset="0"/>
              </a:rPr>
              <a:t>8</a:t>
            </a:r>
            <a:r>
              <a:rPr lang="ja-JP" altLang="ja-JP" sz="2400" u="sng" dirty="0">
                <a:solidFill>
                  <a:srgbClr val="FF0000"/>
                </a:solidFill>
                <a:latin typeface="HGP創英角ｺﾞｼｯｸUB" pitchFamily="50" charset="-128"/>
                <a:ea typeface="HGP創英角ｺﾞｼｯｸUB" pitchFamily="50" charset="-128"/>
                <a:cs typeface="Courier New" pitchFamily="49" charset="0"/>
              </a:rPr>
              <a:t>月</a:t>
            </a:r>
            <a:r>
              <a:rPr lang="ja-JP" altLang="en-US" sz="2400" u="sng" dirty="0">
                <a:solidFill>
                  <a:srgbClr val="FF0000"/>
                </a:solidFill>
                <a:latin typeface="HGP創英角ｺﾞｼｯｸUB" pitchFamily="50" charset="-128"/>
                <a:ea typeface="HGP創英角ｺﾞｼｯｸUB" pitchFamily="50" charset="-128"/>
                <a:cs typeface="Courier New" pitchFamily="49" charset="0"/>
              </a:rPr>
              <a:t>中</a:t>
            </a:r>
            <a:r>
              <a:rPr lang="ja-JP" altLang="ja-JP" sz="2400" dirty="0">
                <a:latin typeface="HGP創英角ｺﾞｼｯｸUB" pitchFamily="50" charset="-128"/>
                <a:ea typeface="HGP創英角ｺﾞｼｯｸUB" pitchFamily="50" charset="-128"/>
                <a:cs typeface="Courier New" pitchFamily="49" charset="0"/>
              </a:rPr>
              <a:t>　第</a:t>
            </a:r>
            <a:r>
              <a:rPr lang="en-US" altLang="ja-JP" sz="2400" dirty="0">
                <a:latin typeface="HGP創英角ｺﾞｼｯｸUB" pitchFamily="50" charset="-128"/>
                <a:ea typeface="HGP創英角ｺﾞｼｯｸUB" pitchFamily="50" charset="-128"/>
                <a:cs typeface="Courier New" pitchFamily="49" charset="0"/>
              </a:rPr>
              <a:t>23</a:t>
            </a:r>
            <a:r>
              <a:rPr lang="ja-JP" altLang="ja-JP" sz="2400" dirty="0">
                <a:latin typeface="HGP創英角ｺﾞｼｯｸUB" pitchFamily="50" charset="-128"/>
                <a:ea typeface="HGP創英角ｺﾞｼｯｸUB" pitchFamily="50" charset="-128"/>
                <a:cs typeface="Courier New" pitchFamily="49" charset="0"/>
              </a:rPr>
              <a:t>回認定</a:t>
            </a:r>
            <a:r>
              <a:rPr lang="ja-JP" altLang="en-US" sz="2400" dirty="0">
                <a:latin typeface="HGP創英角ｺﾞｼｯｸUB" pitchFamily="50" charset="-128"/>
                <a:ea typeface="HGP創英角ｺﾞｼｯｸUB" pitchFamily="50" charset="-128"/>
                <a:cs typeface="Courier New" pitchFamily="49" charset="0"/>
              </a:rPr>
              <a:t>・</a:t>
            </a:r>
            <a:r>
              <a:rPr lang="ja-JP" altLang="ja-JP" sz="2400" u="sng" dirty="0">
                <a:solidFill>
                  <a:srgbClr val="FF0000"/>
                </a:solidFill>
                <a:latin typeface="HGP創英角ｺﾞｼｯｸUB" pitchFamily="50" charset="-128"/>
                <a:ea typeface="HGP創英角ｺﾞｼｯｸUB" pitchFamily="50" charset="-128"/>
                <a:cs typeface="Courier New" pitchFamily="49" charset="0"/>
              </a:rPr>
              <a:t>自己血</a:t>
            </a:r>
            <a:r>
              <a:rPr lang="ja-JP" altLang="ja-JP" sz="2400" dirty="0">
                <a:latin typeface="HGP創英角ｺﾞｼｯｸUB" pitchFamily="50" charset="-128"/>
                <a:ea typeface="HGP創英角ｺﾞｼｯｸUB" pitchFamily="50" charset="-128"/>
                <a:cs typeface="Courier New" pitchFamily="49" charset="0"/>
              </a:rPr>
              <a:t>輸血看護師試験　受験</a:t>
            </a:r>
            <a:r>
              <a:rPr lang="ja-JP" altLang="ja-JP" sz="2400" u="sng" dirty="0">
                <a:solidFill>
                  <a:srgbClr val="FF0000"/>
                </a:solidFill>
                <a:latin typeface="HGP創英角ｺﾞｼｯｸUB" pitchFamily="50" charset="-128"/>
                <a:ea typeface="HGP創英角ｺﾞｼｯｸUB" pitchFamily="50" charset="-128"/>
                <a:cs typeface="Courier New" pitchFamily="49" charset="0"/>
              </a:rPr>
              <a:t>申請締め切り</a:t>
            </a:r>
            <a:endParaRPr lang="en-US" altLang="ja-JP" sz="2400" dirty="0">
              <a:latin typeface="HGP創英角ｺﾞｼｯｸUB" pitchFamily="50" charset="-128"/>
              <a:ea typeface="HGP創英角ｺﾞｼｯｸUB" pitchFamily="50" charset="-128"/>
              <a:cs typeface="Courier New" pitchFamily="49" charset="0"/>
            </a:endParaRPr>
          </a:p>
        </p:txBody>
      </p:sp>
      <p:sp>
        <p:nvSpPr>
          <p:cNvPr id="10" name="Text Box 8"/>
          <p:cNvSpPr txBox="1">
            <a:spLocks noChangeArrowheads="1"/>
          </p:cNvSpPr>
          <p:nvPr/>
        </p:nvSpPr>
        <p:spPr bwMode="auto">
          <a:xfrm>
            <a:off x="-7912" y="1412676"/>
            <a:ext cx="9180513"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800" b="1" dirty="0">
                <a:solidFill>
                  <a:schemeClr val="bg1"/>
                </a:solidFill>
                <a:latin typeface="HGP創英角ｺﾞｼｯｸUB" pitchFamily="50" charset="-128"/>
                <a:ea typeface="HGP創英角ｺﾞｼｯｸUB" pitchFamily="50" charset="-128"/>
                <a:cs typeface="Meiryo UI" pitchFamily="50" charset="-128"/>
              </a:rPr>
              <a:t>受験申請しめきり　</a:t>
            </a:r>
            <a:r>
              <a:rPr lang="en-US" altLang="ja-JP" sz="2800" b="1" dirty="0">
                <a:solidFill>
                  <a:schemeClr val="bg1"/>
                </a:solidFill>
                <a:latin typeface="HGP創英角ｺﾞｼｯｸUB" pitchFamily="50" charset="-128"/>
                <a:ea typeface="HGP創英角ｺﾞｼｯｸUB" pitchFamily="50" charset="-128"/>
                <a:cs typeface="Meiryo UI" pitchFamily="50" charset="-128"/>
              </a:rPr>
              <a:t>2019</a:t>
            </a:r>
            <a:r>
              <a:rPr lang="ja-JP" altLang="en-US" sz="2800" b="1" dirty="0">
                <a:solidFill>
                  <a:schemeClr val="bg1"/>
                </a:solidFill>
                <a:latin typeface="HGP創英角ｺﾞｼｯｸUB" pitchFamily="50" charset="-128"/>
                <a:ea typeface="HGP創英角ｺﾞｼｯｸUB" pitchFamily="50" charset="-128"/>
                <a:cs typeface="Meiryo UI" pitchFamily="50" charset="-128"/>
              </a:rPr>
              <a:t>年度　</a:t>
            </a:r>
            <a:r>
              <a:rPr lang="ja-JP" altLang="en-US" sz="2000" b="1" dirty="0">
                <a:solidFill>
                  <a:schemeClr val="bg1"/>
                </a:solidFill>
                <a:latin typeface="HGP創英角ｺﾞｼｯｸUB" pitchFamily="50" charset="-128"/>
                <a:ea typeface="HGP創英角ｺﾞｼｯｸUB" pitchFamily="50" charset="-128"/>
                <a:cs typeface="Meiryo UI" pitchFamily="50" charset="-128"/>
              </a:rPr>
              <a:t>（変更になる場合もあります）</a:t>
            </a:r>
          </a:p>
        </p:txBody>
      </p:sp>
    </p:spTree>
    <p:extLst>
      <p:ext uri="{BB962C8B-B14F-4D97-AF65-F5344CB8AC3E}">
        <p14:creationId xmlns:p14="http://schemas.microsoft.com/office/powerpoint/2010/main" val="3523937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79475"/>
            <a:ext cx="9144000" cy="5862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線吹き出し 1 (枠付き) 4"/>
          <p:cNvSpPr>
            <a:spLocks/>
          </p:cNvSpPr>
          <p:nvPr/>
        </p:nvSpPr>
        <p:spPr bwMode="auto">
          <a:xfrm>
            <a:off x="539750" y="4005263"/>
            <a:ext cx="3455988" cy="1871662"/>
          </a:xfrm>
          <a:prstGeom prst="borderCallout1">
            <a:avLst>
              <a:gd name="adj1" fmla="val 52282"/>
              <a:gd name="adj2" fmla="val 104731"/>
              <a:gd name="adj3" fmla="val -85394"/>
              <a:gd name="adj4" fmla="val 159926"/>
            </a:avLst>
          </a:prstGeom>
          <a:solidFill>
            <a:srgbClr val="FFFFFF"/>
          </a:solidFill>
          <a:ln w="25400">
            <a:solidFill>
              <a:srgbClr val="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a:latin typeface="Meiryo UI" pitchFamily="50" charset="-128"/>
                <a:ea typeface="Meiryo UI" pitchFamily="50" charset="-128"/>
                <a:cs typeface="Meiryo UI" pitchFamily="50" charset="-128"/>
              </a:rPr>
              <a:t>ここの黒いボタン「認定制度」から</a:t>
            </a:r>
            <a:endParaRPr lang="en-US" altLang="ja-JP" sz="1800" b="1">
              <a:latin typeface="Meiryo UI" pitchFamily="50" charset="-128"/>
              <a:ea typeface="Meiryo UI" pitchFamily="50" charset="-128"/>
              <a:cs typeface="Meiryo UI" pitchFamily="50" charset="-128"/>
            </a:endParaRPr>
          </a:p>
          <a:p>
            <a:pPr eaLnBrk="1" hangingPunct="1">
              <a:spcBef>
                <a:spcPct val="0"/>
              </a:spcBef>
              <a:buFontTx/>
              <a:buNone/>
            </a:pPr>
            <a:endParaRPr lang="ja-JP" altLang="en-US" sz="1800" b="1">
              <a:latin typeface="Meiryo UI" pitchFamily="50" charset="-128"/>
              <a:ea typeface="Meiryo UI" pitchFamily="50" charset="-128"/>
              <a:cs typeface="Meiryo UI" pitchFamily="50" charset="-128"/>
            </a:endParaRPr>
          </a:p>
          <a:p>
            <a:pPr eaLnBrk="1" hangingPunct="1">
              <a:spcBef>
                <a:spcPct val="0"/>
              </a:spcBef>
              <a:buFontTx/>
              <a:buNone/>
            </a:pPr>
            <a:r>
              <a:rPr lang="ja-JP" altLang="en-US" sz="1800" b="1">
                <a:latin typeface="Meiryo UI" pitchFamily="50" charset="-128"/>
                <a:ea typeface="Meiryo UI" pitchFamily="50" charset="-128"/>
                <a:cs typeface="Meiryo UI" pitchFamily="50" charset="-128"/>
              </a:rPr>
              <a:t>「認定臨床輸血看護師」</a:t>
            </a:r>
            <a:endParaRPr lang="en-US" altLang="ja-JP" sz="1800" b="1">
              <a:latin typeface="Meiryo UI" pitchFamily="50" charset="-128"/>
              <a:ea typeface="Meiryo UI" pitchFamily="50" charset="-128"/>
              <a:cs typeface="Meiryo UI" pitchFamily="50" charset="-128"/>
            </a:endParaRPr>
          </a:p>
          <a:p>
            <a:pPr eaLnBrk="1" hangingPunct="1">
              <a:spcBef>
                <a:spcPct val="0"/>
              </a:spcBef>
              <a:buFontTx/>
              <a:buNone/>
            </a:pPr>
            <a:r>
              <a:rPr lang="ja-JP" altLang="en-US" sz="1800" b="1">
                <a:latin typeface="Meiryo UI" pitchFamily="50" charset="-128"/>
                <a:ea typeface="Meiryo UI" pitchFamily="50" charset="-128"/>
                <a:cs typeface="Meiryo UI" pitchFamily="50" charset="-128"/>
              </a:rPr>
              <a:t>「自己血輸血看護師」を</a:t>
            </a:r>
            <a:endParaRPr lang="en-US" altLang="ja-JP" sz="1800" b="1">
              <a:latin typeface="Meiryo UI" pitchFamily="50" charset="-128"/>
              <a:ea typeface="Meiryo UI" pitchFamily="50" charset="-128"/>
              <a:cs typeface="Meiryo UI" pitchFamily="50" charset="-128"/>
            </a:endParaRPr>
          </a:p>
          <a:p>
            <a:pPr eaLnBrk="1" hangingPunct="1">
              <a:spcBef>
                <a:spcPct val="0"/>
              </a:spcBef>
              <a:buFontTx/>
              <a:buNone/>
            </a:pPr>
            <a:endParaRPr lang="en-US" altLang="ja-JP" sz="1800" b="1">
              <a:latin typeface="Meiryo UI" pitchFamily="50" charset="-128"/>
              <a:ea typeface="Meiryo UI" pitchFamily="50" charset="-128"/>
              <a:cs typeface="Meiryo UI" pitchFamily="50" charset="-128"/>
            </a:endParaRPr>
          </a:p>
          <a:p>
            <a:pPr eaLnBrk="1" hangingPunct="1">
              <a:spcBef>
                <a:spcPct val="0"/>
              </a:spcBef>
              <a:buFontTx/>
              <a:buNone/>
            </a:pPr>
            <a:r>
              <a:rPr lang="ja-JP" altLang="en-US" sz="1800" b="1">
                <a:latin typeface="Meiryo UI" pitchFamily="50" charset="-128"/>
                <a:ea typeface="Meiryo UI" pitchFamily="50" charset="-128"/>
                <a:cs typeface="Meiryo UI" pitchFamily="50" charset="-128"/>
              </a:rPr>
              <a:t>選んでください</a:t>
            </a:r>
            <a:endParaRPr lang="ja-JP" altLang="ja-JP" sz="1800" b="1">
              <a:latin typeface="Meiryo UI" pitchFamily="50" charset="-128"/>
              <a:ea typeface="Meiryo UI" pitchFamily="50" charset="-128"/>
              <a:cs typeface="Meiryo UI" pitchFamily="50" charset="-128"/>
            </a:endParaRPr>
          </a:p>
        </p:txBody>
      </p:sp>
      <p:sp>
        <p:nvSpPr>
          <p:cNvPr id="6148" name="Text Box 8"/>
          <p:cNvSpPr txBox="1">
            <a:spLocks noChangeArrowheads="1"/>
          </p:cNvSpPr>
          <p:nvPr/>
        </p:nvSpPr>
        <p:spPr bwMode="auto">
          <a:xfrm>
            <a:off x="0" y="26035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800" b="1">
                <a:latin typeface="Meiryo UI" pitchFamily="50" charset="-128"/>
                <a:ea typeface="Meiryo UI" pitchFamily="50" charset="-128"/>
                <a:cs typeface="Meiryo UI" pitchFamily="50" charset="-128"/>
              </a:rPr>
              <a:t>受験資格、受験申請、詳細はここから↓</a:t>
            </a:r>
          </a:p>
        </p:txBody>
      </p:sp>
    </p:spTree>
    <p:extLst>
      <p:ext uri="{BB962C8B-B14F-4D97-AF65-F5344CB8AC3E}">
        <p14:creationId xmlns:p14="http://schemas.microsoft.com/office/powerpoint/2010/main" val="1707691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0" y="11589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800">
                <a:latin typeface="Meiryo UI" pitchFamily="50" charset="-128"/>
                <a:ea typeface="Meiryo UI" pitchFamily="50" charset="-128"/>
                <a:cs typeface="Meiryo UI" pitchFamily="50" charset="-128"/>
              </a:rPr>
              <a:t>認定取得のための資料（推奨）</a:t>
            </a:r>
          </a:p>
        </p:txBody>
      </p:sp>
      <p:graphicFrame>
        <p:nvGraphicFramePr>
          <p:cNvPr id="4" name="表 3"/>
          <p:cNvGraphicFramePr>
            <a:graphicFrameLocks noGrp="1"/>
          </p:cNvGraphicFramePr>
          <p:nvPr>
            <p:extLst/>
          </p:nvPr>
        </p:nvGraphicFramePr>
        <p:xfrm>
          <a:off x="106365" y="585788"/>
          <a:ext cx="8821737" cy="5332414"/>
        </p:xfrm>
        <a:graphic>
          <a:graphicData uri="http://schemas.openxmlformats.org/drawingml/2006/table">
            <a:tbl>
              <a:tblPr firstRow="1" bandRow="1">
                <a:tableStyleId>{5C22544A-7EE6-4342-B048-85BDC9FD1C3A}</a:tableStyleId>
              </a:tblPr>
              <a:tblGrid>
                <a:gridCol w="3345646">
                  <a:extLst>
                    <a:ext uri="{9D8B030D-6E8A-4147-A177-3AD203B41FA5}">
                      <a16:colId xmlns="" xmlns:a16="http://schemas.microsoft.com/office/drawing/2014/main" val="20000"/>
                    </a:ext>
                  </a:extLst>
                </a:gridCol>
                <a:gridCol w="1011470">
                  <a:extLst>
                    <a:ext uri="{9D8B030D-6E8A-4147-A177-3AD203B41FA5}">
                      <a16:colId xmlns="" xmlns:a16="http://schemas.microsoft.com/office/drawing/2014/main" val="20001"/>
                    </a:ext>
                  </a:extLst>
                </a:gridCol>
                <a:gridCol w="1080150">
                  <a:extLst>
                    <a:ext uri="{9D8B030D-6E8A-4147-A177-3AD203B41FA5}">
                      <a16:colId xmlns="" xmlns:a16="http://schemas.microsoft.com/office/drawing/2014/main" val="20002"/>
                    </a:ext>
                  </a:extLst>
                </a:gridCol>
                <a:gridCol w="2447741">
                  <a:extLst>
                    <a:ext uri="{9D8B030D-6E8A-4147-A177-3AD203B41FA5}">
                      <a16:colId xmlns="" xmlns:a16="http://schemas.microsoft.com/office/drawing/2014/main" val="20003"/>
                    </a:ext>
                  </a:extLst>
                </a:gridCol>
                <a:gridCol w="936730">
                  <a:extLst>
                    <a:ext uri="{9D8B030D-6E8A-4147-A177-3AD203B41FA5}">
                      <a16:colId xmlns="" xmlns:a16="http://schemas.microsoft.com/office/drawing/2014/main" val="20004"/>
                    </a:ext>
                  </a:extLst>
                </a:gridCol>
              </a:tblGrid>
              <a:tr h="610524">
                <a:tc>
                  <a:txBody>
                    <a:bodyPr/>
                    <a:lstStyle/>
                    <a:p>
                      <a:pPr algn="ctr"/>
                      <a:endParaRPr kumimoji="1" lang="ja-JP" altLang="en-US"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臨床</a:t>
                      </a:r>
                      <a:endParaRPr kumimoji="1" lang="en-US" altLang="ja-JP" sz="1600" dirty="0">
                        <a:latin typeface="Meiryo UI" pitchFamily="50" charset="-128"/>
                        <a:ea typeface="Meiryo UI" pitchFamily="50" charset="-128"/>
                        <a:cs typeface="Meiryo UI" pitchFamily="50" charset="-128"/>
                      </a:endParaRPr>
                    </a:p>
                    <a:p>
                      <a:pPr algn="ctr"/>
                      <a:r>
                        <a:rPr kumimoji="1" lang="ja-JP" altLang="en-US" sz="1600" dirty="0">
                          <a:latin typeface="Meiryo UI" pitchFamily="50" charset="-128"/>
                          <a:ea typeface="Meiryo UI" pitchFamily="50" charset="-128"/>
                          <a:cs typeface="Meiryo UI" pitchFamily="50" charset="-128"/>
                        </a:rPr>
                        <a:t>輸血</a:t>
                      </a:r>
                      <a:endParaRPr kumimoji="1"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自己血</a:t>
                      </a:r>
                      <a:endParaRPr kumimoji="1" lang="en-US" altLang="ja-JP" sz="1600" dirty="0">
                        <a:latin typeface="Meiryo UI" pitchFamily="50" charset="-128"/>
                        <a:ea typeface="Meiryo UI" pitchFamily="50" charset="-128"/>
                        <a:cs typeface="Meiryo UI" pitchFamily="50" charset="-128"/>
                      </a:endParaRPr>
                    </a:p>
                    <a:p>
                      <a:pPr algn="ctr"/>
                      <a:r>
                        <a:rPr kumimoji="1" lang="ja-JP" altLang="en-US" sz="1600" dirty="0">
                          <a:latin typeface="Meiryo UI" pitchFamily="50" charset="-128"/>
                          <a:ea typeface="Meiryo UI" pitchFamily="50" charset="-128"/>
                          <a:cs typeface="Meiryo UI" pitchFamily="50" charset="-128"/>
                        </a:rPr>
                        <a:t>輸血</a:t>
                      </a:r>
                      <a:endParaRPr kumimoji="1"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入手先</a:t>
                      </a: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価格</a:t>
                      </a:r>
                    </a:p>
                  </a:txBody>
                  <a:tcPr marL="91443" marR="91443" marT="45723" marB="45723" anchor="ctr"/>
                </a:tc>
                <a:extLst>
                  <a:ext uri="{0D108BD9-81ED-4DB2-BD59-A6C34878D82A}">
                    <a16:rowId xmlns="" xmlns:a16="http://schemas.microsoft.com/office/drawing/2014/main" val="10000"/>
                  </a:ext>
                </a:extLst>
              </a:tr>
              <a:tr h="6172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看護師のための臨床輸血 第</a:t>
                      </a:r>
                      <a:r>
                        <a:rPr lang="en-US" altLang="ja-JP" sz="1600" dirty="0">
                          <a:latin typeface="Meiryo UI" pitchFamily="50" charset="-128"/>
                          <a:ea typeface="Meiryo UI" pitchFamily="50" charset="-128"/>
                          <a:cs typeface="Meiryo UI" pitchFamily="50" charset="-128"/>
                        </a:rPr>
                        <a:t>2</a:t>
                      </a:r>
                      <a:r>
                        <a:rPr lang="ja-JP" altLang="en-US" sz="1600" dirty="0">
                          <a:latin typeface="Meiryo UI" pitchFamily="50" charset="-128"/>
                          <a:ea typeface="Meiryo UI" pitchFamily="50" charset="-128"/>
                          <a:cs typeface="Meiryo UI" pitchFamily="50" charset="-128"/>
                        </a:rPr>
                        <a:t>版</a:t>
                      </a:r>
                      <a:r>
                        <a:rPr lang="en-US" altLang="ja-JP" sz="1600" dirty="0">
                          <a:latin typeface="Meiryo UI" pitchFamily="50" charset="-128"/>
                          <a:ea typeface="Meiryo UI" pitchFamily="50" charset="-128"/>
                          <a:cs typeface="Meiryo UI"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臨床輸血看護師テキスト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itchFamily="50" charset="-128"/>
                          <a:ea typeface="Meiryo UI" pitchFamily="50" charset="-128"/>
                          <a:cs typeface="Meiryo UI" pitchFamily="50" charset="-128"/>
                        </a:rPr>
                        <a:t>インターネットや総会などから購入</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400" dirty="0">
                          <a:latin typeface="Meiryo UI" pitchFamily="50" charset="-128"/>
                          <a:ea typeface="Meiryo UI" pitchFamily="50" charset="-128"/>
                          <a:cs typeface="Meiryo UI" pitchFamily="50" charset="-128"/>
                        </a:rPr>
                        <a:t>3,456</a:t>
                      </a:r>
                      <a:r>
                        <a:rPr lang="ja-JP" altLang="en-US" sz="1400" dirty="0">
                          <a:latin typeface="Meiryo UI" pitchFamily="50" charset="-128"/>
                          <a:ea typeface="Meiryo UI" pitchFamily="50" charset="-128"/>
                          <a:cs typeface="Meiryo UI" pitchFamily="50" charset="-128"/>
                        </a:rPr>
                        <a:t>円</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extLst>
                  <a:ext uri="{0D108BD9-81ED-4DB2-BD59-A6C34878D82A}">
                    <a16:rowId xmlns="" xmlns:a16="http://schemas.microsoft.com/office/drawing/2014/main" val="10001"/>
                  </a:ext>
                </a:extLst>
              </a:tr>
              <a:tr h="579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「実践・輸血マニュアル」 （自己血輸血看護師テキスト）平成</a:t>
                      </a:r>
                      <a:r>
                        <a:rPr lang="en-US" altLang="ja-JP" sz="1600" dirty="0">
                          <a:latin typeface="Meiryo UI" pitchFamily="50" charset="-128"/>
                          <a:ea typeface="Meiryo UI" pitchFamily="50" charset="-128"/>
                          <a:cs typeface="Meiryo UI" pitchFamily="50" charset="-128"/>
                        </a:rPr>
                        <a:t>24</a:t>
                      </a:r>
                      <a:r>
                        <a:rPr lang="ja-JP" altLang="en-US" sz="1600" dirty="0">
                          <a:latin typeface="Meiryo UI" pitchFamily="50" charset="-128"/>
                          <a:ea typeface="Meiryo UI" pitchFamily="50" charset="-128"/>
                          <a:cs typeface="Meiryo UI" pitchFamily="50" charset="-128"/>
                        </a:rPr>
                        <a:t>年版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a:t>
                      </a:r>
                    </a:p>
                  </a:txBody>
                  <a:tcPr marL="91443" marR="91443" marT="45723" marB="45723" anchor="ctr"/>
                </a:tc>
                <a:tc>
                  <a:txBody>
                    <a:bodyPr/>
                    <a:lstStyle/>
                    <a:p>
                      <a:pPr algn="ct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r>
                        <a:rPr lang="ja-JP" altLang="en-US" sz="1400" dirty="0">
                          <a:latin typeface="Meiryo UI" pitchFamily="50" charset="-128"/>
                          <a:ea typeface="Meiryo UI" pitchFamily="50" charset="-128"/>
                          <a:cs typeface="Meiryo UI" pitchFamily="50" charset="-128"/>
                        </a:rPr>
                        <a:t>学会のホームページや教育セミナーから購入</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tc>
                  <a:txBody>
                    <a:bodyPr/>
                    <a:lstStyle/>
                    <a:p>
                      <a:pPr algn="r"/>
                      <a:r>
                        <a:rPr lang="en-US" altLang="ja-JP" sz="1400" dirty="0">
                          <a:latin typeface="Meiryo UI" pitchFamily="50" charset="-128"/>
                          <a:ea typeface="Meiryo UI" pitchFamily="50" charset="-128"/>
                          <a:cs typeface="Meiryo UI" pitchFamily="50" charset="-128"/>
                        </a:rPr>
                        <a:t>3,500</a:t>
                      </a:r>
                      <a:r>
                        <a:rPr lang="ja-JP" altLang="en-US" sz="1400" dirty="0">
                          <a:latin typeface="Meiryo UI" pitchFamily="50" charset="-128"/>
                          <a:ea typeface="Meiryo UI" pitchFamily="50" charset="-128"/>
                          <a:cs typeface="Meiryo UI" pitchFamily="50" charset="-128"/>
                        </a:rPr>
                        <a:t>円</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extLst>
                  <a:ext uri="{0D108BD9-81ED-4DB2-BD59-A6C34878D82A}">
                    <a16:rowId xmlns="" xmlns:a16="http://schemas.microsoft.com/office/drawing/2014/main" val="10002"/>
                  </a:ext>
                </a:extLst>
              </a:tr>
              <a:tr h="579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「輸血療法の実施に関する指針」</a:t>
                      </a:r>
                      <a:endParaRPr lang="en-US" altLang="ja-JP" sz="1600" dirty="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平成</a:t>
                      </a:r>
                      <a:r>
                        <a:rPr lang="en-US" altLang="ja-JP" sz="1600" dirty="0">
                          <a:latin typeface="Meiryo UI" pitchFamily="50" charset="-128"/>
                          <a:ea typeface="Meiryo UI" pitchFamily="50" charset="-128"/>
                          <a:cs typeface="Meiryo UI" pitchFamily="50" charset="-128"/>
                        </a:rPr>
                        <a:t>26</a:t>
                      </a:r>
                      <a:r>
                        <a:rPr lang="ja-JP" altLang="en-US" sz="1600" dirty="0">
                          <a:latin typeface="Meiryo UI" pitchFamily="50" charset="-128"/>
                          <a:ea typeface="Meiryo UI" pitchFamily="50" charset="-128"/>
                          <a:cs typeface="Meiryo UI" pitchFamily="50" charset="-128"/>
                        </a:rPr>
                        <a:t>年</a:t>
                      </a:r>
                      <a:r>
                        <a:rPr lang="en-US" altLang="ja-JP" sz="1600" dirty="0">
                          <a:latin typeface="Meiryo UI" pitchFamily="50" charset="-128"/>
                          <a:ea typeface="Meiryo UI" pitchFamily="50" charset="-128"/>
                          <a:cs typeface="Meiryo UI" pitchFamily="50" charset="-128"/>
                        </a:rPr>
                        <a:t>11</a:t>
                      </a:r>
                      <a:r>
                        <a:rPr lang="ja-JP" altLang="en-US" sz="1600" dirty="0">
                          <a:latin typeface="Meiryo UI" pitchFamily="50" charset="-128"/>
                          <a:ea typeface="Meiryo UI" pitchFamily="50" charset="-128"/>
                          <a:cs typeface="Meiryo UI" pitchFamily="50" charset="-128"/>
                        </a:rPr>
                        <a:t>月一部改正</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r>
                        <a:rPr kumimoji="1" lang="ja-JP" altLang="en-US" sz="1400" dirty="0">
                          <a:latin typeface="Meiryo UI" pitchFamily="50" charset="-128"/>
                          <a:ea typeface="Meiryo UI" pitchFamily="50" charset="-128"/>
                          <a:cs typeface="Meiryo UI" pitchFamily="50" charset="-128"/>
                        </a:rPr>
                        <a:t>血液センター</a:t>
                      </a:r>
                    </a:p>
                  </a:txBody>
                  <a:tcPr marL="91443" marR="91443" marT="45723" marB="45723" anchor="ctr"/>
                </a:tc>
                <a:tc>
                  <a:txBody>
                    <a:bodyPr/>
                    <a:lstStyle/>
                    <a:p>
                      <a:pPr algn="r"/>
                      <a:r>
                        <a:rPr kumimoji="1" lang="ja-JP" altLang="en-US" sz="1400" dirty="0">
                          <a:latin typeface="Meiryo UI" pitchFamily="50" charset="-128"/>
                          <a:ea typeface="Meiryo UI" pitchFamily="50" charset="-128"/>
                          <a:cs typeface="Meiryo UI" pitchFamily="50" charset="-128"/>
                        </a:rPr>
                        <a:t>無料</a:t>
                      </a:r>
                    </a:p>
                  </a:txBody>
                  <a:tcPr marL="91443" marR="91443" marT="45723" marB="45723" anchor="ctr"/>
                </a:tc>
                <a:extLst>
                  <a:ext uri="{0D108BD9-81ED-4DB2-BD59-A6C34878D82A}">
                    <a16:rowId xmlns="" xmlns:a16="http://schemas.microsoft.com/office/drawing/2014/main" val="10003"/>
                  </a:ext>
                </a:extLst>
              </a:tr>
              <a:tr h="579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「血液製剤の使用指針」</a:t>
                      </a:r>
                      <a:endParaRPr lang="en-US" altLang="ja-JP" sz="1600" dirty="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平成</a:t>
                      </a:r>
                      <a:r>
                        <a:rPr lang="en-US" altLang="ja-JP" sz="1600" dirty="0">
                          <a:latin typeface="Meiryo UI" pitchFamily="50" charset="-128"/>
                          <a:ea typeface="Meiryo UI" pitchFamily="50" charset="-128"/>
                          <a:cs typeface="Meiryo UI" pitchFamily="50" charset="-128"/>
                        </a:rPr>
                        <a:t>29</a:t>
                      </a:r>
                      <a:r>
                        <a:rPr lang="ja-JP" altLang="en-US" sz="1600" dirty="0">
                          <a:latin typeface="Meiryo UI" pitchFamily="50" charset="-128"/>
                          <a:ea typeface="Meiryo UI" pitchFamily="50" charset="-128"/>
                          <a:cs typeface="Meiryo UI" pitchFamily="50" charset="-128"/>
                        </a:rPr>
                        <a:t>年</a:t>
                      </a:r>
                      <a:r>
                        <a:rPr lang="en-US" altLang="ja-JP" sz="1600" dirty="0">
                          <a:latin typeface="Meiryo UI" pitchFamily="50" charset="-128"/>
                          <a:ea typeface="Meiryo UI" pitchFamily="50" charset="-128"/>
                          <a:cs typeface="Meiryo UI" pitchFamily="50" charset="-128"/>
                        </a:rPr>
                        <a:t>3</a:t>
                      </a:r>
                      <a:r>
                        <a:rPr lang="ja-JP" altLang="en-US" sz="1600" dirty="0">
                          <a:latin typeface="Meiryo UI" pitchFamily="50" charset="-128"/>
                          <a:ea typeface="Meiryo UI" pitchFamily="50" charset="-128"/>
                          <a:cs typeface="Meiryo UI" pitchFamily="50" charset="-128"/>
                        </a:rPr>
                        <a:t>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r>
                        <a:rPr kumimoji="1" lang="ja-JP" altLang="en-US" sz="1400" dirty="0">
                          <a:latin typeface="Meiryo UI" pitchFamily="50" charset="-128"/>
                          <a:ea typeface="Meiryo UI" pitchFamily="50" charset="-128"/>
                          <a:cs typeface="Meiryo UI" pitchFamily="50" charset="-128"/>
                        </a:rPr>
                        <a:t>血液センター</a:t>
                      </a:r>
                    </a:p>
                  </a:txBody>
                  <a:tcPr marL="91443" marR="91443" marT="45723" marB="45723" anchor="ctr"/>
                </a:tc>
                <a:tc>
                  <a:txBody>
                    <a:bodyPr/>
                    <a:lstStyle/>
                    <a:p>
                      <a:pPr algn="r"/>
                      <a:r>
                        <a:rPr kumimoji="1" lang="ja-JP" altLang="en-US" sz="1400" dirty="0">
                          <a:latin typeface="Meiryo UI" pitchFamily="50" charset="-128"/>
                          <a:ea typeface="Meiryo UI" pitchFamily="50" charset="-128"/>
                          <a:cs typeface="Meiryo UI" pitchFamily="50" charset="-128"/>
                        </a:rPr>
                        <a:t>無料</a:t>
                      </a:r>
                    </a:p>
                  </a:txBody>
                  <a:tcPr marL="91443" marR="91443" marT="45723" marB="45723" anchor="ctr"/>
                </a:tc>
                <a:extLst>
                  <a:ext uri="{0D108BD9-81ED-4DB2-BD59-A6C34878D82A}">
                    <a16:rowId xmlns="" xmlns:a16="http://schemas.microsoft.com/office/drawing/2014/main" val="10004"/>
                  </a:ext>
                </a:extLst>
              </a:tr>
              <a:tr h="579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輸血用血液製剤取り扱いマニュアル（</a:t>
                      </a:r>
                      <a:r>
                        <a:rPr lang="en-US" altLang="ja-JP" sz="1600" dirty="0">
                          <a:latin typeface="Meiryo UI" pitchFamily="50" charset="-128"/>
                          <a:ea typeface="Meiryo UI" pitchFamily="50" charset="-128"/>
                          <a:cs typeface="Meiryo UI" pitchFamily="50" charset="-128"/>
                        </a:rPr>
                        <a:t>2017</a:t>
                      </a:r>
                      <a:r>
                        <a:rPr lang="ja-JP" altLang="en-US" sz="1600" dirty="0">
                          <a:latin typeface="Meiryo UI" pitchFamily="50" charset="-128"/>
                          <a:ea typeface="Meiryo UI" pitchFamily="50" charset="-128"/>
                          <a:cs typeface="Meiryo UI" pitchFamily="50" charset="-128"/>
                        </a:rPr>
                        <a:t>年</a:t>
                      </a:r>
                      <a:r>
                        <a:rPr lang="en-US" altLang="ja-JP" sz="1600" dirty="0">
                          <a:latin typeface="Meiryo UI" pitchFamily="50" charset="-128"/>
                          <a:ea typeface="Meiryo UI" pitchFamily="50" charset="-128"/>
                          <a:cs typeface="Meiryo UI" pitchFamily="50" charset="-128"/>
                        </a:rPr>
                        <a:t>4</a:t>
                      </a:r>
                      <a:r>
                        <a:rPr lang="ja-JP" altLang="en-US" sz="1600" dirty="0">
                          <a:latin typeface="Meiryo UI" pitchFamily="50" charset="-128"/>
                          <a:ea typeface="Meiryo UI" pitchFamily="50" charset="-128"/>
                          <a:cs typeface="Meiryo UI" pitchFamily="50" charset="-128"/>
                        </a:rPr>
                        <a:t>月改訂版）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r>
                        <a:rPr kumimoji="1" lang="ja-JP" altLang="en-US" sz="1400" dirty="0">
                          <a:latin typeface="Meiryo UI" pitchFamily="50" charset="-128"/>
                          <a:ea typeface="Meiryo UI" pitchFamily="50" charset="-128"/>
                          <a:cs typeface="Meiryo UI" pitchFamily="50" charset="-128"/>
                        </a:rPr>
                        <a:t>血液センター</a:t>
                      </a:r>
                    </a:p>
                  </a:txBody>
                  <a:tcPr marL="91443" marR="91443" marT="45723" marB="45723" anchor="ctr"/>
                </a:tc>
                <a:tc>
                  <a:txBody>
                    <a:bodyPr/>
                    <a:lstStyle/>
                    <a:p>
                      <a:pPr algn="r"/>
                      <a:r>
                        <a:rPr kumimoji="1" lang="ja-JP" altLang="en-US" sz="1400" dirty="0">
                          <a:latin typeface="Meiryo UI" pitchFamily="50" charset="-128"/>
                          <a:ea typeface="Meiryo UI" pitchFamily="50" charset="-128"/>
                          <a:cs typeface="Meiryo UI" pitchFamily="50" charset="-128"/>
                        </a:rPr>
                        <a:t>無料</a:t>
                      </a:r>
                    </a:p>
                  </a:txBody>
                  <a:tcPr marL="91443" marR="91443" marT="45723" marB="45723" anchor="ctr"/>
                </a:tc>
                <a:extLst>
                  <a:ext uri="{0D108BD9-81ED-4DB2-BD59-A6C34878D82A}">
                    <a16:rowId xmlns="" xmlns:a16="http://schemas.microsoft.com/office/drawing/2014/main" val="10005"/>
                  </a:ext>
                </a:extLst>
              </a:tr>
              <a:tr h="579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Meiryo UI" pitchFamily="50" charset="-128"/>
                          <a:ea typeface="Meiryo UI" pitchFamily="50" charset="-128"/>
                          <a:cs typeface="Meiryo UI" pitchFamily="50" charset="-128"/>
                        </a:rPr>
                        <a:t>日本自己血輸血学会</a:t>
                      </a:r>
                      <a:r>
                        <a:rPr lang="ja-JP" altLang="en-US" sz="1600" dirty="0">
                          <a:latin typeface="Meiryo UI" pitchFamily="50" charset="-128"/>
                          <a:ea typeface="Meiryo UI" pitchFamily="50" charset="-128"/>
                          <a:cs typeface="Meiryo UI" pitchFamily="50" charset="-128"/>
                        </a:rPr>
                        <a:t>　</a:t>
                      </a:r>
                      <a:r>
                        <a:rPr lang="zh-TW" altLang="en-US" sz="1600" dirty="0">
                          <a:latin typeface="Meiryo UI" pitchFamily="50" charset="-128"/>
                          <a:ea typeface="Meiryo UI" pitchFamily="50" charset="-128"/>
                          <a:cs typeface="Meiryo UI" pitchFamily="50" charset="-128"/>
                        </a:rPr>
                        <a:t>貯血式自己血輸血実施指針（</a:t>
                      </a:r>
                      <a:r>
                        <a:rPr lang="en-US" altLang="zh-TW" sz="1600" dirty="0">
                          <a:latin typeface="Meiryo UI" pitchFamily="50" charset="-128"/>
                          <a:ea typeface="Meiryo UI" pitchFamily="50" charset="-128"/>
                          <a:cs typeface="Meiryo UI" pitchFamily="50" charset="-128"/>
                        </a:rPr>
                        <a:t>2014</a:t>
                      </a:r>
                      <a:r>
                        <a:rPr lang="zh-TW" altLang="en-US" sz="1600" dirty="0">
                          <a:latin typeface="Meiryo UI" pitchFamily="50" charset="-128"/>
                          <a:ea typeface="Meiryo UI" pitchFamily="50" charset="-128"/>
                          <a:cs typeface="Meiryo UI" pitchFamily="50" charset="-128"/>
                        </a:rPr>
                        <a:t>）</a:t>
                      </a:r>
                      <a:endParaRPr lang="en-US" altLang="zh-TW"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a:t>
                      </a: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itchFamily="50" charset="-128"/>
                          <a:ea typeface="Meiryo UI" pitchFamily="50" charset="-128"/>
                          <a:cs typeface="Meiryo UI" pitchFamily="50" charset="-128"/>
                        </a:rPr>
                        <a:t>自己血輸血学会ホームページ</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itchFamily="50" charset="-128"/>
                          <a:ea typeface="Meiryo UI" pitchFamily="50" charset="-128"/>
                          <a:cs typeface="Meiryo UI" pitchFamily="50" charset="-128"/>
                        </a:rPr>
                        <a:t>無料</a:t>
                      </a:r>
                    </a:p>
                  </a:txBody>
                  <a:tcPr marL="91443" marR="91443" marT="45723" marB="45723" anchor="ctr"/>
                </a:tc>
                <a:extLst>
                  <a:ext uri="{0D108BD9-81ED-4DB2-BD59-A6C34878D82A}">
                    <a16:rowId xmlns="" xmlns:a16="http://schemas.microsoft.com/office/drawing/2014/main" val="10006"/>
                  </a:ext>
                </a:extLst>
              </a:tr>
              <a:tr h="659292">
                <a:tc>
                  <a:txBody>
                    <a:bodyPr/>
                    <a:lstStyle/>
                    <a:p>
                      <a:pPr algn="l">
                        <a:buFont typeface="Wingdings" pitchFamily="2" charset="2"/>
                        <a:buNone/>
                      </a:pPr>
                      <a:r>
                        <a:rPr lang="zh-TW" altLang="en-US" sz="1600" dirty="0">
                          <a:latin typeface="Meiryo UI" pitchFamily="50" charset="-128"/>
                          <a:ea typeface="Meiryo UI" pitchFamily="50" charset="-128"/>
                          <a:cs typeface="Meiryo UI" pitchFamily="50" charset="-128"/>
                        </a:rPr>
                        <a:t>日本自己血輸血学会</a:t>
                      </a:r>
                      <a:r>
                        <a:rPr lang="ja-JP" altLang="en-US" sz="1600" dirty="0">
                          <a:latin typeface="Meiryo UI" pitchFamily="50" charset="-128"/>
                          <a:ea typeface="Meiryo UI" pitchFamily="50" charset="-128"/>
                          <a:cs typeface="Meiryo UI" pitchFamily="50" charset="-128"/>
                        </a:rPr>
                        <a:t>　貯血式自己血輸血の概要と実際　改訂第</a:t>
                      </a:r>
                      <a:r>
                        <a:rPr lang="en-US" altLang="ja-JP" sz="1600" dirty="0">
                          <a:latin typeface="Meiryo UI" pitchFamily="50" charset="-128"/>
                          <a:ea typeface="Meiryo UI" pitchFamily="50" charset="-128"/>
                          <a:cs typeface="Meiryo UI" pitchFamily="50" charset="-128"/>
                        </a:rPr>
                        <a:t>3</a:t>
                      </a:r>
                      <a:r>
                        <a:rPr lang="ja-JP" altLang="en-US" sz="1600" dirty="0">
                          <a:latin typeface="Meiryo UI" pitchFamily="50" charset="-128"/>
                          <a:ea typeface="Meiryo UI" pitchFamily="50" charset="-128"/>
                          <a:cs typeface="Meiryo UI" pitchFamily="50" charset="-128"/>
                        </a:rPr>
                        <a:t>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endParaRPr kumimoji="1" lang="ja-JP" altLang="en-US"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必須</a:t>
                      </a:r>
                    </a:p>
                  </a:txBody>
                  <a:tcPr marL="91443" marR="91443" marT="45723" marB="45723"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eiryo UI" pitchFamily="50" charset="-128"/>
                          <a:ea typeface="Meiryo UI" pitchFamily="50" charset="-128"/>
                          <a:cs typeface="Meiryo UI" pitchFamily="50" charset="-128"/>
                        </a:rPr>
                        <a:t>自己血輸血学会ホームページや教育セミナーから</a:t>
                      </a:r>
                      <a:endParaRPr lang="en-US" altLang="zh-TW" sz="1400" dirty="0">
                        <a:latin typeface="Meiryo UI" pitchFamily="50" charset="-128"/>
                        <a:ea typeface="Meiryo UI" pitchFamily="50" charset="-128"/>
                        <a:cs typeface="Meiryo UI" pitchFamily="50" charset="-128"/>
                      </a:endParaRPr>
                    </a:p>
                  </a:txBody>
                  <a:tcPr marL="91443" marR="91443" marT="45723" marB="45723" anchor="ctr"/>
                </a:tc>
                <a:tc>
                  <a:txBody>
                    <a:bodyPr/>
                    <a:lstStyle/>
                    <a:p>
                      <a:pPr algn="r"/>
                      <a:r>
                        <a:rPr lang="en-US" altLang="ja-JP" sz="1400" dirty="0">
                          <a:latin typeface="Meiryo UI" pitchFamily="50" charset="-128"/>
                          <a:ea typeface="Meiryo UI" pitchFamily="50" charset="-128"/>
                          <a:cs typeface="Meiryo UI" pitchFamily="50" charset="-128"/>
                        </a:rPr>
                        <a:t>500</a:t>
                      </a:r>
                      <a:r>
                        <a:rPr lang="ja-JP" altLang="en-US" sz="1400" dirty="0">
                          <a:latin typeface="Meiryo UI" pitchFamily="50" charset="-128"/>
                          <a:ea typeface="Meiryo UI" pitchFamily="50" charset="-128"/>
                          <a:cs typeface="Meiryo UI" pitchFamily="50" charset="-128"/>
                        </a:rPr>
                        <a:t>円</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extLst>
                  <a:ext uri="{0D108BD9-81ED-4DB2-BD59-A6C34878D82A}">
                    <a16:rowId xmlns="" xmlns:a16="http://schemas.microsoft.com/office/drawing/2014/main" val="10007"/>
                  </a:ext>
                </a:extLst>
              </a:tr>
              <a:tr h="549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itchFamily="50" charset="-128"/>
                          <a:ea typeface="Meiryo UI" pitchFamily="50" charset="-128"/>
                          <a:cs typeface="Meiryo UI" pitchFamily="50" charset="-128"/>
                        </a:rPr>
                        <a:t>自己血輸血の指針 改訂版（案）</a:t>
                      </a:r>
                      <a:endParaRPr lang="en-US" altLang="ja-JP" sz="1600" dirty="0">
                        <a:latin typeface="Meiryo UI" pitchFamily="50" charset="-128"/>
                        <a:ea typeface="Meiryo UI" pitchFamily="50" charset="-128"/>
                        <a:cs typeface="Meiryo UI" pitchFamily="50" charset="-128"/>
                      </a:endParaRPr>
                    </a:p>
                  </a:txBody>
                  <a:tcPr marL="91443" marR="91443" marT="45723" marB="45723" anchor="ctr"/>
                </a:tc>
                <a:tc>
                  <a:txBody>
                    <a:bodyPr/>
                    <a:lstStyle/>
                    <a:p>
                      <a:endParaRPr kumimoji="1" lang="ja-JP" altLang="en-US" sz="16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itchFamily="50" charset="-128"/>
                          <a:ea typeface="Meiryo UI" pitchFamily="50" charset="-128"/>
                          <a:cs typeface="Meiryo UI" pitchFamily="50" charset="-128"/>
                        </a:rPr>
                        <a:t>○</a:t>
                      </a:r>
                    </a:p>
                  </a:txBody>
                  <a:tcPr marL="91443" marR="91443" marT="45723" marB="45723" anchor="ctr"/>
                </a:tc>
                <a:tc>
                  <a:txBody>
                    <a:bodyPr/>
                    <a:lstStyle/>
                    <a:p>
                      <a:r>
                        <a:rPr lang="ja-JP" altLang="en-US" sz="1400" dirty="0">
                          <a:latin typeface="Meiryo UI" pitchFamily="50" charset="-128"/>
                          <a:ea typeface="Meiryo UI" pitchFamily="50" charset="-128"/>
                          <a:cs typeface="Meiryo UI" pitchFamily="50" charset="-128"/>
                        </a:rPr>
                        <a:t>インターネットから入手可能</a:t>
                      </a:r>
                      <a:endParaRPr kumimoji="1" lang="ja-JP" altLang="en-US" sz="1400" dirty="0">
                        <a:latin typeface="Meiryo UI" pitchFamily="50" charset="-128"/>
                        <a:ea typeface="Meiryo UI" pitchFamily="50" charset="-128"/>
                        <a:cs typeface="Meiryo UI" pitchFamily="50" charset="-128"/>
                      </a:endParaRPr>
                    </a:p>
                  </a:txBody>
                  <a:tcPr marL="91443" marR="91443" marT="45723" marB="45723"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itchFamily="50" charset="-128"/>
                          <a:ea typeface="Meiryo UI" pitchFamily="50" charset="-128"/>
                          <a:cs typeface="Meiryo UI" pitchFamily="50" charset="-128"/>
                        </a:rPr>
                        <a:t>無料</a:t>
                      </a:r>
                    </a:p>
                  </a:txBody>
                  <a:tcPr marL="91443" marR="91443" marT="45723" marB="45723" anchor="ctr"/>
                </a:tc>
                <a:extLst>
                  <a:ext uri="{0D108BD9-81ED-4DB2-BD59-A6C34878D82A}">
                    <a16:rowId xmlns="" xmlns:a16="http://schemas.microsoft.com/office/drawing/2014/main" val="10008"/>
                  </a:ext>
                </a:extLst>
              </a:tr>
            </a:tbl>
          </a:graphicData>
        </a:graphic>
      </p:graphicFrame>
      <p:sp>
        <p:nvSpPr>
          <p:cNvPr id="7233" name="Text Box 8"/>
          <p:cNvSpPr txBox="1">
            <a:spLocks noChangeArrowheads="1"/>
          </p:cNvSpPr>
          <p:nvPr/>
        </p:nvSpPr>
        <p:spPr bwMode="auto">
          <a:xfrm>
            <a:off x="1331915" y="5910265"/>
            <a:ext cx="7596187" cy="708025"/>
          </a:xfrm>
          <a:prstGeom prst="rect">
            <a:avLst/>
          </a:prstGeom>
          <a:solidFill>
            <a:srgbClr val="FF0000"/>
          </a:solidFill>
          <a:ln w="9525">
            <a:solidFill>
              <a:schemeClr val="tx1"/>
            </a:solidFill>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a:solidFill>
                  <a:schemeClr val="bg1"/>
                </a:solidFill>
                <a:latin typeface="HGP創英角ｺﾞｼｯｸUB" pitchFamily="50" charset="-128"/>
                <a:ea typeface="HGP創英角ｺﾞｼｯｸUB" pitchFamily="50" charset="-128"/>
                <a:cs typeface="Meiryo UI" pitchFamily="50" charset="-128"/>
              </a:rPr>
              <a:t>最初に、最低限必ずそろえておくべき資料です</a:t>
            </a:r>
            <a:r>
              <a:rPr lang="en-US" altLang="ja-JP" sz="2000">
                <a:solidFill>
                  <a:schemeClr val="bg1"/>
                </a:solidFill>
                <a:latin typeface="HGP創英角ｺﾞｼｯｸUB" pitchFamily="50" charset="-128"/>
                <a:ea typeface="HGP創英角ｺﾞｼｯｸUB" pitchFamily="50" charset="-128"/>
                <a:cs typeface="Meiryo UI" pitchFamily="50" charset="-128"/>
              </a:rPr>
              <a:t/>
            </a:r>
            <a:br>
              <a:rPr lang="en-US" altLang="ja-JP" sz="2000">
                <a:solidFill>
                  <a:schemeClr val="bg1"/>
                </a:solidFill>
                <a:latin typeface="HGP創英角ｺﾞｼｯｸUB" pitchFamily="50" charset="-128"/>
                <a:ea typeface="HGP創英角ｺﾞｼｯｸUB" pitchFamily="50" charset="-128"/>
                <a:cs typeface="Meiryo UI" pitchFamily="50" charset="-128"/>
              </a:rPr>
            </a:br>
            <a:r>
              <a:rPr lang="ja-JP" altLang="en-US" sz="2000">
                <a:solidFill>
                  <a:schemeClr val="bg1"/>
                </a:solidFill>
                <a:latin typeface="HGP創英角ｺﾞｼｯｸUB" pitchFamily="50" charset="-128"/>
                <a:ea typeface="HGP創英角ｺﾞｼｯｸUB" pitchFamily="50" charset="-128"/>
                <a:cs typeface="Meiryo UI" pitchFamily="50" charset="-128"/>
              </a:rPr>
              <a:t>受験要綱には他の参考図書も挙げられています　確認してください</a:t>
            </a:r>
            <a:endParaRPr lang="en-US" altLang="ja-JP" sz="2000">
              <a:solidFill>
                <a:schemeClr val="bg1"/>
              </a:solidFill>
              <a:latin typeface="HGP創英角ｺﾞｼｯｸUB" pitchFamily="50" charset="-128"/>
              <a:ea typeface="HGP創英角ｺﾞｼｯｸUB" pitchFamily="50" charset="-128"/>
              <a:cs typeface="Meiryo UI" pitchFamily="50" charset="-128"/>
            </a:endParaRPr>
          </a:p>
        </p:txBody>
      </p:sp>
      <p:sp>
        <p:nvSpPr>
          <p:cNvPr id="6" name="フローチャート : 抜出し 5"/>
          <p:cNvSpPr/>
          <p:nvPr/>
        </p:nvSpPr>
        <p:spPr>
          <a:xfrm>
            <a:off x="179388" y="5732465"/>
            <a:ext cx="1008062" cy="936625"/>
          </a:xfrm>
          <a:prstGeom prst="flowChartExtra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7235" name="Picture 6" descr="E:\学会発表関連\20150528 第63回 輸血学会・東京\医療機関で行った輸血関連Off the Job Trainingと今後の在り方について\The Noun Project　Medical icons\CAUTION_files\7526-2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5" y="5661025"/>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77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00808"/>
            <a:ext cx="9144000" cy="4630084"/>
          </a:xfrm>
          <a:prstGeom prst="rect">
            <a:avLst/>
          </a:prstGeom>
        </p:spPr>
      </p:pic>
      <p:sp>
        <p:nvSpPr>
          <p:cNvPr id="8194" name="Text Box 8"/>
          <p:cNvSpPr txBox="1">
            <a:spLocks noChangeArrowheads="1"/>
          </p:cNvSpPr>
          <p:nvPr/>
        </p:nvSpPr>
        <p:spPr bwMode="auto">
          <a:xfrm>
            <a:off x="900113" y="26035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800" b="1">
                <a:latin typeface="Meiryo UI" pitchFamily="50" charset="-128"/>
                <a:ea typeface="Meiryo UI" pitchFamily="50" charset="-128"/>
                <a:cs typeface="Meiryo UI" pitchFamily="50" charset="-128"/>
              </a:rPr>
              <a:t>輸血学会のホームページ</a:t>
            </a:r>
            <a:endParaRPr lang="en-US" altLang="ja-JP" sz="2800" b="1">
              <a:latin typeface="Meiryo UI" pitchFamily="50" charset="-128"/>
              <a:ea typeface="Meiryo UI" pitchFamily="50" charset="-128"/>
              <a:cs typeface="Meiryo UI" pitchFamily="50" charset="-128"/>
            </a:endParaRPr>
          </a:p>
          <a:p>
            <a:pPr eaLnBrk="1" hangingPunct="1">
              <a:spcBef>
                <a:spcPct val="50000"/>
              </a:spcBef>
              <a:buFontTx/>
              <a:buNone/>
            </a:pPr>
            <a:r>
              <a:rPr lang="en-US" altLang="ja-JP" sz="2800" b="1">
                <a:latin typeface="Meiryo UI" pitchFamily="50" charset="-128"/>
                <a:ea typeface="Meiryo UI" pitchFamily="50" charset="-128"/>
                <a:cs typeface="Meiryo UI" pitchFamily="50" charset="-128"/>
              </a:rPr>
              <a:t>e-</a:t>
            </a:r>
            <a:r>
              <a:rPr lang="ja-JP" altLang="en-US" sz="2800" b="1">
                <a:latin typeface="Meiryo UI" pitchFamily="50" charset="-128"/>
                <a:ea typeface="Meiryo UI" pitchFamily="50" charset="-128"/>
                <a:cs typeface="Meiryo UI" pitchFamily="50" charset="-128"/>
              </a:rPr>
              <a:t>ラーニング、</a:t>
            </a:r>
            <a:r>
              <a:rPr lang="en-US" altLang="ja-JP" sz="2800" b="1">
                <a:latin typeface="Meiryo UI" pitchFamily="50" charset="-128"/>
                <a:ea typeface="Meiryo UI" pitchFamily="50" charset="-128"/>
                <a:cs typeface="Meiryo UI" pitchFamily="50" charset="-128"/>
              </a:rPr>
              <a:t>case study</a:t>
            </a:r>
            <a:r>
              <a:rPr lang="ja-JP" altLang="en-US" sz="2800" b="1">
                <a:latin typeface="Meiryo UI" pitchFamily="50" charset="-128"/>
                <a:ea typeface="Meiryo UI" pitchFamily="50" charset="-128"/>
                <a:cs typeface="Meiryo UI" pitchFamily="50" charset="-128"/>
              </a:rPr>
              <a:t>を活用！↓</a:t>
            </a:r>
          </a:p>
        </p:txBody>
      </p:sp>
      <p:sp>
        <p:nvSpPr>
          <p:cNvPr id="8196" name="線吹き出し 1 (枠付き) 4"/>
          <p:cNvSpPr>
            <a:spLocks/>
          </p:cNvSpPr>
          <p:nvPr/>
        </p:nvSpPr>
        <p:spPr bwMode="auto">
          <a:xfrm>
            <a:off x="323528" y="3356994"/>
            <a:ext cx="3529012" cy="1871663"/>
          </a:xfrm>
          <a:prstGeom prst="borderCallout1">
            <a:avLst>
              <a:gd name="adj1" fmla="val 52282"/>
              <a:gd name="adj2" fmla="val 104731"/>
              <a:gd name="adj3" fmla="val 128141"/>
              <a:gd name="adj4" fmla="val 180701"/>
            </a:avLst>
          </a:prstGeom>
          <a:solidFill>
            <a:srgbClr val="FFFFFF"/>
          </a:solidFill>
          <a:ln w="25400">
            <a:solidFill>
              <a:srgbClr val="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b="1">
                <a:latin typeface="Meiryo UI" pitchFamily="50" charset="-128"/>
                <a:ea typeface="Meiryo UI" pitchFamily="50" charset="-128"/>
                <a:cs typeface="Meiryo UI" pitchFamily="50" charset="-128"/>
              </a:rPr>
              <a:t>ここのピンクボタン「輸血医学教育」から、</a:t>
            </a:r>
            <a:endParaRPr lang="en-US" altLang="ja-JP" sz="1800" b="1">
              <a:latin typeface="Meiryo UI" pitchFamily="50" charset="-128"/>
              <a:ea typeface="Meiryo UI" pitchFamily="50" charset="-128"/>
              <a:cs typeface="Meiryo UI" pitchFamily="50" charset="-128"/>
            </a:endParaRPr>
          </a:p>
          <a:p>
            <a:pPr eaLnBrk="1" hangingPunct="1">
              <a:spcBef>
                <a:spcPct val="0"/>
              </a:spcBef>
              <a:buFontTx/>
              <a:buNone/>
            </a:pPr>
            <a:endParaRPr lang="ja-JP" altLang="en-US" sz="1800" b="1">
              <a:latin typeface="Meiryo UI" pitchFamily="50" charset="-128"/>
              <a:ea typeface="Meiryo UI" pitchFamily="50" charset="-128"/>
              <a:cs typeface="Meiryo UI" pitchFamily="50" charset="-128"/>
            </a:endParaRPr>
          </a:p>
          <a:p>
            <a:pPr eaLnBrk="1" hangingPunct="1">
              <a:spcBef>
                <a:spcPct val="0"/>
              </a:spcBef>
              <a:buFontTx/>
              <a:buNone/>
            </a:pPr>
            <a:r>
              <a:rPr lang="en-US" altLang="ja-JP" sz="1800" b="1">
                <a:latin typeface="Meiryo UI" pitchFamily="50" charset="-128"/>
                <a:ea typeface="Meiryo UI" pitchFamily="50" charset="-128"/>
                <a:cs typeface="Meiryo UI" pitchFamily="50" charset="-128"/>
              </a:rPr>
              <a:t>e-</a:t>
            </a:r>
            <a:r>
              <a:rPr lang="ja-JP" altLang="en-US" sz="1800" b="1">
                <a:latin typeface="Meiryo UI" pitchFamily="50" charset="-128"/>
                <a:ea typeface="Meiryo UI" pitchFamily="50" charset="-128"/>
                <a:cs typeface="Meiryo UI" pitchFamily="50" charset="-128"/>
              </a:rPr>
              <a:t>ラーニング、</a:t>
            </a:r>
            <a:r>
              <a:rPr lang="en-US" altLang="ja-JP" sz="1800" b="1">
                <a:latin typeface="Meiryo UI" pitchFamily="50" charset="-128"/>
                <a:ea typeface="Meiryo UI" pitchFamily="50" charset="-128"/>
                <a:cs typeface="Meiryo UI" pitchFamily="50" charset="-128"/>
              </a:rPr>
              <a:t>case study</a:t>
            </a:r>
          </a:p>
          <a:p>
            <a:pPr eaLnBrk="1" hangingPunct="1">
              <a:spcBef>
                <a:spcPct val="0"/>
              </a:spcBef>
              <a:buFontTx/>
              <a:buNone/>
            </a:pPr>
            <a:r>
              <a:rPr lang="ja-JP" altLang="en-US" sz="1800" b="1">
                <a:latin typeface="Meiryo UI" pitchFamily="50" charset="-128"/>
                <a:ea typeface="Meiryo UI" pitchFamily="50" charset="-128"/>
                <a:cs typeface="Meiryo UI" pitchFamily="50" charset="-128"/>
              </a:rPr>
              <a:t>に入れます</a:t>
            </a:r>
          </a:p>
        </p:txBody>
      </p:sp>
    </p:spTree>
    <p:extLst>
      <p:ext uri="{BB962C8B-B14F-4D97-AF65-F5344CB8AC3E}">
        <p14:creationId xmlns:p14="http://schemas.microsoft.com/office/powerpoint/2010/main" val="1136204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0" y="260350"/>
            <a:ext cx="9144000" cy="769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800" b="1">
                <a:solidFill>
                  <a:schemeClr val="bg1"/>
                </a:solidFill>
                <a:latin typeface="Meiryo UI" pitchFamily="50" charset="-128"/>
                <a:ea typeface="Meiryo UI" pitchFamily="50" charset="-128"/>
                <a:cs typeface="Meiryo UI" pitchFamily="50" charset="-128"/>
              </a:rPr>
              <a:t>新規で単位取得　や　認定更新単位取得可能な集会</a:t>
            </a:r>
            <a:r>
              <a:rPr lang="en-US" altLang="ja-JP" sz="2800" b="1">
                <a:solidFill>
                  <a:schemeClr val="bg1"/>
                </a:solidFill>
                <a:latin typeface="Meiryo UI" pitchFamily="50" charset="-128"/>
                <a:ea typeface="Meiryo UI" pitchFamily="50" charset="-128"/>
                <a:cs typeface="Meiryo UI" pitchFamily="50" charset="-128"/>
              </a:rPr>
              <a:t/>
            </a:r>
            <a:br>
              <a:rPr lang="en-US" altLang="ja-JP" sz="2800" b="1">
                <a:solidFill>
                  <a:schemeClr val="bg1"/>
                </a:solidFill>
                <a:latin typeface="Meiryo UI" pitchFamily="50" charset="-128"/>
                <a:ea typeface="Meiryo UI" pitchFamily="50" charset="-128"/>
                <a:cs typeface="Meiryo UI" pitchFamily="50" charset="-128"/>
              </a:rPr>
            </a:br>
            <a:r>
              <a:rPr lang="ja-JP" altLang="en-US" sz="1600" b="1">
                <a:solidFill>
                  <a:schemeClr val="bg1"/>
                </a:solidFill>
                <a:latin typeface="Meiryo UI" pitchFamily="50" charset="-128"/>
                <a:ea typeface="Meiryo UI" pitchFamily="50" charset="-128"/>
                <a:cs typeface="Meiryo UI" pitchFamily="50" charset="-128"/>
              </a:rPr>
              <a:t>（日程・詳細は変更される場合もあるので、必ず確認をお願いします）</a:t>
            </a:r>
            <a:endParaRPr lang="en-US" altLang="ja-JP" sz="1600" b="1">
              <a:solidFill>
                <a:schemeClr val="bg1"/>
              </a:solidFill>
              <a:latin typeface="Meiryo UI" pitchFamily="50" charset="-128"/>
              <a:ea typeface="Meiryo UI" pitchFamily="50" charset="-128"/>
              <a:cs typeface="Meiryo UI" pitchFamily="50" charset="-128"/>
            </a:endParaRPr>
          </a:p>
        </p:txBody>
      </p:sp>
      <p:sp>
        <p:nvSpPr>
          <p:cNvPr id="9219" name="Rectangle 1"/>
          <p:cNvSpPr>
            <a:spLocks noChangeArrowheads="1"/>
          </p:cNvSpPr>
          <p:nvPr/>
        </p:nvSpPr>
        <p:spPr bwMode="auto">
          <a:xfrm>
            <a:off x="395289" y="1206152"/>
            <a:ext cx="87487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en-US" altLang="ja-JP" sz="2000" b="1" u="sng" dirty="0"/>
              <a:t>9</a:t>
            </a:r>
            <a:r>
              <a:rPr lang="ja-JP" altLang="en-US" sz="2000" b="1" u="sng" dirty="0"/>
              <a:t>月</a:t>
            </a:r>
            <a:r>
              <a:rPr lang="en-US" altLang="ja-JP" sz="2000" b="1" u="sng" dirty="0"/>
              <a:t>29</a:t>
            </a:r>
            <a:r>
              <a:rPr lang="ja-JP" altLang="en-US" sz="2000" b="1" u="sng" dirty="0"/>
              <a:t>日　看護師のためのステップアップ輸血研修会</a:t>
            </a:r>
            <a:r>
              <a:rPr lang="ja-JP" altLang="ja-JP" sz="2000" b="1" u="sng" dirty="0"/>
              <a:t>／</a:t>
            </a:r>
            <a:r>
              <a:rPr lang="ja-JP" altLang="en-US" sz="2000" b="1" u="sng" dirty="0"/>
              <a:t>秋田市</a:t>
            </a:r>
            <a:endParaRPr lang="en-US" altLang="ja-JP" sz="2000" b="1" u="sng" dirty="0"/>
          </a:p>
          <a:p>
            <a:pPr>
              <a:buNone/>
            </a:pPr>
            <a:endParaRPr lang="ja-JP" altLang="ja-JP" sz="2000" dirty="0"/>
          </a:p>
          <a:p>
            <a:pPr>
              <a:buFont typeface="Arial" charset="0"/>
              <a:buNone/>
            </a:pPr>
            <a:r>
              <a:rPr lang="en-US" altLang="ja-JP" sz="2000" dirty="0"/>
              <a:t>10</a:t>
            </a:r>
            <a:r>
              <a:rPr lang="ja-JP" altLang="ja-JP" sz="2000" dirty="0"/>
              <a:t>月</a:t>
            </a:r>
            <a:r>
              <a:rPr lang="en-US" altLang="ja-JP" sz="2000" dirty="0"/>
              <a:t>20</a:t>
            </a:r>
            <a:r>
              <a:rPr lang="ja-JP" altLang="ja-JP" sz="2000" dirty="0"/>
              <a:t>日　第</a:t>
            </a:r>
            <a:r>
              <a:rPr lang="en-US" altLang="ja-JP" sz="2000" dirty="0"/>
              <a:t>25</a:t>
            </a:r>
            <a:r>
              <a:rPr lang="ja-JP" altLang="ja-JP" sz="2000" dirty="0"/>
              <a:t>回　輸血・細胞治療学会・秋季シンポジウム／</a:t>
            </a:r>
            <a:endParaRPr lang="en-US" altLang="ja-JP" sz="2000" dirty="0"/>
          </a:p>
          <a:p>
            <a:pPr>
              <a:buFont typeface="Arial" charset="0"/>
              <a:buNone/>
            </a:pPr>
            <a:r>
              <a:rPr lang="ja-JP" altLang="en-US" sz="2000" dirty="0"/>
              <a:t>　　　　　　　　　　　　　　　　　　　　　　　　　　　　　　　　</a:t>
            </a:r>
            <a:r>
              <a:rPr lang="ja-JP" altLang="ja-JP" sz="2000" dirty="0"/>
              <a:t>リンクステーションホール青森</a:t>
            </a:r>
          </a:p>
          <a:p>
            <a:pPr>
              <a:buFont typeface="Arial" charset="0"/>
              <a:buNone/>
            </a:pPr>
            <a:r>
              <a:rPr lang="en-US" altLang="ja-JP" sz="2000" b="1" u="sng" dirty="0"/>
              <a:t>11</a:t>
            </a:r>
            <a:r>
              <a:rPr lang="ja-JP" altLang="ja-JP" sz="2000" b="1" u="sng" dirty="0"/>
              <a:t>月</a:t>
            </a:r>
            <a:r>
              <a:rPr lang="en-US" altLang="ja-JP" sz="2000" b="1" u="sng" dirty="0"/>
              <a:t>10</a:t>
            </a:r>
            <a:r>
              <a:rPr lang="ja-JP" altLang="ja-JP" sz="2000" b="1" u="sng" dirty="0"/>
              <a:t>日　平成</a:t>
            </a:r>
            <a:r>
              <a:rPr lang="en-US" altLang="ja-JP" sz="2000" b="1" u="sng" dirty="0"/>
              <a:t>30</a:t>
            </a:r>
            <a:r>
              <a:rPr lang="ja-JP" altLang="ja-JP" sz="2000" b="1" u="sng" dirty="0"/>
              <a:t>年度　東北赤十字シンポジウム・秋田／秋田市・アトリオン</a:t>
            </a:r>
            <a:endParaRPr lang="en-US" altLang="ja-JP" sz="2000" b="1" u="sng" dirty="0"/>
          </a:p>
          <a:p>
            <a:pPr>
              <a:buFont typeface="Arial" charset="0"/>
              <a:buNone/>
            </a:pPr>
            <a:endParaRPr lang="en-US" altLang="ja-JP" sz="2000" dirty="0"/>
          </a:p>
          <a:p>
            <a:pPr>
              <a:buNone/>
            </a:pPr>
            <a:r>
              <a:rPr lang="en-US" altLang="ja-JP" sz="2000" b="1" u="sng" dirty="0"/>
              <a:t>12</a:t>
            </a:r>
            <a:r>
              <a:rPr lang="ja-JP" altLang="ja-JP" sz="2000" b="1" u="sng" dirty="0"/>
              <a:t>月</a:t>
            </a:r>
            <a:r>
              <a:rPr lang="en-US" altLang="ja-JP" sz="2000" b="1" u="sng" dirty="0"/>
              <a:t>8</a:t>
            </a:r>
            <a:r>
              <a:rPr lang="ja-JP" altLang="ja-JP" sz="2000" b="1" u="sng" dirty="0"/>
              <a:t>日　第</a:t>
            </a:r>
            <a:r>
              <a:rPr lang="en-US" altLang="ja-JP" sz="2000" b="1" u="sng" dirty="0"/>
              <a:t>29</a:t>
            </a:r>
            <a:r>
              <a:rPr lang="ja-JP" altLang="ja-JP" sz="2000" b="1" u="sng" dirty="0"/>
              <a:t>回秋田県臨床輸血研究会／秋田市</a:t>
            </a:r>
            <a:endParaRPr lang="en-US" altLang="ja-JP" sz="2000" b="1" u="sng" dirty="0"/>
          </a:p>
          <a:p>
            <a:pPr>
              <a:buNone/>
            </a:pPr>
            <a:endParaRPr lang="en-US" altLang="ja-JP" sz="2000" dirty="0"/>
          </a:p>
          <a:p>
            <a:pPr>
              <a:buNone/>
            </a:pPr>
            <a:r>
              <a:rPr lang="en-US" altLang="ja-JP" sz="2000" dirty="0"/>
              <a:t>2019</a:t>
            </a:r>
            <a:r>
              <a:rPr lang="ja-JP" altLang="en-US" sz="2000" dirty="0"/>
              <a:t>年</a:t>
            </a:r>
            <a:r>
              <a:rPr lang="en-US" altLang="ja-JP" sz="2000" dirty="0"/>
              <a:t>3</a:t>
            </a:r>
            <a:r>
              <a:rPr lang="ja-JP" altLang="en-US" sz="2000" dirty="0"/>
              <a:t>月</a:t>
            </a:r>
            <a:r>
              <a:rPr lang="en-US" altLang="ja-JP" sz="2000" dirty="0"/>
              <a:t>2</a:t>
            </a:r>
            <a:r>
              <a:rPr lang="ja-JP" altLang="en-US" sz="2000" dirty="0"/>
              <a:t>日　第</a:t>
            </a:r>
            <a:r>
              <a:rPr lang="en-US" altLang="ja-JP" sz="2000" dirty="0"/>
              <a:t>114</a:t>
            </a:r>
            <a:r>
              <a:rPr lang="ja-JP" altLang="en-US" sz="2000" dirty="0"/>
              <a:t>回輸血細胞治療学会・東北支部例会／山形市・霞城セントラル</a:t>
            </a:r>
            <a:endParaRPr lang="en-US" altLang="ja-JP" sz="2000" dirty="0"/>
          </a:p>
          <a:p>
            <a:pPr>
              <a:buNone/>
            </a:pPr>
            <a:r>
              <a:rPr lang="en-US" altLang="ja-JP" sz="2000" dirty="0"/>
              <a:t>2019</a:t>
            </a:r>
            <a:r>
              <a:rPr lang="ja-JP" altLang="en-US" sz="2000" dirty="0"/>
              <a:t>年</a:t>
            </a:r>
            <a:r>
              <a:rPr lang="en-US" altLang="ja-JP" sz="2000" dirty="0"/>
              <a:t>3</a:t>
            </a:r>
            <a:r>
              <a:rPr lang="ja-JP" altLang="en-US" sz="2000" dirty="0"/>
              <a:t>月</a:t>
            </a:r>
            <a:r>
              <a:rPr lang="en-US" altLang="ja-JP" sz="2000" dirty="0"/>
              <a:t>8-9</a:t>
            </a:r>
            <a:r>
              <a:rPr lang="ja-JP" altLang="en-US" sz="2000" dirty="0"/>
              <a:t>日　第</a:t>
            </a:r>
            <a:r>
              <a:rPr lang="en-US" altLang="ja-JP" sz="2000" dirty="0"/>
              <a:t>32</a:t>
            </a:r>
            <a:r>
              <a:rPr lang="ja-JP" altLang="en-US" sz="2000" dirty="0"/>
              <a:t>回自己血輸血学会総会　虎ノ門ヒルズフォーラム</a:t>
            </a:r>
            <a:endParaRPr lang="en-US" altLang="ja-JP" sz="2000" dirty="0"/>
          </a:p>
          <a:p>
            <a:pPr>
              <a:buNone/>
            </a:pPr>
            <a:r>
              <a:rPr lang="en-US" altLang="ja-JP" sz="2000" dirty="0"/>
              <a:t>2019</a:t>
            </a:r>
            <a:r>
              <a:rPr lang="ja-JP" altLang="en-US" sz="2000" dirty="0"/>
              <a:t>年</a:t>
            </a:r>
            <a:r>
              <a:rPr lang="en-US" altLang="ja-JP" sz="2000" dirty="0"/>
              <a:t>5</a:t>
            </a:r>
            <a:r>
              <a:rPr lang="ja-JP" altLang="en-US" sz="2000" dirty="0"/>
              <a:t>月</a:t>
            </a:r>
            <a:r>
              <a:rPr lang="en-US" altLang="ja-JP" sz="2000" dirty="0"/>
              <a:t>23</a:t>
            </a:r>
            <a:r>
              <a:rPr lang="ja-JP" altLang="en-US" sz="2000" dirty="0"/>
              <a:t>日～</a:t>
            </a:r>
            <a:r>
              <a:rPr lang="en-US" altLang="ja-JP" sz="2000" dirty="0"/>
              <a:t>25</a:t>
            </a:r>
            <a:r>
              <a:rPr lang="ja-JP" altLang="en-US" sz="2000" dirty="0"/>
              <a:t>日　第</a:t>
            </a:r>
            <a:r>
              <a:rPr lang="en-US" altLang="ja-JP" sz="2000" dirty="0"/>
              <a:t>67</a:t>
            </a:r>
            <a:r>
              <a:rPr lang="ja-JP" altLang="en-US" sz="2000" dirty="0"/>
              <a:t>回輸血・細胞治療学会総会／熊本市・ホテル日航熊本他</a:t>
            </a:r>
          </a:p>
          <a:p>
            <a:pPr>
              <a:buNone/>
            </a:pPr>
            <a:endParaRPr lang="en-US" altLang="ja-JP" sz="2000" dirty="0"/>
          </a:p>
        </p:txBody>
      </p:sp>
      <p:sp>
        <p:nvSpPr>
          <p:cNvPr id="8" name="星 5 7"/>
          <p:cNvSpPr/>
          <p:nvPr/>
        </p:nvSpPr>
        <p:spPr>
          <a:xfrm>
            <a:off x="49739" y="3397356"/>
            <a:ext cx="396875" cy="3603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星 5 8"/>
          <p:cNvSpPr/>
          <p:nvPr/>
        </p:nvSpPr>
        <p:spPr>
          <a:xfrm>
            <a:off x="6292618" y="6381328"/>
            <a:ext cx="395287" cy="36036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223" name="テキスト ボックス 5"/>
          <p:cNvSpPr txBox="1">
            <a:spLocks noChangeArrowheads="1"/>
          </p:cNvSpPr>
          <p:nvPr/>
        </p:nvSpPr>
        <p:spPr bwMode="auto">
          <a:xfrm>
            <a:off x="6687905" y="6387678"/>
            <a:ext cx="2276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dirty="0">
                <a:latin typeface="Arial" charset="0"/>
              </a:rPr>
              <a:t>とくに重要な集会です</a:t>
            </a:r>
          </a:p>
        </p:txBody>
      </p:sp>
      <p:sp>
        <p:nvSpPr>
          <p:cNvPr id="10" name="星 5 9"/>
          <p:cNvSpPr/>
          <p:nvPr/>
        </p:nvSpPr>
        <p:spPr>
          <a:xfrm>
            <a:off x="47571" y="2674006"/>
            <a:ext cx="396875" cy="3603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星 5 11"/>
          <p:cNvSpPr/>
          <p:nvPr/>
        </p:nvSpPr>
        <p:spPr>
          <a:xfrm>
            <a:off x="47572" y="1196754"/>
            <a:ext cx="396875" cy="3603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extLst>
      <p:ext uri="{BB962C8B-B14F-4D97-AF65-F5344CB8AC3E}">
        <p14:creationId xmlns:p14="http://schemas.microsoft.com/office/powerpoint/2010/main" val="173975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40"/>
            <a:ext cx="8229600" cy="922337"/>
          </a:xfrm>
        </p:spPr>
        <p:txBody>
          <a:bodyPr>
            <a:normAutofit/>
          </a:bodyPr>
          <a:lstStyle/>
          <a:p>
            <a:r>
              <a:rPr lang="ja-JP" altLang="en-US" dirty="0">
                <a:solidFill>
                  <a:schemeClr val="hlink"/>
                </a:solidFill>
              </a:rPr>
              <a:t>看護師の皆様へ</a:t>
            </a:r>
          </a:p>
        </p:txBody>
      </p:sp>
      <p:sp>
        <p:nvSpPr>
          <p:cNvPr id="27651" name="Rectangle 3"/>
          <p:cNvSpPr>
            <a:spLocks noGrp="1" noChangeArrowheads="1"/>
          </p:cNvSpPr>
          <p:nvPr>
            <p:ph idx="1"/>
          </p:nvPr>
        </p:nvSpPr>
        <p:spPr>
          <a:xfrm>
            <a:off x="250825" y="1600202"/>
            <a:ext cx="8713788" cy="4525963"/>
          </a:xfrm>
        </p:spPr>
        <p:txBody>
          <a:bodyPr>
            <a:normAutofit/>
          </a:bodyPr>
          <a:lstStyle/>
          <a:p>
            <a:r>
              <a:rPr lang="ja-JP" altLang="en-US" dirty="0"/>
              <a:t>学会認定試験は、専門領域の資格を短期間で取得。</a:t>
            </a:r>
          </a:p>
          <a:p>
            <a:r>
              <a:rPr lang="ja-JP" altLang="en-US" dirty="0"/>
              <a:t>輸血に興味のある方は、自己の成長のためにおすすめ。</a:t>
            </a:r>
            <a:endParaRPr lang="en-US" altLang="ja-JP" dirty="0"/>
          </a:p>
          <a:p>
            <a:r>
              <a:rPr lang="ja-JP" altLang="en-US" dirty="0"/>
              <a:t>曖昧な知識が確実</a:t>
            </a:r>
            <a:r>
              <a:rPr lang="ja-JP" altLang="en-US" dirty="0" smtClean="0"/>
              <a:t>になり、モチベーションが向上します。</a:t>
            </a:r>
            <a:endParaRPr lang="ja-JP" altLang="en-US" dirty="0"/>
          </a:p>
          <a:p>
            <a:r>
              <a:rPr lang="ja-JP" altLang="en-US" dirty="0"/>
              <a:t>資格取得後は、輸血部がなくても輸血療法委員会に所属し、自施設の教育活動推進。</a:t>
            </a:r>
          </a:p>
          <a:p>
            <a:r>
              <a:rPr lang="ja-JP" altLang="en-US"/>
              <a:t>岩手県</a:t>
            </a:r>
            <a:r>
              <a:rPr lang="ja-JP" altLang="en-US" dirty="0"/>
              <a:t>の輸血療法（臨床輸血・自己血輸血）看護師の仲間を増やし、安全な輸血療法を実施していくために交流していきましょう。</a:t>
            </a:r>
          </a:p>
          <a:p>
            <a:endParaRPr lang="ja-JP" altLang="en-US" dirty="0"/>
          </a:p>
          <a:p>
            <a:endParaRPr lang="ja-JP" altLang="en-US" dirty="0"/>
          </a:p>
          <a:p>
            <a:endParaRPr lang="en-US" altLang="ja-JP" dirty="0"/>
          </a:p>
        </p:txBody>
      </p:sp>
      <p:sp>
        <p:nvSpPr>
          <p:cNvPr id="2" name="フッター プレースホルダー 1"/>
          <p:cNvSpPr>
            <a:spLocks noGrp="1"/>
          </p:cNvSpPr>
          <p:nvPr>
            <p:ph type="ftr" sz="quarter" idx="11"/>
          </p:nvPr>
        </p:nvSpPr>
        <p:spPr>
          <a:xfrm>
            <a:off x="4864784" y="6164265"/>
            <a:ext cx="3822016"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pic>
        <p:nvPicPr>
          <p:cNvPr id="27652"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577" y="65882"/>
            <a:ext cx="13319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70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コンテンツ プレースホルダー 3" descr="http://www.meiwakai.or.jp/assets/front/img/nakadori/main.png"/>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p:spPr>
      </p:pic>
      <p:sp>
        <p:nvSpPr>
          <p:cNvPr id="5145" name="タイトル 1"/>
          <p:cNvSpPr>
            <a:spLocks noGrp="1" noChangeArrowheads="1"/>
          </p:cNvSpPr>
          <p:nvPr>
            <p:ph type="title" idx="4294967295"/>
          </p:nvPr>
        </p:nvSpPr>
        <p:spPr>
          <a:xfrm>
            <a:off x="5910263" y="1352550"/>
            <a:ext cx="3233737" cy="661988"/>
          </a:xfrm>
        </p:spPr>
        <p:txBody>
          <a:bodyPr/>
          <a:lstStyle/>
          <a:p>
            <a:pPr algn="ctr" eaLnBrk="1" hangingPunct="1"/>
            <a:r>
              <a:rPr lang="ja-JP" altLang="en-US" sz="18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年間血液製剤使用量</a:t>
            </a:r>
            <a:br>
              <a:rPr lang="ja-JP" altLang="en-US" sz="18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br>
            <a:r>
              <a:rPr lang="ja-JP" altLang="en-US" sz="18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（平成</a:t>
            </a:r>
            <a:r>
              <a:rPr lang="en-US" altLang="ja-JP" sz="18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t>29</a:t>
            </a:r>
            <a:r>
              <a:rPr lang="ja-JP" altLang="en-US" sz="1800" b="1">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年）</a:t>
            </a:r>
          </a:p>
        </p:txBody>
      </p:sp>
      <p:sp>
        <p:nvSpPr>
          <p:cNvPr id="5123" name="正方形/長方形 10"/>
          <p:cNvSpPr>
            <a:spLocks noChangeArrowheads="1"/>
          </p:cNvSpPr>
          <p:nvPr/>
        </p:nvSpPr>
        <p:spPr bwMode="auto">
          <a:xfrm>
            <a:off x="5591175" y="1370561"/>
            <a:ext cx="3452812" cy="2752725"/>
          </a:xfrm>
          <a:prstGeom prst="rect">
            <a:avLst/>
          </a:prstGeom>
          <a:solidFill>
            <a:srgbClr val="F2F2F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Char char="•"/>
              <a:defRPr sz="21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375"/>
              </a:spcBef>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375"/>
              </a:spcBef>
              <a:buChar char="•"/>
              <a:defRPr sz="15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375"/>
              </a:spcBef>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375"/>
              </a:spcBef>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ja-JP" altLang="en-US" sz="1800">
              <a:solidFill>
                <a:srgbClr val="FFFFFF"/>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124" name="テキスト ボックス 4"/>
          <p:cNvSpPr>
            <a:spLocks noChangeArrowheads="1"/>
          </p:cNvSpPr>
          <p:nvPr/>
        </p:nvSpPr>
        <p:spPr bwMode="auto">
          <a:xfrm>
            <a:off x="185097" y="181959"/>
            <a:ext cx="4940300" cy="6494085"/>
          </a:xfrm>
          <a:prstGeom prst="rect">
            <a:avLst/>
          </a:prstGeom>
          <a:solidFill>
            <a:srgbClr val="F2F2F2">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Char char="•"/>
              <a:defRPr sz="21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a:lnSpc>
                <a:spcPct val="90000"/>
              </a:lnSpc>
              <a:spcBef>
                <a:spcPts val="375"/>
              </a:spcBef>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375"/>
              </a:spcBef>
              <a:buChar char="•"/>
              <a:defRPr sz="15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375"/>
              </a:spcBef>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375"/>
              </a:spcBef>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病床数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450</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床</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（一般病棟</a:t>
            </a:r>
            <a:r>
              <a:rPr lang="en-US" altLang="ja-JP"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434</a:t>
            </a:r>
            <a:r>
              <a:rPr lang="ja-JP" altLang="en-US"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床</a:t>
            </a:r>
            <a:r>
              <a:rPr lang="en-US" altLang="ja-JP"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r>
              <a:rPr lang="ja-JP" altLang="en-US"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救急病棟</a:t>
            </a:r>
            <a:r>
              <a:rPr lang="en-US" altLang="ja-JP"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8</a:t>
            </a:r>
            <a:r>
              <a:rPr lang="ja-JP" altLang="en-US"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床、</a:t>
            </a:r>
            <a:r>
              <a:rPr lang="en-US" altLang="ja-JP"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ICU8</a:t>
            </a:r>
            <a:r>
              <a:rPr lang="ja-JP" altLang="en-US"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床）</a:t>
            </a:r>
            <a:endParaRPr lang="en-US" altLang="ja-JP" sz="16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診療科</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25</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科</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　</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1</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日平均外来患者数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726</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人</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1</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日平均入院患者数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386</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人</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年間救急車搬送患者数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3,14</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9人</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時間外患者数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6,192</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人</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休日患者数　</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5,4</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４</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6</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人</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lvl="1"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手術件数　2,759件（緊急187件）</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endPar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輸血管理料</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Ⅰ</a:t>
            </a:r>
            <a:endPar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輸血適正使用加算</a:t>
            </a: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貯血式自己血輸血管理体制加算</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endPar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日本輸血・細胞治療学会</a:t>
            </a:r>
            <a:b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b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輸血機能評価認定施設</a:t>
            </a: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I&amp;A</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制度認定施設）</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看護師数：</a:t>
            </a:r>
            <a:r>
              <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426</a:t>
            </a: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名</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p>
            <a:pPr eaLnBrk="1" hangingPunct="1">
              <a:lnSpc>
                <a:spcPct val="100000"/>
              </a:lnSpc>
              <a:spcBef>
                <a:spcPct val="0"/>
              </a:spcBef>
              <a:buFont typeface="Arial" panose="020B0604020202020204" pitchFamily="34" charset="0"/>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rPr>
              <a:t>看護提供方式：固定チームナーシング</a:t>
            </a:r>
            <a:endParaRPr lang="en-US" altLang="ja-JP" sz="2000" b="1" dirty="0">
              <a:solidFill>
                <a:srgbClr val="000000"/>
              </a:solidFill>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p:txBody>
      </p:sp>
      <p:graphicFrame>
        <p:nvGraphicFramePr>
          <p:cNvPr id="5125" name="Group 5"/>
          <p:cNvGraphicFramePr>
            <a:graphicFrameLocks noGrp="1"/>
          </p:cNvGraphicFramePr>
          <p:nvPr/>
        </p:nvGraphicFramePr>
        <p:xfrm>
          <a:off x="5700715" y="2014538"/>
          <a:ext cx="3233737" cy="1898652"/>
        </p:xfrm>
        <a:graphic>
          <a:graphicData uri="http://schemas.openxmlformats.org/drawingml/2006/table">
            <a:tbl>
              <a:tblPr/>
              <a:tblGrid>
                <a:gridCol w="1616075">
                  <a:extLst>
                    <a:ext uri="{9D8B030D-6E8A-4147-A177-3AD203B41FA5}">
                      <a16:colId xmlns:a16="http://schemas.microsoft.com/office/drawing/2014/main" xmlns="" val="20000"/>
                    </a:ext>
                  </a:extLst>
                </a:gridCol>
                <a:gridCol w="1617662">
                  <a:extLst>
                    <a:ext uri="{9D8B030D-6E8A-4147-A177-3AD203B41FA5}">
                      <a16:colId xmlns:a16="http://schemas.microsoft.com/office/drawing/2014/main" xmlns="" val="20001"/>
                    </a:ext>
                  </a:extLst>
                </a:gridCol>
              </a:tblGrid>
              <a:tr h="379413">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ja-JP" sz="16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血液製剤種類</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B9BD5"/>
                    </a:solidFill>
                  </a:tcPr>
                </a:tc>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ja-JP" sz="1600" b="1" i="0" u="none" strike="noStrike" cap="none" normalizeH="0" baseline="0">
                          <a:ln>
                            <a:noFill/>
                          </a:ln>
                          <a:solidFill>
                            <a:srgbClr val="FFFFFF"/>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使用単位数</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79413">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赤血球製剤</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1DEEF"/>
                    </a:solidFill>
                  </a:tcPr>
                </a:tc>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3,1</a:t>
                      </a:r>
                      <a:r>
                        <a:rPr kumimoji="0" lang="ja-JP" altLang="en-US"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58単位</a:t>
                      </a:r>
                      <a:endParaRPr kumimoji="0" lang="en-US"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1DEEF"/>
                    </a:solidFill>
                  </a:tcPr>
                </a:tc>
                <a:extLst>
                  <a:ext uri="{0D108BD9-81ED-4DB2-BD59-A6C34878D82A}">
                    <a16:rowId xmlns:a16="http://schemas.microsoft.com/office/drawing/2014/main" xmlns="" val="10001"/>
                  </a:ext>
                </a:extLst>
              </a:tr>
              <a:tr h="381000">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血小板製剤</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ja-JP" altLang="en-US"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1,510単位</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10002"/>
                  </a:ext>
                </a:extLst>
              </a:tr>
              <a:tr h="379413">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ja-JP" altLang="en-US"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新鮮凍結血漿</a:t>
                      </a:r>
                      <a:endParaRPr kumimoji="0" lang="en-US"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endParaRP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1DEEF"/>
                    </a:solidFill>
                  </a:tcPr>
                </a:tc>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ja-JP" altLang="en-US"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396単位</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1DEEF"/>
                    </a:solidFill>
                  </a:tcPr>
                </a:tc>
                <a:extLst>
                  <a:ext uri="{0D108BD9-81ED-4DB2-BD59-A6C34878D82A}">
                    <a16:rowId xmlns:a16="http://schemas.microsoft.com/office/drawing/2014/main" xmlns="" val="10003"/>
                  </a:ext>
                </a:extLst>
              </a:tr>
              <a:tr h="379413">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ja-JP"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自己血</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defTabSz="685800">
                        <a:lnSpc>
                          <a:spcPct val="90000"/>
                        </a:lnSpc>
                        <a:spcBef>
                          <a:spcPts val="750"/>
                        </a:spcBef>
                        <a:defRPr sz="19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indent="-114300" defTabSz="685800">
                        <a:lnSpc>
                          <a:spcPct val="90000"/>
                        </a:lnSpc>
                        <a:spcBef>
                          <a:spcPts val="375"/>
                        </a:spcBef>
                        <a:defRPr sz="16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indent="-228600" defTabSz="685800">
                        <a:lnSpc>
                          <a:spcPct val="90000"/>
                        </a:lnSpc>
                        <a:spcBef>
                          <a:spcPts val="375"/>
                        </a:spcBef>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indent="-3429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indent="-457200" defTabSz="685800">
                        <a:lnSpc>
                          <a:spcPct val="90000"/>
                        </a:lnSpc>
                        <a:spcBef>
                          <a:spcPts val="375"/>
                        </a:spcBef>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pPr>
                      <a:r>
                        <a:rPr kumimoji="0" lang="ja-JP" altLang="en-US" sz="1600" b="1" i="0" u="none" strike="noStrike" cap="none" normalizeH="0" baseline="0">
                          <a:ln>
                            <a:noFill/>
                          </a:ln>
                          <a:solidFill>
                            <a:srgbClr val="000000"/>
                          </a:solidFill>
                          <a:effectLst/>
                          <a:latin typeface="HG丸ｺﾞｼｯｸM-PRO" panose="020F0600000000000000" pitchFamily="50" charset="-128"/>
                          <a:ea typeface="HG丸ｺﾞｼｯｸM-PRO" panose="020F0600000000000000" pitchFamily="50" charset="-128"/>
                          <a:sym typeface="HG丸ｺﾞｼｯｸM-PRO" panose="020F0600000000000000" pitchFamily="50" charset="-128"/>
                        </a:rPr>
                        <a:t>171単位</a:t>
                      </a:r>
                    </a:p>
                  </a:txBody>
                  <a:tcPr marL="95596" marR="9559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9311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p:txBody>
          <a:bodyPr>
            <a:normAutofit/>
          </a:bodyPr>
          <a:lstStyle/>
          <a:p>
            <a:r>
              <a:rPr lang="ja-JP" altLang="en-US" sz="3200" dirty="0"/>
              <a:t>１　学会認定輸血看護師取得のきっかけ</a:t>
            </a:r>
          </a:p>
        </p:txBody>
      </p:sp>
      <p:sp>
        <p:nvSpPr>
          <p:cNvPr id="3" name="コンテンツ プレースホルダー 2"/>
          <p:cNvSpPr>
            <a:spLocks noGrp="1"/>
          </p:cNvSpPr>
          <p:nvPr>
            <p:ph idx="1"/>
          </p:nvPr>
        </p:nvSpPr>
        <p:spPr/>
        <p:txBody>
          <a:bodyPr/>
          <a:lstStyle/>
          <a:p>
            <a:pPr marL="0" indent="0">
              <a:buNone/>
            </a:pPr>
            <a:r>
              <a:rPr kumimoji="1" lang="ja-JP" altLang="en-US" dirty="0"/>
              <a:t>輸血療法が診療科によって違う？</a:t>
            </a:r>
            <a:endParaRPr kumimoji="1" lang="en-US" altLang="ja-JP" dirty="0"/>
          </a:p>
          <a:p>
            <a:pPr marL="0" indent="0">
              <a:buNone/>
            </a:pPr>
            <a:r>
              <a:rPr lang="ja-JP" altLang="en-US" dirty="0"/>
              <a:t>輸血って何？</a:t>
            </a:r>
            <a:endParaRPr lang="en-US" altLang="ja-JP" dirty="0"/>
          </a:p>
          <a:p>
            <a:pPr marL="0" indent="0">
              <a:buNone/>
            </a:pPr>
            <a:r>
              <a:rPr kumimoji="1" lang="ja-JP" altLang="en-US" dirty="0"/>
              <a:t>患者の血が足りないから入れるだけじゃないの？</a:t>
            </a:r>
            <a:endParaRPr kumimoji="1" lang="en-US" altLang="ja-JP" dirty="0"/>
          </a:p>
          <a:p>
            <a:pPr marL="0" indent="0">
              <a:buNone/>
            </a:pPr>
            <a:r>
              <a:rPr lang="ja-JP" altLang="en-US" dirty="0"/>
              <a:t>自分の血を貯血する？血管つぶして、麻酔科医に怒鳴られる！</a:t>
            </a:r>
            <a:endParaRPr lang="en-US" altLang="ja-JP" dirty="0"/>
          </a:p>
          <a:p>
            <a:pPr marL="0" indent="0">
              <a:buNone/>
            </a:pPr>
            <a:r>
              <a:rPr kumimoji="1" lang="ja-JP" altLang="en-US" dirty="0"/>
              <a:t>院内で一番輸血を使う診療科だから輸血療法委員会に入りなさいと上司から指示！</a:t>
            </a:r>
            <a:endParaRPr kumimoji="1" lang="en-US" altLang="ja-JP" dirty="0"/>
          </a:p>
          <a:p>
            <a:pPr marL="0" indent="0">
              <a:buNone/>
            </a:pPr>
            <a:r>
              <a:rPr lang="ja-JP" altLang="en-US" dirty="0"/>
              <a:t>何か腑に落ちない！</a:t>
            </a:r>
            <a:endParaRPr lang="en-US" altLang="ja-JP" dirty="0"/>
          </a:p>
          <a:p>
            <a:pPr marL="0" indent="0">
              <a:buNone/>
            </a:pPr>
            <a:r>
              <a:rPr kumimoji="1" lang="ja-JP" altLang="en-US" dirty="0"/>
              <a:t>　　⇒</a:t>
            </a:r>
            <a:r>
              <a:rPr kumimoji="1" lang="ja-JP" altLang="en-US" dirty="0">
                <a:solidFill>
                  <a:srgbClr val="FF0000"/>
                </a:solidFill>
              </a:rPr>
              <a:t>学会認定自己血輸血看護師制度</a:t>
            </a:r>
            <a:r>
              <a:rPr kumimoji="1" lang="ja-JP" altLang="en-US" dirty="0"/>
              <a:t>を知る</a:t>
            </a:r>
          </a:p>
        </p:txBody>
      </p:sp>
      <p:sp>
        <p:nvSpPr>
          <p:cNvPr id="4" name="フッター プレースホルダー 3"/>
          <p:cNvSpPr>
            <a:spLocks noGrp="1"/>
          </p:cNvSpPr>
          <p:nvPr>
            <p:ph type="ftr" sz="quarter" idx="11"/>
          </p:nvPr>
        </p:nvSpPr>
        <p:spPr>
          <a:xfrm>
            <a:off x="5068766" y="6311901"/>
            <a:ext cx="3864219"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Tree>
    <p:extLst>
      <p:ext uri="{BB962C8B-B14F-4D97-AF65-F5344CB8AC3E}">
        <p14:creationId xmlns:p14="http://schemas.microsoft.com/office/powerpoint/2010/main" val="200430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909638" y="6267451"/>
            <a:ext cx="3695407"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
        <p:nvSpPr>
          <p:cNvPr id="20482" name="Rectangle 2"/>
          <p:cNvSpPr>
            <a:spLocks noGrp="1" noChangeArrowheads="1"/>
          </p:cNvSpPr>
          <p:nvPr>
            <p:ph type="title" idx="4294967295"/>
          </p:nvPr>
        </p:nvSpPr>
        <p:spPr>
          <a:xfrm>
            <a:off x="0" y="409575"/>
            <a:ext cx="6589713" cy="644525"/>
          </a:xfrm>
        </p:spPr>
        <p:txBody>
          <a:bodyPr/>
          <a:lstStyle/>
          <a:p>
            <a:pPr eaLnBrk="1" hangingPunct="1"/>
            <a:r>
              <a:rPr lang="en-US" altLang="ja-JP" sz="2400" dirty="0"/>
              <a:t>2</a:t>
            </a:r>
            <a:r>
              <a:rPr lang="ja-JP" altLang="en-US" sz="2400" dirty="0"/>
              <a:t>　施設内の活動</a:t>
            </a:r>
          </a:p>
        </p:txBody>
      </p:sp>
      <p:sp>
        <p:nvSpPr>
          <p:cNvPr id="20483" name="Rectangle 3"/>
          <p:cNvSpPr>
            <a:spLocks noGrp="1" noChangeArrowheads="1"/>
          </p:cNvSpPr>
          <p:nvPr>
            <p:ph idx="4294967295"/>
          </p:nvPr>
        </p:nvSpPr>
        <p:spPr>
          <a:xfrm>
            <a:off x="1077913" y="1409700"/>
            <a:ext cx="8066087" cy="5040313"/>
          </a:xfrm>
        </p:spPr>
        <p:txBody>
          <a:bodyPr/>
          <a:lstStyle/>
          <a:p>
            <a:pPr marL="0" indent="0">
              <a:buNone/>
            </a:pPr>
            <a:r>
              <a:rPr lang="ja-JP" altLang="en-US" sz="2400" dirty="0"/>
              <a:t>　①看護師学習会開催</a:t>
            </a:r>
            <a:endParaRPr lang="en-US" altLang="ja-JP" sz="2400" dirty="0"/>
          </a:p>
          <a:p>
            <a:pPr marL="0" indent="0">
              <a:buNone/>
            </a:pPr>
            <a:endParaRPr lang="en-US" altLang="ja-JP" sz="2400" dirty="0"/>
          </a:p>
          <a:p>
            <a:pPr marL="0" indent="0">
              <a:buNone/>
            </a:pPr>
            <a:r>
              <a:rPr lang="ja-JP" altLang="en-US" sz="2400" dirty="0"/>
              <a:t>　②院内輸血療法マニュアルの整備</a:t>
            </a:r>
            <a:endParaRPr lang="en-US" altLang="ja-JP" sz="2400" dirty="0"/>
          </a:p>
          <a:p>
            <a:pPr marL="0" indent="0">
              <a:buNone/>
            </a:pPr>
            <a:endParaRPr lang="en-US" altLang="ja-JP" sz="2400" dirty="0"/>
          </a:p>
          <a:p>
            <a:pPr marL="0" indent="0">
              <a:buNone/>
            </a:pPr>
            <a:r>
              <a:rPr lang="ja-JP" altLang="en-US" sz="2400" dirty="0"/>
              <a:t>　③輸血療法委員会の委員</a:t>
            </a:r>
            <a:endParaRPr lang="en-US" altLang="ja-JP" sz="2400" dirty="0"/>
          </a:p>
          <a:p>
            <a:pPr marL="0" indent="0">
              <a:buNone/>
            </a:pPr>
            <a:r>
              <a:rPr lang="ja-JP" altLang="en-US" sz="2400" dirty="0"/>
              <a:t>　　　・院内輸血監査</a:t>
            </a:r>
            <a:endParaRPr lang="en-US" altLang="ja-JP" sz="2400" dirty="0"/>
          </a:p>
          <a:p>
            <a:pPr marL="0" indent="0">
              <a:buNone/>
            </a:pPr>
            <a:r>
              <a:rPr lang="ja-JP" altLang="en-US" sz="2400" dirty="0"/>
              <a:t>　　　・輸血機能評価認定制度（</a:t>
            </a:r>
            <a:r>
              <a:rPr lang="en-US" altLang="ja-JP" sz="2400" dirty="0"/>
              <a:t>I </a:t>
            </a:r>
            <a:r>
              <a:rPr lang="ja-JP" altLang="en-US" sz="2400" dirty="0"/>
              <a:t>＆Ａ）受審</a:t>
            </a:r>
            <a:endParaRPr lang="en-US" altLang="ja-JP" sz="2400" dirty="0"/>
          </a:p>
          <a:p>
            <a:pPr marL="0" indent="0">
              <a:buNone/>
            </a:pPr>
            <a:r>
              <a:rPr lang="ja-JP" altLang="en-US" sz="2400" dirty="0"/>
              <a:t>　　　　</a:t>
            </a:r>
            <a:endParaRPr lang="en-US" altLang="ja-JP" sz="2400" dirty="0"/>
          </a:p>
        </p:txBody>
      </p:sp>
    </p:spTree>
    <p:extLst>
      <p:ext uri="{BB962C8B-B14F-4D97-AF65-F5344CB8AC3E}">
        <p14:creationId xmlns:p14="http://schemas.microsoft.com/office/powerpoint/2010/main" val="3783931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5"/>
          <p:cNvSpPr txBox="1">
            <a:spLocks/>
          </p:cNvSpPr>
          <p:nvPr/>
        </p:nvSpPr>
        <p:spPr bwMode="auto">
          <a:xfrm>
            <a:off x="189186" y="-3175"/>
            <a:ext cx="895481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9pPr>
          </a:lstStyle>
          <a:p>
            <a:pPr>
              <a:spcBef>
                <a:spcPct val="0"/>
              </a:spcBef>
              <a:buNone/>
            </a:pPr>
            <a:r>
              <a:rPr lang="en-US" altLang="ja-JP" dirty="0">
                <a:latin typeface="ＭＳ ゴシック" panose="020B0609070205080204" pitchFamily="49" charset="-128"/>
                <a:ea typeface="ＭＳ ゴシック" panose="020B0609070205080204" pitchFamily="49" charset="-128"/>
              </a:rPr>
              <a:t>3</a:t>
            </a:r>
            <a:r>
              <a:rPr lang="ja-JP" altLang="en-US" dirty="0">
                <a:latin typeface="ＭＳ ゴシック" panose="020B0609070205080204" pitchFamily="49" charset="-128"/>
                <a:ea typeface="ＭＳ ゴシック" panose="020B0609070205080204" pitchFamily="49" charset="-128"/>
              </a:rPr>
              <a:t>　秋田県合同輸血療法委員会世話人会　　　　　　　　　　　　　　　　　</a:t>
            </a:r>
            <a:endParaRPr lang="en-US" altLang="ja-JP" dirty="0">
              <a:latin typeface="ＭＳ ゴシック" panose="020B0609070205080204" pitchFamily="49" charset="-128"/>
              <a:ea typeface="ＭＳ ゴシック" panose="020B0609070205080204" pitchFamily="49" charset="-128"/>
            </a:endParaRPr>
          </a:p>
          <a:p>
            <a:pPr>
              <a:spcBef>
                <a:spcPct val="0"/>
              </a:spcBef>
              <a:buNone/>
            </a:pPr>
            <a:r>
              <a:rPr lang="ja-JP" altLang="en-US" dirty="0">
                <a:latin typeface="ＭＳ ゴシック" panose="020B0609070205080204" pitchFamily="49" charset="-128"/>
                <a:ea typeface="ＭＳ ゴシック" panose="020B0609070205080204" pitchFamily="49" charset="-128"/>
              </a:rPr>
              <a:t>　　　　　　　　　　　　　 世話人としての活動</a:t>
            </a:r>
          </a:p>
        </p:txBody>
      </p:sp>
      <p:sp>
        <p:nvSpPr>
          <p:cNvPr id="3" name="コンテンツ プレースホルダー 3"/>
          <p:cNvSpPr txBox="1">
            <a:spLocks/>
          </p:cNvSpPr>
          <p:nvPr/>
        </p:nvSpPr>
        <p:spPr bwMode="auto">
          <a:xfrm>
            <a:off x="488732" y="1006477"/>
            <a:ext cx="83557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SimSun" panose="02010600030101010101" pitchFamily="2" charset="-122"/>
              </a:defRPr>
            </a:lvl9pPr>
          </a:lstStyle>
          <a:p>
            <a:pPr marL="0" indent="0">
              <a:buNone/>
            </a:pPr>
            <a:r>
              <a:rPr lang="ja-JP" altLang="en-US" b="1" dirty="0">
                <a:ea typeface="ＭＳ Ｐゴシック" panose="020B0600070205080204" pitchFamily="50" charset="-128"/>
              </a:rPr>
              <a:t>①秋田県の中小病院の輸血実施に係わる看護師へ</a:t>
            </a:r>
            <a:r>
              <a:rPr lang="ja-JP" altLang="en-US" b="1" dirty="0" smtClean="0">
                <a:ea typeface="ＭＳ Ｐゴシック" panose="020B0600070205080204" pitchFamily="50" charset="-128"/>
              </a:rPr>
              <a:t>の　</a:t>
            </a:r>
            <a:endParaRPr lang="en-US" altLang="ja-JP" b="1" dirty="0" smtClean="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r>
              <a:rPr lang="ja-JP" altLang="en-US" b="1" dirty="0" smtClean="0">
                <a:ea typeface="ＭＳ Ｐゴシック" panose="020B0600070205080204" pitchFamily="50" charset="-128"/>
              </a:rPr>
              <a:t>安全性</a:t>
            </a:r>
            <a:r>
              <a:rPr lang="ja-JP" altLang="en-US" b="1" dirty="0">
                <a:ea typeface="ＭＳ Ｐゴシック" panose="020B0600070205080204" pitchFamily="50" charset="-128"/>
              </a:rPr>
              <a:t>への教育</a:t>
            </a:r>
          </a:p>
          <a:p>
            <a:pPr marL="0" indent="0">
              <a:buNone/>
            </a:pPr>
            <a:r>
              <a:rPr lang="ja-JP" altLang="en-US" b="1" dirty="0" smtClean="0">
                <a:ea typeface="ＭＳ Ｐゴシック" panose="020B0600070205080204" pitchFamily="50" charset="-128"/>
              </a:rPr>
              <a:t>　2013年</a:t>
            </a:r>
            <a:r>
              <a:rPr lang="ja-JP" altLang="en-US" b="1" dirty="0">
                <a:ea typeface="ＭＳ Ｐゴシック" panose="020B0600070205080204" pitchFamily="50" charset="-128"/>
              </a:rPr>
              <a:t>から</a:t>
            </a:r>
            <a:br>
              <a:rPr lang="ja-JP" altLang="en-US" b="1" dirty="0">
                <a:ea typeface="ＭＳ Ｐゴシック" panose="020B0600070205080204" pitchFamily="50" charset="-128"/>
              </a:rPr>
            </a:br>
            <a:r>
              <a:rPr lang="ja-JP" altLang="en-US" b="1" dirty="0" smtClean="0">
                <a:ea typeface="ＭＳ Ｐゴシック" panose="020B0600070205080204" pitchFamily="50" charset="-128"/>
              </a:rPr>
              <a:t>　「</a:t>
            </a:r>
            <a:r>
              <a:rPr lang="ja-JP" altLang="en-US" b="1" dirty="0">
                <a:ea typeface="ＭＳ Ｐゴシック" panose="020B0600070205080204" pitchFamily="50" charset="-128"/>
              </a:rPr>
              <a:t>看護師のためのステップアップ輸血研修会」を開催</a:t>
            </a:r>
            <a:r>
              <a:rPr lang="ja-JP" altLang="en-US" b="1" dirty="0" smtClean="0">
                <a:ea typeface="ＭＳ Ｐゴシック" panose="020B0600070205080204" pitchFamily="50" charset="-128"/>
              </a:rPr>
              <a:t>。　</a:t>
            </a:r>
            <a:endParaRPr lang="en-US" altLang="ja-JP" b="1" dirty="0" smtClean="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r>
              <a:rPr lang="ja-JP" altLang="en-US" b="1" dirty="0" smtClean="0">
                <a:ea typeface="ＭＳ Ｐゴシック" panose="020B0600070205080204" pitchFamily="50" charset="-128"/>
              </a:rPr>
              <a:t>学会</a:t>
            </a:r>
            <a:r>
              <a:rPr lang="ja-JP" altLang="en-US" b="1" dirty="0">
                <a:ea typeface="ＭＳ Ｐゴシック" panose="020B0600070205080204" pitchFamily="50" charset="-128"/>
              </a:rPr>
              <a:t>認定輸血看護師試験制度への</a:t>
            </a:r>
            <a:r>
              <a:rPr lang="ja-JP" altLang="en-US" b="1" dirty="0" smtClean="0">
                <a:ea typeface="ＭＳ Ｐゴシック" panose="020B0600070205080204" pitchFamily="50" charset="-128"/>
              </a:rPr>
              <a:t>支援</a:t>
            </a:r>
            <a:endParaRPr lang="en-US" altLang="ja-JP" b="1" dirty="0">
              <a:ea typeface="ＭＳ Ｐゴシック" panose="020B0600070205080204" pitchFamily="50" charset="-128"/>
            </a:endParaRPr>
          </a:p>
          <a:p>
            <a:pPr marL="0" indent="0">
              <a:buNone/>
            </a:pPr>
            <a:r>
              <a:rPr lang="ja-JP" altLang="en-US" b="1" dirty="0">
                <a:ea typeface="ＭＳ Ｐゴシック" panose="020B0600070205080204" pitchFamily="50" charset="-128"/>
              </a:rPr>
              <a:t>②地区講演会・輸血研究会・輸血カンファレンス、</a:t>
            </a:r>
            <a:r>
              <a:rPr lang="ja-JP" altLang="en-US" b="1" dirty="0" smtClean="0">
                <a:ea typeface="ＭＳ Ｐゴシック" panose="020B0600070205080204" pitchFamily="50" charset="-128"/>
              </a:rPr>
              <a:t>日本</a:t>
            </a:r>
            <a:endParaRPr lang="en-US" altLang="ja-JP" b="1" dirty="0" smtClean="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r>
              <a:rPr lang="ja-JP" altLang="en-US" b="1" dirty="0" smtClean="0">
                <a:ea typeface="ＭＳ Ｐゴシック" panose="020B0600070205080204" pitchFamily="50" charset="-128"/>
              </a:rPr>
              <a:t>輸血</a:t>
            </a:r>
            <a:r>
              <a:rPr lang="ja-JP" altLang="en-US" b="1" dirty="0">
                <a:ea typeface="ＭＳ Ｐゴシック" panose="020B0600070205080204" pitchFamily="50" charset="-128"/>
              </a:rPr>
              <a:t>・細胞治療学会・日本輸血自己血学術総会</a:t>
            </a:r>
            <a:r>
              <a:rPr lang="ja-JP" altLang="en-US" b="1" dirty="0" smtClean="0">
                <a:ea typeface="ＭＳ Ｐゴシック" panose="020B0600070205080204" pitchFamily="50" charset="-128"/>
              </a:rPr>
              <a:t>など</a:t>
            </a:r>
            <a:endParaRPr lang="en-US" altLang="ja-JP" b="1" dirty="0" smtClean="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r>
              <a:rPr lang="ja-JP" altLang="en-US" b="1" dirty="0" smtClean="0">
                <a:ea typeface="ＭＳ Ｐゴシック" panose="020B0600070205080204" pitchFamily="50" charset="-128"/>
              </a:rPr>
              <a:t>へ</a:t>
            </a:r>
            <a:r>
              <a:rPr lang="ja-JP" altLang="en-US" b="1" dirty="0">
                <a:ea typeface="ＭＳ Ｐゴシック" panose="020B0600070205080204" pitchFamily="50" charset="-128"/>
              </a:rPr>
              <a:t>の参加および演題</a:t>
            </a:r>
            <a:r>
              <a:rPr lang="ja-JP" altLang="en-US" b="1" dirty="0" smtClean="0">
                <a:ea typeface="ＭＳ Ｐゴシック" panose="020B0600070205080204" pitchFamily="50" charset="-128"/>
              </a:rPr>
              <a:t>発表</a:t>
            </a:r>
            <a:endParaRPr lang="en-US" altLang="ja-JP" b="1" dirty="0">
              <a:ea typeface="ＭＳ Ｐゴシック" panose="020B0600070205080204" pitchFamily="50" charset="-128"/>
            </a:endParaRPr>
          </a:p>
          <a:p>
            <a:pPr marL="0" indent="0">
              <a:buNone/>
            </a:pPr>
            <a:r>
              <a:rPr lang="ja-JP" altLang="en-US" b="1" dirty="0">
                <a:ea typeface="ＭＳ Ｐゴシック" panose="020B0600070205080204" pitchFamily="50" charset="-128"/>
              </a:rPr>
              <a:t>③看護師部会の立ち上げ（県内の看護師教育と</a:t>
            </a:r>
            <a:r>
              <a:rPr lang="ja-JP" altLang="en-US" b="1" dirty="0" smtClean="0">
                <a:ea typeface="ＭＳ Ｐゴシック" panose="020B0600070205080204" pitchFamily="50" charset="-128"/>
              </a:rPr>
              <a:t>学会</a:t>
            </a:r>
            <a:endParaRPr lang="en-US" altLang="ja-JP" b="1" dirty="0" smtClean="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r>
              <a:rPr lang="ja-JP" altLang="en-US" b="1" dirty="0" smtClean="0">
                <a:ea typeface="ＭＳ Ｐゴシック" panose="020B0600070205080204" pitchFamily="50" charset="-128"/>
              </a:rPr>
              <a:t>認定</a:t>
            </a:r>
            <a:r>
              <a:rPr lang="ja-JP" altLang="en-US" b="1" dirty="0">
                <a:ea typeface="ＭＳ Ｐゴシック" panose="020B0600070205080204" pitchFamily="50" charset="-128"/>
              </a:rPr>
              <a:t>看護師のブラッシュアップなど検討中）</a:t>
            </a:r>
            <a:endParaRPr lang="en-US" altLang="ja-JP" b="1" dirty="0">
              <a:ea typeface="ＭＳ Ｐゴシック" panose="020B0600070205080204" pitchFamily="50" charset="-128"/>
            </a:endParaRPr>
          </a:p>
          <a:p>
            <a:pPr marL="0" indent="0">
              <a:buNone/>
            </a:pPr>
            <a:endParaRPr lang="en-US" altLang="ja-JP" b="1" dirty="0">
              <a:ea typeface="ＭＳ Ｐゴシック" panose="020B0600070205080204" pitchFamily="50" charset="-128"/>
            </a:endParaRPr>
          </a:p>
          <a:p>
            <a:pPr marL="0" indent="0">
              <a:buNone/>
            </a:pPr>
            <a:r>
              <a:rPr lang="ja-JP" altLang="en-US" b="1" dirty="0">
                <a:ea typeface="ＭＳ Ｐゴシック" panose="020B0600070205080204" pitchFamily="50" charset="-128"/>
              </a:rPr>
              <a:t>　</a:t>
            </a:r>
            <a:endParaRPr lang="en-US" altLang="ja-JP" b="1" dirty="0">
              <a:ea typeface="ＭＳ Ｐゴシック" panose="020B0600070205080204" pitchFamily="50" charset="-128"/>
            </a:endParaRPr>
          </a:p>
        </p:txBody>
      </p:sp>
      <p:sp>
        <p:nvSpPr>
          <p:cNvPr id="4" name="フッター プレースホルダー 3"/>
          <p:cNvSpPr>
            <a:spLocks noGrp="1"/>
          </p:cNvSpPr>
          <p:nvPr>
            <p:ph type="ftr" sz="quarter" idx="11"/>
          </p:nvPr>
        </p:nvSpPr>
        <p:spPr>
          <a:xfrm>
            <a:off x="4177862" y="6292852"/>
            <a:ext cx="4966138" cy="504497"/>
          </a:xfrm>
        </p:spPr>
        <p:txBody>
          <a:bodyPr/>
          <a:lstStyle/>
          <a:p>
            <a:r>
              <a:rPr lang="en-US" altLang="ja-JP" dirty="0"/>
              <a:t>2018</a:t>
            </a:r>
            <a:r>
              <a:rPr lang="ja-JP" altLang="en-US" dirty="0"/>
              <a:t>年</a:t>
            </a:r>
            <a:r>
              <a:rPr lang="en-US" altLang="ja-JP" dirty="0"/>
              <a:t>12</a:t>
            </a:r>
            <a:r>
              <a:rPr lang="ja-JP" altLang="en-US" dirty="0"/>
              <a:t>月</a:t>
            </a:r>
            <a:r>
              <a:rPr lang="en-US" altLang="ja-JP" dirty="0"/>
              <a:t>8</a:t>
            </a:r>
            <a:r>
              <a:rPr lang="ja-JP" altLang="en-US" dirty="0"/>
              <a:t>日　　岩手県合同輸血療法委員会</a:t>
            </a:r>
            <a:endParaRPr lang="en-US" altLang="ja-JP" dirty="0"/>
          </a:p>
          <a:p>
            <a:endParaRPr kumimoji="1" lang="ja-JP" altLang="en-US" dirty="0"/>
          </a:p>
        </p:txBody>
      </p:sp>
    </p:spTree>
    <p:extLst>
      <p:ext uri="{BB962C8B-B14F-4D97-AF65-F5344CB8AC3E}">
        <p14:creationId xmlns:p14="http://schemas.microsoft.com/office/powerpoint/2010/main" val="364601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01674" y="1871517"/>
            <a:ext cx="3392488" cy="3772852"/>
          </a:xfrm>
          <a:prstGeom prst="rect">
            <a:avLst/>
          </a:prstGeom>
          <a:extLst>
            <a:ext uri="{AF507438-7753-43E0-B8FC-AC1667EBCBE1}">
              <a14:hiddenEffects xmlns:a14="http://schemas.microsoft.com/office/drawing/2010/main">
                <a:effectLst>
                  <a:outerShdw dist="38099" dir="2700000" algn="ctr" rotWithShape="0">
                    <a:srgbClr val="808080">
                      <a:alpha val="73996"/>
                    </a:srgbClr>
                  </a:outerShdw>
                </a:effectLst>
              </a14:hiddenEffects>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１回目の研修会は、救急救命医、輸血認定医、学会認定・臨床輸血看護師、学会認定・自己血輸血看護師などを講師に、輸血の実技や知識のステップアップを目的とした研修会を開催（参加者168名）し、各医療機関の輸血看護師へ安全性教育の浸透を図った。</a:t>
            </a:r>
          </a:p>
          <a:p>
            <a:endParaRPr lang="ja-JP" altLang="en-US" sz="2400" dirty="0">
              <a:ea typeface="ＭＳ Ｐゴシック" panose="020B0600070205080204" pitchFamily="50" charset="-128"/>
            </a:endParaRPr>
          </a:p>
        </p:txBody>
      </p:sp>
      <p:pic>
        <p:nvPicPr>
          <p:cNvPr id="3" name="Picture 3" descr="輸血研修会プログラム①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466" y="0"/>
            <a:ext cx="4735513" cy="6459538"/>
          </a:xfrm>
          <a:prstGeom prst="rect">
            <a:avLst/>
          </a:prstGeom>
          <a:noFill/>
          <a:ln>
            <a:noFill/>
          </a:ln>
          <a:effectLst>
            <a:outerShdw dist="139700" dir="2700000" algn="ctr" rotWithShape="0">
              <a:srgbClr val="333333">
                <a:alpha val="64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フッター プレースホルダー 3"/>
          <p:cNvSpPr>
            <a:spLocks noGrp="1"/>
          </p:cNvSpPr>
          <p:nvPr>
            <p:ph type="ftr" sz="quarter" idx="11"/>
          </p:nvPr>
        </p:nvSpPr>
        <p:spPr>
          <a:xfrm>
            <a:off x="301674" y="6275390"/>
            <a:ext cx="3723542"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
        <p:nvSpPr>
          <p:cNvPr id="5" name="タイトル 1">
            <a:extLst>
              <a:ext uri="{FF2B5EF4-FFF2-40B4-BE49-F238E27FC236}">
                <a16:creationId xmlns:a16="http://schemas.microsoft.com/office/drawing/2014/main" xmlns="" id="{96D0562E-1B93-4897-B7EB-C45599FE7214}"/>
              </a:ext>
            </a:extLst>
          </p:cNvPr>
          <p:cNvSpPr txBox="1">
            <a:spLocks/>
          </p:cNvSpPr>
          <p:nvPr/>
        </p:nvSpPr>
        <p:spPr>
          <a:xfrm>
            <a:off x="92843" y="217489"/>
            <a:ext cx="3723543" cy="288257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看護師のための</a:t>
            </a:r>
            <a:r>
              <a:rPr lang="en-US" altLang="ja-JP" sz="2400" dirty="0"/>
              <a:t/>
            </a:r>
            <a:br>
              <a:rPr lang="en-US" altLang="ja-JP" sz="2400" dirty="0"/>
            </a:br>
            <a:r>
              <a:rPr lang="ja-JP" altLang="en-US" sz="2400" dirty="0"/>
              <a:t>ステップアップ輸血研修会の紹介</a:t>
            </a:r>
            <a:r>
              <a:rPr lang="en-US" altLang="ja-JP" sz="2400" dirty="0"/>
              <a:t/>
            </a:r>
            <a:br>
              <a:rPr lang="en-US" altLang="ja-JP" sz="2400" dirty="0"/>
            </a:br>
            <a:endParaRPr lang="ja-JP" altLang="en-US" sz="2400" dirty="0"/>
          </a:p>
        </p:txBody>
      </p:sp>
    </p:spTree>
    <p:extLst>
      <p:ext uri="{BB962C8B-B14F-4D97-AF65-F5344CB8AC3E}">
        <p14:creationId xmlns:p14="http://schemas.microsoft.com/office/powerpoint/2010/main" val="11826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a:xfrm>
            <a:off x="4680330" y="6492877"/>
            <a:ext cx="4340841"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pic>
        <p:nvPicPr>
          <p:cNvPr id="3" name="図 2"/>
          <p:cNvPicPr>
            <a:picLocks noChangeAspect="1"/>
          </p:cNvPicPr>
          <p:nvPr/>
        </p:nvPicPr>
        <p:blipFill>
          <a:blip r:embed="rId2"/>
          <a:stretch>
            <a:fillRect/>
          </a:stretch>
        </p:blipFill>
        <p:spPr>
          <a:xfrm>
            <a:off x="4202659" y="123401"/>
            <a:ext cx="4395432" cy="6232950"/>
          </a:xfrm>
          <a:prstGeom prst="rect">
            <a:avLst/>
          </a:prstGeom>
          <a:ln>
            <a:solidFill>
              <a:schemeClr val="accent1">
                <a:alpha val="98000"/>
              </a:schemeClr>
            </a:solidFill>
          </a:ln>
        </p:spPr>
      </p:pic>
      <p:sp>
        <p:nvSpPr>
          <p:cNvPr id="4" name="タイトル 1"/>
          <p:cNvSpPr txBox="1">
            <a:spLocks/>
          </p:cNvSpPr>
          <p:nvPr/>
        </p:nvSpPr>
        <p:spPr>
          <a:xfrm>
            <a:off x="545911" y="407490"/>
            <a:ext cx="3315553" cy="5458739"/>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t>6</a:t>
            </a:r>
            <a:r>
              <a:rPr lang="ja-JP" altLang="en-US" sz="2400" dirty="0"/>
              <a:t>回目</a:t>
            </a:r>
            <a:endParaRPr lang="en-US" altLang="ja-JP" sz="2400" dirty="0"/>
          </a:p>
          <a:p>
            <a:endParaRPr lang="en-US" altLang="ja-JP" sz="2400" dirty="0"/>
          </a:p>
          <a:p>
            <a:r>
              <a:rPr lang="ja-JP" altLang="en-US" sz="2400" dirty="0"/>
              <a:t>研修生</a:t>
            </a:r>
            <a:r>
              <a:rPr lang="en-US" altLang="ja-JP" sz="2400" dirty="0"/>
              <a:t>41</a:t>
            </a:r>
            <a:r>
              <a:rPr lang="ja-JP" altLang="en-US" sz="2400" dirty="0"/>
              <a:t>名参加</a:t>
            </a:r>
            <a:endParaRPr lang="en-US" altLang="ja-JP" sz="2400" dirty="0"/>
          </a:p>
          <a:p>
            <a:endParaRPr lang="en-US" altLang="ja-JP" sz="2400" dirty="0"/>
          </a:p>
          <a:p>
            <a:r>
              <a:rPr lang="ja-JP" altLang="en-US" sz="2400" dirty="0"/>
              <a:t>次第を看護師のための臨床輸血　学会認定・臨床輸血看護師テキストのカテゴリーで整理</a:t>
            </a:r>
            <a:endParaRPr lang="en-US" altLang="ja-JP" sz="2400" dirty="0"/>
          </a:p>
          <a:p>
            <a:r>
              <a:rPr lang="ja-JP" altLang="en-US" sz="2400" dirty="0"/>
              <a:t>講師に依頼</a:t>
            </a:r>
            <a:endParaRPr lang="en-US" altLang="ja-JP" sz="2400" dirty="0"/>
          </a:p>
          <a:p>
            <a:r>
              <a:rPr lang="ja-JP" altLang="en-US" sz="2400" dirty="0"/>
              <a:t>（講義内容はほぼ完成スタイル）</a:t>
            </a:r>
            <a:endParaRPr lang="en-US" altLang="ja-JP" sz="2400" dirty="0"/>
          </a:p>
          <a:p>
            <a:r>
              <a:rPr lang="en-US" altLang="ja-JP" sz="2400" dirty="0"/>
              <a:t/>
            </a:r>
            <a:br>
              <a:rPr lang="en-US" altLang="ja-JP" sz="2400" dirty="0"/>
            </a:br>
            <a:r>
              <a:rPr lang="ja-JP" altLang="en-US" sz="2400" dirty="0"/>
              <a:t>前回の寸劇バージョンアップすぎて少し抑えるが、身近なことで興味が持てたと好評！</a:t>
            </a:r>
            <a:r>
              <a:rPr lang="en-US" altLang="ja-JP" sz="2400" dirty="0"/>
              <a:t/>
            </a:r>
            <a:br>
              <a:rPr lang="en-US" altLang="ja-JP" sz="2400" dirty="0"/>
            </a:br>
            <a:endParaRPr lang="ja-JP" altLang="en-US" sz="2400" dirty="0"/>
          </a:p>
        </p:txBody>
      </p:sp>
    </p:spTree>
    <p:extLst>
      <p:ext uri="{BB962C8B-B14F-4D97-AF65-F5344CB8AC3E}">
        <p14:creationId xmlns:p14="http://schemas.microsoft.com/office/powerpoint/2010/main" val="2214458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29102"/>
          </a:xfrm>
        </p:spPr>
        <p:txBody>
          <a:bodyPr>
            <a:normAutofit/>
          </a:bodyPr>
          <a:lstStyle/>
          <a:p>
            <a:r>
              <a:rPr lang="ja-JP" altLang="en-US" sz="3200" dirty="0"/>
              <a:t>３　</a:t>
            </a:r>
            <a:r>
              <a:rPr lang="ja-JP" altLang="ja-JP" sz="3200" dirty="0"/>
              <a:t>視察員</a:t>
            </a:r>
            <a:r>
              <a:rPr lang="ja-JP" altLang="en-US" sz="3200" dirty="0"/>
              <a:t>としての活動</a:t>
            </a:r>
          </a:p>
        </p:txBody>
      </p:sp>
      <p:sp>
        <p:nvSpPr>
          <p:cNvPr id="3" name="コンテンツ プレースホルダー 2"/>
          <p:cNvSpPr>
            <a:spLocks noGrp="1"/>
          </p:cNvSpPr>
          <p:nvPr>
            <p:ph idx="1"/>
          </p:nvPr>
        </p:nvSpPr>
        <p:spPr>
          <a:xfrm>
            <a:off x="628650" y="1545465"/>
            <a:ext cx="7886700" cy="4747408"/>
          </a:xfrm>
        </p:spPr>
        <p:txBody>
          <a:bodyPr>
            <a:normAutofit lnSpcReduction="10000"/>
          </a:bodyPr>
          <a:lstStyle/>
          <a:p>
            <a:pPr marL="0" indent="0">
              <a:buNone/>
            </a:pPr>
            <a:r>
              <a:rPr lang="ja-JP" altLang="en-US" dirty="0"/>
              <a:t>インスペクター希望のきっかけと経過</a:t>
            </a:r>
            <a:endParaRPr lang="en-US" altLang="ja-JP" dirty="0"/>
          </a:p>
          <a:p>
            <a:pPr marL="0" indent="0">
              <a:buNone/>
            </a:pPr>
            <a:endParaRPr lang="en-US" altLang="ja-JP" dirty="0"/>
          </a:p>
          <a:p>
            <a:pPr>
              <a:buFont typeface="Wingdings" panose="05000000000000000000" pitchFamily="2" charset="2"/>
              <a:buChar char="l"/>
            </a:pPr>
            <a:r>
              <a:rPr lang="en-US" altLang="ja-JP" dirty="0" smtClean="0"/>
              <a:t>2011</a:t>
            </a:r>
            <a:r>
              <a:rPr lang="ja-JP" altLang="en-US" dirty="0"/>
              <a:t>年</a:t>
            </a:r>
            <a:r>
              <a:rPr lang="en-US" altLang="ja-JP" dirty="0"/>
              <a:t>4</a:t>
            </a:r>
            <a:r>
              <a:rPr lang="ja-JP" altLang="en-US" dirty="0"/>
              <a:t>月　当院は、秋田県内初の日本輸血・細</a:t>
            </a:r>
            <a:endParaRPr lang="en-US" altLang="ja-JP" dirty="0"/>
          </a:p>
          <a:p>
            <a:pPr marL="0" indent="0">
              <a:buNone/>
            </a:pPr>
            <a:r>
              <a:rPr lang="ja-JP" altLang="en-US" dirty="0"/>
              <a:t>　胞治療学会Ｉ＆Ａ認証施設に認定される。</a:t>
            </a:r>
            <a:endParaRPr lang="en-US" altLang="ja-JP" dirty="0"/>
          </a:p>
          <a:p>
            <a:pPr>
              <a:buFont typeface="Wingdings" panose="05000000000000000000" pitchFamily="2" charset="2"/>
              <a:buChar char="l"/>
            </a:pPr>
            <a:r>
              <a:rPr lang="ja-JP" altLang="en-US" dirty="0"/>
              <a:t>視察時、学会認定自己血輸血看護師の資格は取得していたが、何の活動もできないままにいた。視察の際、輸血療法委員会の委員であったため参加。視察員の質問の意図が理解できず困惑。</a:t>
            </a:r>
            <a:endParaRPr lang="en-US" altLang="ja-JP" dirty="0"/>
          </a:p>
          <a:p>
            <a:pPr>
              <a:buFont typeface="Wingdings" panose="05000000000000000000" pitchFamily="2" charset="2"/>
              <a:buChar char="l"/>
            </a:pPr>
            <a:r>
              <a:rPr lang="ja-JP" altLang="en-US" dirty="0"/>
              <a:t>自分の中では、不消化なまま。</a:t>
            </a:r>
            <a:endParaRPr lang="en-US" altLang="ja-JP" dirty="0"/>
          </a:p>
          <a:p>
            <a:pPr>
              <a:buFont typeface="Wingdings" panose="05000000000000000000" pitchFamily="2" charset="2"/>
              <a:buChar char="l"/>
            </a:pPr>
            <a:r>
              <a:rPr lang="ja-JP" altLang="en-US" dirty="0"/>
              <a:t>他の病院の状況は？　安全な輸血？</a:t>
            </a:r>
            <a:endParaRPr lang="en-US" altLang="ja-JP" dirty="0"/>
          </a:p>
          <a:p>
            <a:pPr>
              <a:buFont typeface="Wingdings" panose="05000000000000000000" pitchFamily="2" charset="2"/>
              <a:buChar char="l"/>
            </a:pPr>
            <a:r>
              <a:rPr lang="ja-JP" altLang="en-US" dirty="0"/>
              <a:t>看護師の役割？</a:t>
            </a:r>
            <a:endParaRPr lang="en-US" altLang="ja-JP" dirty="0"/>
          </a:p>
        </p:txBody>
      </p:sp>
      <p:sp>
        <p:nvSpPr>
          <p:cNvPr id="4" name="フッター プレースホルダー 1"/>
          <p:cNvSpPr>
            <a:spLocks noGrp="1"/>
          </p:cNvSpPr>
          <p:nvPr>
            <p:ph type="ftr" sz="quarter" idx="11"/>
          </p:nvPr>
        </p:nvSpPr>
        <p:spPr>
          <a:xfrm>
            <a:off x="4680330" y="6492877"/>
            <a:ext cx="4340841" cy="365125"/>
          </a:xfrm>
        </p:spPr>
        <p:txBody>
          <a:bodyPr/>
          <a:lstStyle/>
          <a:p>
            <a:r>
              <a:rPr kumimoji="1" lang="en-US" altLang="zh-TW" dirty="0"/>
              <a:t>2018</a:t>
            </a:r>
            <a:r>
              <a:rPr kumimoji="1" lang="zh-TW" altLang="en-US" dirty="0"/>
              <a:t>年</a:t>
            </a:r>
            <a:r>
              <a:rPr kumimoji="1" lang="en-US" altLang="zh-TW" dirty="0"/>
              <a:t>12</a:t>
            </a:r>
            <a:r>
              <a:rPr kumimoji="1" lang="zh-TW" altLang="en-US" dirty="0"/>
              <a:t>月</a:t>
            </a:r>
            <a:r>
              <a:rPr kumimoji="1" lang="en-US" altLang="zh-TW" dirty="0"/>
              <a:t>8</a:t>
            </a:r>
            <a:r>
              <a:rPr kumimoji="1" lang="zh-TW" altLang="en-US" dirty="0"/>
              <a:t>日　　岩手県合同輸血療法委員会 </a:t>
            </a:r>
            <a:endParaRPr kumimoji="1" lang="ja-JP" altLang="en-US" dirty="0"/>
          </a:p>
        </p:txBody>
      </p:sp>
    </p:spTree>
    <p:extLst>
      <p:ext uri="{BB962C8B-B14F-4D97-AF65-F5344CB8AC3E}">
        <p14:creationId xmlns:p14="http://schemas.microsoft.com/office/powerpoint/2010/main" val="4193686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10</TotalTime>
  <Words>880</Words>
  <Application>Microsoft Office PowerPoint</Application>
  <PresentationFormat>画面に合わせる (4:3)</PresentationFormat>
  <Paragraphs>242</Paragraphs>
  <Slides>26</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Office テーマ</vt:lpstr>
      <vt:lpstr>ワークシート</vt:lpstr>
      <vt:lpstr>学会認定輸血看護師資格取得後の　活動報告と試験制度推進について</vt:lpstr>
      <vt:lpstr>はじめに</vt:lpstr>
      <vt:lpstr>年間血液製剤使用量 （平成29年）</vt:lpstr>
      <vt:lpstr>１　学会認定輸血看護師取得のきっかけ</vt:lpstr>
      <vt:lpstr>2　施設内の活動</vt:lpstr>
      <vt:lpstr>PowerPoint プレゼンテーション</vt:lpstr>
      <vt:lpstr>PowerPoint プレゼンテーション</vt:lpstr>
      <vt:lpstr>PowerPoint プレゼンテーション</vt:lpstr>
      <vt:lpstr>３　視察員としての活動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　東北支部例会　看護師推進委員会 　</vt:lpstr>
      <vt:lpstr>講演のあとグループディスカッション</vt:lpstr>
      <vt:lpstr>PowerPoint プレゼンテーション</vt:lpstr>
      <vt:lpstr>PowerPoint プレゼンテーション</vt:lpstr>
      <vt:lpstr>輸血関連認定制度に関する ガイダンス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看護師の皆様へ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学会認定輸血看護師資格取得後の　活動報告と試験制度推進について</dc:title>
  <dc:creator>中通総合病院</dc:creator>
  <cp:lastModifiedBy>SS17080932</cp:lastModifiedBy>
  <cp:revision>7</cp:revision>
  <dcterms:created xsi:type="dcterms:W3CDTF">2018-11-29T22:55:00Z</dcterms:created>
  <dcterms:modified xsi:type="dcterms:W3CDTF">2018-12-03T05:32:42Z</dcterms:modified>
</cp:coreProperties>
</file>