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256" r:id="rId2"/>
    <p:sldId id="257" r:id="rId3"/>
    <p:sldId id="258" r:id="rId4"/>
    <p:sldId id="259" r:id="rId5"/>
    <p:sldId id="260" r:id="rId6"/>
    <p:sldId id="261" r:id="rId7"/>
    <p:sldId id="307" r:id="rId8"/>
    <p:sldId id="262" r:id="rId9"/>
    <p:sldId id="263" r:id="rId10"/>
    <p:sldId id="264" r:id="rId11"/>
    <p:sldId id="265" r:id="rId12"/>
    <p:sldId id="266" r:id="rId13"/>
    <p:sldId id="268" r:id="rId14"/>
    <p:sldId id="267" r:id="rId15"/>
    <p:sldId id="272" r:id="rId16"/>
    <p:sldId id="269" r:id="rId17"/>
    <p:sldId id="270" r:id="rId18"/>
    <p:sldId id="271" r:id="rId19"/>
    <p:sldId id="273" r:id="rId20"/>
    <p:sldId id="274" r:id="rId21"/>
    <p:sldId id="275" r:id="rId22"/>
    <p:sldId id="276" r:id="rId23"/>
    <p:sldId id="277" r:id="rId24"/>
    <p:sldId id="278" r:id="rId25"/>
    <p:sldId id="280" r:id="rId26"/>
    <p:sldId id="279" r:id="rId27"/>
    <p:sldId id="281"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6" r:id="rId50"/>
    <p:sldId id="305" r:id="rId5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4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82" d="100"/>
          <a:sy n="82" d="100"/>
        </p:scale>
        <p:origin x="-90"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5" Type="http://schemas.microsoft.com/office/2011/relationships/chartStyle" Target="style2.xml"/><Relationship Id="rId4" Type="http://schemas.microsoft.com/office/2011/relationships/chartColorStyle" Target="colors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morimori\Documents\&#23398;&#20250;\2016&#36664;&#34880;&#23398;&#20250;\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ja-JP" altLang="en-US" sz="1800"/>
              <a:t>アルブミン製剤使用量</a:t>
            </a:r>
          </a:p>
        </c:rich>
      </c:tx>
      <c:layout>
        <c:manualLayout>
          <c:xMode val="edge"/>
          <c:yMode val="edge"/>
          <c:x val="0.36913512622516376"/>
          <c:y val="3.6900413719559731E-2"/>
        </c:manualLayout>
      </c:layout>
      <c:overlay val="0"/>
      <c:spPr>
        <a:noFill/>
        <a:ln>
          <a:noFill/>
        </a:ln>
        <a:effectLst/>
      </c:spPr>
    </c:title>
    <c:autoTitleDeleted val="0"/>
    <c:plotArea>
      <c:layout>
        <c:manualLayout>
          <c:layoutTarget val="inner"/>
          <c:xMode val="edge"/>
          <c:yMode val="edge"/>
          <c:x val="0.10478863516372491"/>
          <c:y val="0.15400091449474171"/>
          <c:w val="0.8463564515700196"/>
          <c:h val="0.71219323921958355"/>
        </c:manualLayout>
      </c:layout>
      <c:barChart>
        <c:barDir val="col"/>
        <c:grouping val="clustered"/>
        <c:varyColors val="0"/>
        <c:ser>
          <c:idx val="0"/>
          <c:order val="0"/>
          <c:tx>
            <c:strRef>
              <c:f>Sheet1!$B$1</c:f>
              <c:strCache>
                <c:ptCount val="1"/>
                <c:pt idx="0">
                  <c:v>Alb</c:v>
                </c:pt>
              </c:strCache>
            </c:strRef>
          </c:tx>
          <c:spPr>
            <a:solidFill>
              <a:schemeClr val="accent1"/>
            </a:solidFill>
            <a:ln>
              <a:noFill/>
            </a:ln>
            <a:effectLst/>
          </c:spPr>
          <c:invertIfNegative val="0"/>
          <c:cat>
            <c:strRef>
              <c:f>Sheet1!$A$2:$A$77</c:f>
              <c:strCache>
                <c:ptCount val="76"/>
                <c:pt idx="0">
                  <c:v>2007.1</c:v>
                </c:pt>
                <c:pt idx="1">
                  <c:v>2</c:v>
                </c:pt>
                <c:pt idx="2">
                  <c:v>3</c:v>
                </c:pt>
                <c:pt idx="3">
                  <c:v>4</c:v>
                </c:pt>
                <c:pt idx="4">
                  <c:v>5</c:v>
                </c:pt>
                <c:pt idx="5">
                  <c:v>6</c:v>
                </c:pt>
                <c:pt idx="6">
                  <c:v>7</c:v>
                </c:pt>
                <c:pt idx="7">
                  <c:v>8</c:v>
                </c:pt>
                <c:pt idx="8">
                  <c:v>9</c:v>
                </c:pt>
                <c:pt idx="9">
                  <c:v>10</c:v>
                </c:pt>
                <c:pt idx="10">
                  <c:v>11</c:v>
                </c:pt>
                <c:pt idx="11">
                  <c:v>12</c:v>
                </c:pt>
                <c:pt idx="12">
                  <c:v>2008.1</c:v>
                </c:pt>
                <c:pt idx="13">
                  <c:v>2</c:v>
                </c:pt>
                <c:pt idx="14">
                  <c:v>3</c:v>
                </c:pt>
                <c:pt idx="15">
                  <c:v>4</c:v>
                </c:pt>
                <c:pt idx="16">
                  <c:v>5</c:v>
                </c:pt>
                <c:pt idx="17">
                  <c:v>6</c:v>
                </c:pt>
                <c:pt idx="18">
                  <c:v>7</c:v>
                </c:pt>
                <c:pt idx="19">
                  <c:v>8</c:v>
                </c:pt>
                <c:pt idx="20">
                  <c:v>9</c:v>
                </c:pt>
                <c:pt idx="21">
                  <c:v>10</c:v>
                </c:pt>
                <c:pt idx="22">
                  <c:v>11</c:v>
                </c:pt>
                <c:pt idx="23">
                  <c:v>12</c:v>
                </c:pt>
                <c:pt idx="24">
                  <c:v>2009.1</c:v>
                </c:pt>
                <c:pt idx="25">
                  <c:v>2</c:v>
                </c:pt>
                <c:pt idx="26">
                  <c:v>3</c:v>
                </c:pt>
                <c:pt idx="27">
                  <c:v>4</c:v>
                </c:pt>
                <c:pt idx="28">
                  <c:v>5</c:v>
                </c:pt>
                <c:pt idx="29">
                  <c:v>6</c:v>
                </c:pt>
                <c:pt idx="30">
                  <c:v>7</c:v>
                </c:pt>
                <c:pt idx="31">
                  <c:v>8</c:v>
                </c:pt>
                <c:pt idx="32">
                  <c:v>9</c:v>
                </c:pt>
                <c:pt idx="33">
                  <c:v>10</c:v>
                </c:pt>
                <c:pt idx="34">
                  <c:v>11</c:v>
                </c:pt>
                <c:pt idx="35">
                  <c:v>12</c:v>
                </c:pt>
                <c:pt idx="36">
                  <c:v>2010.1</c:v>
                </c:pt>
                <c:pt idx="37">
                  <c:v>2</c:v>
                </c:pt>
                <c:pt idx="38">
                  <c:v>3</c:v>
                </c:pt>
                <c:pt idx="39">
                  <c:v>4</c:v>
                </c:pt>
                <c:pt idx="40">
                  <c:v>5</c:v>
                </c:pt>
                <c:pt idx="41">
                  <c:v>6</c:v>
                </c:pt>
                <c:pt idx="42">
                  <c:v>7</c:v>
                </c:pt>
                <c:pt idx="43">
                  <c:v>8</c:v>
                </c:pt>
                <c:pt idx="44">
                  <c:v>9</c:v>
                </c:pt>
                <c:pt idx="45">
                  <c:v>10</c:v>
                </c:pt>
                <c:pt idx="46">
                  <c:v>11</c:v>
                </c:pt>
                <c:pt idx="47">
                  <c:v>12</c:v>
                </c:pt>
                <c:pt idx="48">
                  <c:v>2011.1</c:v>
                </c:pt>
                <c:pt idx="49">
                  <c:v>2</c:v>
                </c:pt>
                <c:pt idx="50">
                  <c:v>3</c:v>
                </c:pt>
                <c:pt idx="51">
                  <c:v>4</c:v>
                </c:pt>
                <c:pt idx="52">
                  <c:v>5</c:v>
                </c:pt>
                <c:pt idx="53">
                  <c:v>6</c:v>
                </c:pt>
                <c:pt idx="54">
                  <c:v>7</c:v>
                </c:pt>
                <c:pt idx="55">
                  <c:v>8</c:v>
                </c:pt>
                <c:pt idx="56">
                  <c:v>9</c:v>
                </c:pt>
                <c:pt idx="57">
                  <c:v>10</c:v>
                </c:pt>
                <c:pt idx="58">
                  <c:v>11</c:v>
                </c:pt>
                <c:pt idx="59">
                  <c:v>12</c:v>
                </c:pt>
                <c:pt idx="60">
                  <c:v>2012.1</c:v>
                </c:pt>
                <c:pt idx="61">
                  <c:v>2</c:v>
                </c:pt>
                <c:pt idx="62">
                  <c:v>3</c:v>
                </c:pt>
                <c:pt idx="63">
                  <c:v>4</c:v>
                </c:pt>
                <c:pt idx="64">
                  <c:v>5</c:v>
                </c:pt>
                <c:pt idx="65">
                  <c:v>6</c:v>
                </c:pt>
                <c:pt idx="66">
                  <c:v>7</c:v>
                </c:pt>
                <c:pt idx="67">
                  <c:v>8</c:v>
                </c:pt>
                <c:pt idx="68">
                  <c:v>9</c:v>
                </c:pt>
                <c:pt idx="69">
                  <c:v>10</c:v>
                </c:pt>
                <c:pt idx="70">
                  <c:v>11</c:v>
                </c:pt>
                <c:pt idx="71">
                  <c:v>12</c:v>
                </c:pt>
                <c:pt idx="72">
                  <c:v>2013.1</c:v>
                </c:pt>
                <c:pt idx="73">
                  <c:v>2</c:v>
                </c:pt>
                <c:pt idx="74">
                  <c:v>3</c:v>
                </c:pt>
                <c:pt idx="75">
                  <c:v>4</c:v>
                </c:pt>
              </c:strCache>
            </c:strRef>
          </c:cat>
          <c:val>
            <c:numRef>
              <c:f>Sheet1!$B$2:$B$77</c:f>
              <c:numCache>
                <c:formatCode>0.0_);[Red]\(0.0\)</c:formatCode>
                <c:ptCount val="76"/>
                <c:pt idx="0">
                  <c:v>11322.3</c:v>
                </c:pt>
                <c:pt idx="1">
                  <c:v>10361</c:v>
                </c:pt>
                <c:pt idx="2">
                  <c:v>9820.4</c:v>
                </c:pt>
                <c:pt idx="3">
                  <c:v>5249.8</c:v>
                </c:pt>
                <c:pt idx="4">
                  <c:v>14269.9</c:v>
                </c:pt>
                <c:pt idx="5">
                  <c:v>10011.5</c:v>
                </c:pt>
                <c:pt idx="6">
                  <c:v>14701.5</c:v>
                </c:pt>
                <c:pt idx="7">
                  <c:v>10677.5</c:v>
                </c:pt>
                <c:pt idx="8">
                  <c:v>11888</c:v>
                </c:pt>
                <c:pt idx="9">
                  <c:v>13962</c:v>
                </c:pt>
                <c:pt idx="10">
                  <c:v>11967.8</c:v>
                </c:pt>
                <c:pt idx="11">
                  <c:v>8442.4</c:v>
                </c:pt>
                <c:pt idx="12">
                  <c:v>13458</c:v>
                </c:pt>
                <c:pt idx="13">
                  <c:v>13311.7</c:v>
                </c:pt>
                <c:pt idx="14">
                  <c:v>14660.8</c:v>
                </c:pt>
                <c:pt idx="15">
                  <c:v>11523.8</c:v>
                </c:pt>
                <c:pt idx="16">
                  <c:v>10615</c:v>
                </c:pt>
                <c:pt idx="17">
                  <c:v>10819.3</c:v>
                </c:pt>
                <c:pt idx="18">
                  <c:v>13295.5</c:v>
                </c:pt>
                <c:pt idx="19">
                  <c:v>8746.9</c:v>
                </c:pt>
                <c:pt idx="20">
                  <c:v>11854.5</c:v>
                </c:pt>
                <c:pt idx="21">
                  <c:v>9339</c:v>
                </c:pt>
                <c:pt idx="22">
                  <c:v>11192.1</c:v>
                </c:pt>
                <c:pt idx="23">
                  <c:v>14830.7</c:v>
                </c:pt>
                <c:pt idx="24">
                  <c:v>17193.900000000001</c:v>
                </c:pt>
                <c:pt idx="25">
                  <c:v>8816.5</c:v>
                </c:pt>
                <c:pt idx="26">
                  <c:v>9675.2000000000007</c:v>
                </c:pt>
                <c:pt idx="27">
                  <c:v>9894.5</c:v>
                </c:pt>
                <c:pt idx="28">
                  <c:v>11996</c:v>
                </c:pt>
                <c:pt idx="29">
                  <c:v>15353</c:v>
                </c:pt>
                <c:pt idx="30">
                  <c:v>11103</c:v>
                </c:pt>
                <c:pt idx="31">
                  <c:v>10328</c:v>
                </c:pt>
                <c:pt idx="32">
                  <c:v>13260</c:v>
                </c:pt>
                <c:pt idx="33">
                  <c:v>12133</c:v>
                </c:pt>
                <c:pt idx="34">
                  <c:v>12878</c:v>
                </c:pt>
                <c:pt idx="35">
                  <c:v>12098</c:v>
                </c:pt>
                <c:pt idx="36">
                  <c:v>14535</c:v>
                </c:pt>
                <c:pt idx="37">
                  <c:v>13517</c:v>
                </c:pt>
                <c:pt idx="38">
                  <c:v>11226</c:v>
                </c:pt>
                <c:pt idx="39">
                  <c:v>8624</c:v>
                </c:pt>
                <c:pt idx="40">
                  <c:v>11622</c:v>
                </c:pt>
                <c:pt idx="41">
                  <c:v>15148</c:v>
                </c:pt>
                <c:pt idx="42">
                  <c:v>12313</c:v>
                </c:pt>
                <c:pt idx="43">
                  <c:v>12205</c:v>
                </c:pt>
                <c:pt idx="44">
                  <c:v>13602</c:v>
                </c:pt>
                <c:pt idx="45">
                  <c:v>8812</c:v>
                </c:pt>
                <c:pt idx="46">
                  <c:v>16198</c:v>
                </c:pt>
                <c:pt idx="47">
                  <c:v>13441</c:v>
                </c:pt>
                <c:pt idx="48">
                  <c:v>12625</c:v>
                </c:pt>
                <c:pt idx="49">
                  <c:v>11900</c:v>
                </c:pt>
                <c:pt idx="50">
                  <c:v>15159</c:v>
                </c:pt>
                <c:pt idx="51">
                  <c:v>9567</c:v>
                </c:pt>
                <c:pt idx="52">
                  <c:v>14671.9</c:v>
                </c:pt>
                <c:pt idx="53">
                  <c:v>9949</c:v>
                </c:pt>
                <c:pt idx="54">
                  <c:v>10455</c:v>
                </c:pt>
                <c:pt idx="55">
                  <c:v>11949.9</c:v>
                </c:pt>
                <c:pt idx="56">
                  <c:v>11832</c:v>
                </c:pt>
                <c:pt idx="57">
                  <c:v>11843</c:v>
                </c:pt>
                <c:pt idx="58">
                  <c:v>12965.5</c:v>
                </c:pt>
                <c:pt idx="59">
                  <c:v>11604.5</c:v>
                </c:pt>
                <c:pt idx="60">
                  <c:v>11433</c:v>
                </c:pt>
                <c:pt idx="61">
                  <c:v>11475.5</c:v>
                </c:pt>
                <c:pt idx="62">
                  <c:v>13075</c:v>
                </c:pt>
                <c:pt idx="63">
                  <c:v>11873.5</c:v>
                </c:pt>
                <c:pt idx="64">
                  <c:v>12311.3</c:v>
                </c:pt>
                <c:pt idx="65">
                  <c:v>13183.3</c:v>
                </c:pt>
                <c:pt idx="66" formatCode="#,##0.0_);[Red]\(#,##0.0\)">
                  <c:v>11195.2</c:v>
                </c:pt>
                <c:pt idx="67" formatCode="#,##0.0_);[Red]\(#,##0.0\)">
                  <c:v>10683.5</c:v>
                </c:pt>
                <c:pt idx="68" formatCode="#,##0.0_);[Red]\(#,##0.0\)">
                  <c:v>15636</c:v>
                </c:pt>
                <c:pt idx="69" formatCode="#,##0.0_);[Red]\(#,##0.0\)">
                  <c:v>14095.5</c:v>
                </c:pt>
                <c:pt idx="70" formatCode="#,##0.0_);[Red]\(#,##0.0\)">
                  <c:v>12372.9</c:v>
                </c:pt>
                <c:pt idx="71" formatCode="#,##0.0_);[Red]\(#,##0.0\)">
                  <c:v>12152.7</c:v>
                </c:pt>
                <c:pt idx="72" formatCode="#,##0.0_ ;[Red]\-#,##0.0\ ">
                  <c:v>14767</c:v>
                </c:pt>
                <c:pt idx="73" formatCode="#,##0.0_ ;[Red]\-#,##0.0\ ">
                  <c:v>11304.5</c:v>
                </c:pt>
                <c:pt idx="74" formatCode="#,##0.0_ ;[Red]\-#,##0.0\ ">
                  <c:v>11276.5</c:v>
                </c:pt>
                <c:pt idx="75" formatCode="#,##0.0_ ;[Red]\-#,##0.0\ ">
                  <c:v>11296.5</c:v>
                </c:pt>
              </c:numCache>
            </c:numRef>
          </c:val>
          <c:extLst xmlns:c16r2="http://schemas.microsoft.com/office/drawing/2015/06/chart">
            <c:ext xmlns:c16="http://schemas.microsoft.com/office/drawing/2014/chart" uri="{C3380CC4-5D6E-409C-BE32-E72D297353CC}">
              <c16:uniqueId val="{00000000-9D17-4EFD-97CE-8C377440C667}"/>
            </c:ext>
          </c:extLst>
        </c:ser>
        <c:ser>
          <c:idx val="1"/>
          <c:order val="1"/>
          <c:tx>
            <c:strRef>
              <c:f>Sheet1!$C$1</c:f>
              <c:strCache>
                <c:ptCount val="1"/>
                <c:pt idx="0">
                  <c:v>RBC</c:v>
                </c:pt>
              </c:strCache>
            </c:strRef>
          </c:tx>
          <c:spPr>
            <a:solidFill>
              <a:schemeClr val="accent2"/>
            </a:solidFill>
            <a:ln>
              <a:noFill/>
            </a:ln>
            <a:effectLst/>
          </c:spPr>
          <c:invertIfNegative val="0"/>
          <c:cat>
            <c:strRef>
              <c:f>Sheet1!$A$2:$A$77</c:f>
              <c:strCache>
                <c:ptCount val="76"/>
                <c:pt idx="0">
                  <c:v>2007.1</c:v>
                </c:pt>
                <c:pt idx="1">
                  <c:v>2</c:v>
                </c:pt>
                <c:pt idx="2">
                  <c:v>3</c:v>
                </c:pt>
                <c:pt idx="3">
                  <c:v>4</c:v>
                </c:pt>
                <c:pt idx="4">
                  <c:v>5</c:v>
                </c:pt>
                <c:pt idx="5">
                  <c:v>6</c:v>
                </c:pt>
                <c:pt idx="6">
                  <c:v>7</c:v>
                </c:pt>
                <c:pt idx="7">
                  <c:v>8</c:v>
                </c:pt>
                <c:pt idx="8">
                  <c:v>9</c:v>
                </c:pt>
                <c:pt idx="9">
                  <c:v>10</c:v>
                </c:pt>
                <c:pt idx="10">
                  <c:v>11</c:v>
                </c:pt>
                <c:pt idx="11">
                  <c:v>12</c:v>
                </c:pt>
                <c:pt idx="12">
                  <c:v>2008.1</c:v>
                </c:pt>
                <c:pt idx="13">
                  <c:v>2</c:v>
                </c:pt>
                <c:pt idx="14">
                  <c:v>3</c:v>
                </c:pt>
                <c:pt idx="15">
                  <c:v>4</c:v>
                </c:pt>
                <c:pt idx="16">
                  <c:v>5</c:v>
                </c:pt>
                <c:pt idx="17">
                  <c:v>6</c:v>
                </c:pt>
                <c:pt idx="18">
                  <c:v>7</c:v>
                </c:pt>
                <c:pt idx="19">
                  <c:v>8</c:v>
                </c:pt>
                <c:pt idx="20">
                  <c:v>9</c:v>
                </c:pt>
                <c:pt idx="21">
                  <c:v>10</c:v>
                </c:pt>
                <c:pt idx="22">
                  <c:v>11</c:v>
                </c:pt>
                <c:pt idx="23">
                  <c:v>12</c:v>
                </c:pt>
                <c:pt idx="24">
                  <c:v>2009.1</c:v>
                </c:pt>
                <c:pt idx="25">
                  <c:v>2</c:v>
                </c:pt>
                <c:pt idx="26">
                  <c:v>3</c:v>
                </c:pt>
                <c:pt idx="27">
                  <c:v>4</c:v>
                </c:pt>
                <c:pt idx="28">
                  <c:v>5</c:v>
                </c:pt>
                <c:pt idx="29">
                  <c:v>6</c:v>
                </c:pt>
                <c:pt idx="30">
                  <c:v>7</c:v>
                </c:pt>
                <c:pt idx="31">
                  <c:v>8</c:v>
                </c:pt>
                <c:pt idx="32">
                  <c:v>9</c:v>
                </c:pt>
                <c:pt idx="33">
                  <c:v>10</c:v>
                </c:pt>
                <c:pt idx="34">
                  <c:v>11</c:v>
                </c:pt>
                <c:pt idx="35">
                  <c:v>12</c:v>
                </c:pt>
                <c:pt idx="36">
                  <c:v>2010.1</c:v>
                </c:pt>
                <c:pt idx="37">
                  <c:v>2</c:v>
                </c:pt>
                <c:pt idx="38">
                  <c:v>3</c:v>
                </c:pt>
                <c:pt idx="39">
                  <c:v>4</c:v>
                </c:pt>
                <c:pt idx="40">
                  <c:v>5</c:v>
                </c:pt>
                <c:pt idx="41">
                  <c:v>6</c:v>
                </c:pt>
                <c:pt idx="42">
                  <c:v>7</c:v>
                </c:pt>
                <c:pt idx="43">
                  <c:v>8</c:v>
                </c:pt>
                <c:pt idx="44">
                  <c:v>9</c:v>
                </c:pt>
                <c:pt idx="45">
                  <c:v>10</c:v>
                </c:pt>
                <c:pt idx="46">
                  <c:v>11</c:v>
                </c:pt>
                <c:pt idx="47">
                  <c:v>12</c:v>
                </c:pt>
                <c:pt idx="48">
                  <c:v>2011.1</c:v>
                </c:pt>
                <c:pt idx="49">
                  <c:v>2</c:v>
                </c:pt>
                <c:pt idx="50">
                  <c:v>3</c:v>
                </c:pt>
                <c:pt idx="51">
                  <c:v>4</c:v>
                </c:pt>
                <c:pt idx="52">
                  <c:v>5</c:v>
                </c:pt>
                <c:pt idx="53">
                  <c:v>6</c:v>
                </c:pt>
                <c:pt idx="54">
                  <c:v>7</c:v>
                </c:pt>
                <c:pt idx="55">
                  <c:v>8</c:v>
                </c:pt>
                <c:pt idx="56">
                  <c:v>9</c:v>
                </c:pt>
                <c:pt idx="57">
                  <c:v>10</c:v>
                </c:pt>
                <c:pt idx="58">
                  <c:v>11</c:v>
                </c:pt>
                <c:pt idx="59">
                  <c:v>12</c:v>
                </c:pt>
                <c:pt idx="60">
                  <c:v>2012.1</c:v>
                </c:pt>
                <c:pt idx="61">
                  <c:v>2</c:v>
                </c:pt>
                <c:pt idx="62">
                  <c:v>3</c:v>
                </c:pt>
                <c:pt idx="63">
                  <c:v>4</c:v>
                </c:pt>
                <c:pt idx="64">
                  <c:v>5</c:v>
                </c:pt>
                <c:pt idx="65">
                  <c:v>6</c:v>
                </c:pt>
                <c:pt idx="66">
                  <c:v>7</c:v>
                </c:pt>
                <c:pt idx="67">
                  <c:v>8</c:v>
                </c:pt>
                <c:pt idx="68">
                  <c:v>9</c:v>
                </c:pt>
                <c:pt idx="69">
                  <c:v>10</c:v>
                </c:pt>
                <c:pt idx="70">
                  <c:v>11</c:v>
                </c:pt>
                <c:pt idx="71">
                  <c:v>12</c:v>
                </c:pt>
                <c:pt idx="72">
                  <c:v>2013.1</c:v>
                </c:pt>
                <c:pt idx="73">
                  <c:v>2</c:v>
                </c:pt>
                <c:pt idx="74">
                  <c:v>3</c:v>
                </c:pt>
                <c:pt idx="75">
                  <c:v>4</c:v>
                </c:pt>
              </c:strCache>
            </c:strRef>
          </c:cat>
          <c:val>
            <c:numRef>
              <c:f>Sheet1!$C$2:$C$77</c:f>
              <c:numCache>
                <c:formatCode>#,##0_ </c:formatCode>
                <c:ptCount val="76"/>
                <c:pt idx="0">
                  <c:v>831</c:v>
                </c:pt>
                <c:pt idx="1">
                  <c:v>815</c:v>
                </c:pt>
                <c:pt idx="2">
                  <c:v>971</c:v>
                </c:pt>
                <c:pt idx="3">
                  <c:v>767</c:v>
                </c:pt>
                <c:pt idx="4">
                  <c:v>973</c:v>
                </c:pt>
                <c:pt idx="5">
                  <c:v>1104</c:v>
                </c:pt>
                <c:pt idx="6">
                  <c:v>1024</c:v>
                </c:pt>
                <c:pt idx="7">
                  <c:v>751</c:v>
                </c:pt>
                <c:pt idx="8">
                  <c:v>868</c:v>
                </c:pt>
                <c:pt idx="9">
                  <c:v>913</c:v>
                </c:pt>
                <c:pt idx="10">
                  <c:v>909</c:v>
                </c:pt>
                <c:pt idx="11">
                  <c:v>859</c:v>
                </c:pt>
                <c:pt idx="12">
                  <c:v>836</c:v>
                </c:pt>
                <c:pt idx="13">
                  <c:v>967</c:v>
                </c:pt>
                <c:pt idx="14">
                  <c:v>1089</c:v>
                </c:pt>
                <c:pt idx="15">
                  <c:v>1207</c:v>
                </c:pt>
                <c:pt idx="16">
                  <c:v>1203</c:v>
                </c:pt>
                <c:pt idx="17">
                  <c:v>1007</c:v>
                </c:pt>
                <c:pt idx="18">
                  <c:v>1086</c:v>
                </c:pt>
                <c:pt idx="19">
                  <c:v>972</c:v>
                </c:pt>
                <c:pt idx="20">
                  <c:v>1036</c:v>
                </c:pt>
                <c:pt idx="21">
                  <c:v>978</c:v>
                </c:pt>
                <c:pt idx="22">
                  <c:v>1123</c:v>
                </c:pt>
                <c:pt idx="23">
                  <c:v>1309</c:v>
                </c:pt>
                <c:pt idx="24" formatCode="#,##0_ ;[Red]\-#,##0\ ">
                  <c:v>916</c:v>
                </c:pt>
                <c:pt idx="25" formatCode="#,##0_ ;[Red]\-#,##0\ ">
                  <c:v>726</c:v>
                </c:pt>
                <c:pt idx="26" formatCode="#,##0_);[Red]\(#,##0\)">
                  <c:v>800</c:v>
                </c:pt>
                <c:pt idx="27" formatCode="#,##0_);[Red]\(#,##0\)">
                  <c:v>903</c:v>
                </c:pt>
                <c:pt idx="28" formatCode="#,##0_);[Red]\(#,##0\)">
                  <c:v>1041</c:v>
                </c:pt>
                <c:pt idx="29" formatCode="#,##0_);[Red]\(#,##0\)">
                  <c:v>1220</c:v>
                </c:pt>
                <c:pt idx="30" formatCode="#,##0_);[Red]\(#,##0\)">
                  <c:v>941</c:v>
                </c:pt>
                <c:pt idx="31" formatCode="#,##0_);[Red]\(#,##0\)">
                  <c:v>1027</c:v>
                </c:pt>
                <c:pt idx="32" formatCode="#,##0_);[Red]\(#,##0\)">
                  <c:v>829</c:v>
                </c:pt>
                <c:pt idx="33" formatCode="#,##0_);[Red]\(#,##0\)">
                  <c:v>1252</c:v>
                </c:pt>
                <c:pt idx="34" formatCode="#,##0_);[Red]\(#,##0\)">
                  <c:v>1112</c:v>
                </c:pt>
                <c:pt idx="35" formatCode="#,##0_);[Red]\(#,##0\)">
                  <c:v>1148</c:v>
                </c:pt>
                <c:pt idx="36" formatCode="#,##0_);[Red]\(#,##0\)">
                  <c:v>1118</c:v>
                </c:pt>
                <c:pt idx="37" formatCode="#,##0_);[Red]\(#,##0\)">
                  <c:v>964</c:v>
                </c:pt>
                <c:pt idx="38" formatCode="#,##0_);[Red]\(#,##0\)">
                  <c:v>1178</c:v>
                </c:pt>
                <c:pt idx="39" formatCode="#,##0_);[Red]\(#,##0\)">
                  <c:v>1171</c:v>
                </c:pt>
                <c:pt idx="40" formatCode="#,##0_);[Red]\(#,##0\)">
                  <c:v>1027</c:v>
                </c:pt>
                <c:pt idx="41" formatCode="#,##0_);[Red]\(#,##0\)">
                  <c:v>982</c:v>
                </c:pt>
                <c:pt idx="42" formatCode="#,##0_);[Red]\(#,##0\)">
                  <c:v>1140</c:v>
                </c:pt>
                <c:pt idx="43" formatCode="#,##0_);[Red]\(#,##0\)">
                  <c:v>1258</c:v>
                </c:pt>
                <c:pt idx="44" formatCode="#,##0_);[Red]\(#,##0\)">
                  <c:v>1033</c:v>
                </c:pt>
                <c:pt idx="45" formatCode="#,##0_);[Red]\(#,##0\)">
                  <c:v>947</c:v>
                </c:pt>
                <c:pt idx="46" formatCode="#,##0_);[Red]\(#,##0\)">
                  <c:v>1107</c:v>
                </c:pt>
                <c:pt idx="47" formatCode="#,##0_);[Red]\(#,##0\)">
                  <c:v>1113</c:v>
                </c:pt>
                <c:pt idx="48" formatCode="#,##0_);[Red]\(#,##0\)">
                  <c:v>956</c:v>
                </c:pt>
                <c:pt idx="49" formatCode="#,##0_);[Red]\(#,##0\)">
                  <c:v>986</c:v>
                </c:pt>
                <c:pt idx="50" formatCode="#,##0_);[Red]\(#,##0\)">
                  <c:v>1003</c:v>
                </c:pt>
                <c:pt idx="51" formatCode="#,##0_);[Red]\(#,##0\)">
                  <c:v>950</c:v>
                </c:pt>
                <c:pt idx="52" formatCode="#,##0_);[Red]\(#,##0\)">
                  <c:v>1114</c:v>
                </c:pt>
                <c:pt idx="53" formatCode="#,##0_);[Red]\(#,##0\)">
                  <c:v>875</c:v>
                </c:pt>
                <c:pt idx="54" formatCode="#,##0_);[Red]\(#,##0\)">
                  <c:v>1161</c:v>
                </c:pt>
                <c:pt idx="55" formatCode="#,##0_);[Red]\(#,##0\)">
                  <c:v>1100</c:v>
                </c:pt>
                <c:pt idx="56" formatCode="#,##0_);[Red]\(#,##0\)">
                  <c:v>934</c:v>
                </c:pt>
                <c:pt idx="57" formatCode="#,##0_);[Red]\(#,##0\)">
                  <c:v>1161</c:v>
                </c:pt>
                <c:pt idx="58" formatCode="#,##0_);[Red]\(#,##0\)">
                  <c:v>1141</c:v>
                </c:pt>
                <c:pt idx="59" formatCode="#,##0_);[Red]\(#,##0\)">
                  <c:v>1068</c:v>
                </c:pt>
                <c:pt idx="60" formatCode="#,##0_);[Red]\(#,##0\)">
                  <c:v>972</c:v>
                </c:pt>
                <c:pt idx="61" formatCode="#,##0_);[Red]\(#,##0\)">
                  <c:v>941</c:v>
                </c:pt>
                <c:pt idx="62" formatCode="#,##0_);[Red]\(#,##0\)">
                  <c:v>972</c:v>
                </c:pt>
                <c:pt idx="63" formatCode="#,##0_);[Red]\(#,##0\)">
                  <c:v>941</c:v>
                </c:pt>
                <c:pt idx="64" formatCode="#,##0_);[Red]\(#,##0\)">
                  <c:v>1099</c:v>
                </c:pt>
                <c:pt idx="65" formatCode="#,##0_);[Red]\(#,##0\)">
                  <c:v>1077</c:v>
                </c:pt>
                <c:pt idx="66" formatCode="#,##0_);[Red]\(#,##0\)">
                  <c:v>928</c:v>
                </c:pt>
                <c:pt idx="67" formatCode="#,##0_);[Red]\(#,##0\)">
                  <c:v>960</c:v>
                </c:pt>
                <c:pt idx="68" formatCode="#,##0_);[Red]\(#,##0\)">
                  <c:v>1095</c:v>
                </c:pt>
                <c:pt idx="69" formatCode="#,##0_);[Red]\(#,##0\)">
                  <c:v>1214</c:v>
                </c:pt>
                <c:pt idx="70" formatCode="#,##0_);[Red]\(#,##0\)">
                  <c:v>919</c:v>
                </c:pt>
                <c:pt idx="71" formatCode="#,##0_);[Red]\(#,##0\)">
                  <c:v>907</c:v>
                </c:pt>
                <c:pt idx="72" formatCode="#,##0_ ;[Red]\-#,##0\ ">
                  <c:v>892</c:v>
                </c:pt>
                <c:pt idx="73" formatCode="#,##0_ ;[Red]\-#,##0\ ">
                  <c:v>841</c:v>
                </c:pt>
                <c:pt idx="74" formatCode="#,##0_ ;[Red]\-#,##0\ ">
                  <c:v>900</c:v>
                </c:pt>
                <c:pt idx="75" formatCode="#,##0_ ;[Red]\-#,##0\ ">
                  <c:v>841</c:v>
                </c:pt>
              </c:numCache>
            </c:numRef>
          </c:val>
          <c:extLst xmlns:c16r2="http://schemas.microsoft.com/office/drawing/2015/06/chart">
            <c:ext xmlns:c16="http://schemas.microsoft.com/office/drawing/2014/chart" uri="{C3380CC4-5D6E-409C-BE32-E72D297353CC}">
              <c16:uniqueId val="{00000001-9D17-4EFD-97CE-8C377440C667}"/>
            </c:ext>
          </c:extLst>
        </c:ser>
        <c:dLbls>
          <c:showLegendKey val="0"/>
          <c:showVal val="0"/>
          <c:showCatName val="0"/>
          <c:showSerName val="0"/>
          <c:showPercent val="0"/>
          <c:showBubbleSize val="0"/>
        </c:dLbls>
        <c:gapWidth val="219"/>
        <c:axId val="81480704"/>
        <c:axId val="81494784"/>
      </c:barChart>
      <c:lineChart>
        <c:grouping val="standard"/>
        <c:varyColors val="0"/>
        <c:ser>
          <c:idx val="2"/>
          <c:order val="2"/>
          <c:tx>
            <c:strRef>
              <c:f>Sheet1!$D$1</c:f>
              <c:strCache>
                <c:ptCount val="1"/>
                <c:pt idx="0">
                  <c:v>Alb/3/RBC</c:v>
                </c:pt>
              </c:strCache>
            </c:strRef>
          </c:tx>
          <c:spPr>
            <a:ln w="25400" cap="rnd">
              <a:solidFill>
                <a:schemeClr val="accent3"/>
              </a:solidFill>
              <a:round/>
            </a:ln>
            <a:effectLst/>
          </c:spPr>
          <c:marker>
            <c:symbol val="none"/>
          </c:marker>
          <c:cat>
            <c:strRef>
              <c:f>Sheet1!$A$2:$A$77</c:f>
              <c:strCache>
                <c:ptCount val="76"/>
                <c:pt idx="0">
                  <c:v>2007.1</c:v>
                </c:pt>
                <c:pt idx="1">
                  <c:v>2</c:v>
                </c:pt>
                <c:pt idx="2">
                  <c:v>3</c:v>
                </c:pt>
                <c:pt idx="3">
                  <c:v>4</c:v>
                </c:pt>
                <c:pt idx="4">
                  <c:v>5</c:v>
                </c:pt>
                <c:pt idx="5">
                  <c:v>6</c:v>
                </c:pt>
                <c:pt idx="6">
                  <c:v>7</c:v>
                </c:pt>
                <c:pt idx="7">
                  <c:v>8</c:v>
                </c:pt>
                <c:pt idx="8">
                  <c:v>9</c:v>
                </c:pt>
                <c:pt idx="9">
                  <c:v>10</c:v>
                </c:pt>
                <c:pt idx="10">
                  <c:v>11</c:v>
                </c:pt>
                <c:pt idx="11">
                  <c:v>12</c:v>
                </c:pt>
                <c:pt idx="12">
                  <c:v>2008.1</c:v>
                </c:pt>
                <c:pt idx="13">
                  <c:v>2</c:v>
                </c:pt>
                <c:pt idx="14">
                  <c:v>3</c:v>
                </c:pt>
                <c:pt idx="15">
                  <c:v>4</c:v>
                </c:pt>
                <c:pt idx="16">
                  <c:v>5</c:v>
                </c:pt>
                <c:pt idx="17">
                  <c:v>6</c:v>
                </c:pt>
                <c:pt idx="18">
                  <c:v>7</c:v>
                </c:pt>
                <c:pt idx="19">
                  <c:v>8</c:v>
                </c:pt>
                <c:pt idx="20">
                  <c:v>9</c:v>
                </c:pt>
                <c:pt idx="21">
                  <c:v>10</c:v>
                </c:pt>
                <c:pt idx="22">
                  <c:v>11</c:v>
                </c:pt>
                <c:pt idx="23">
                  <c:v>12</c:v>
                </c:pt>
                <c:pt idx="24">
                  <c:v>2009.1</c:v>
                </c:pt>
                <c:pt idx="25">
                  <c:v>2</c:v>
                </c:pt>
                <c:pt idx="26">
                  <c:v>3</c:v>
                </c:pt>
                <c:pt idx="27">
                  <c:v>4</c:v>
                </c:pt>
                <c:pt idx="28">
                  <c:v>5</c:v>
                </c:pt>
                <c:pt idx="29">
                  <c:v>6</c:v>
                </c:pt>
                <c:pt idx="30">
                  <c:v>7</c:v>
                </c:pt>
                <c:pt idx="31">
                  <c:v>8</c:v>
                </c:pt>
                <c:pt idx="32">
                  <c:v>9</c:v>
                </c:pt>
                <c:pt idx="33">
                  <c:v>10</c:v>
                </c:pt>
                <c:pt idx="34">
                  <c:v>11</c:v>
                </c:pt>
                <c:pt idx="35">
                  <c:v>12</c:v>
                </c:pt>
                <c:pt idx="36">
                  <c:v>2010.1</c:v>
                </c:pt>
                <c:pt idx="37">
                  <c:v>2</c:v>
                </c:pt>
                <c:pt idx="38">
                  <c:v>3</c:v>
                </c:pt>
                <c:pt idx="39">
                  <c:v>4</c:v>
                </c:pt>
                <c:pt idx="40">
                  <c:v>5</c:v>
                </c:pt>
                <c:pt idx="41">
                  <c:v>6</c:v>
                </c:pt>
                <c:pt idx="42">
                  <c:v>7</c:v>
                </c:pt>
                <c:pt idx="43">
                  <c:v>8</c:v>
                </c:pt>
                <c:pt idx="44">
                  <c:v>9</c:v>
                </c:pt>
                <c:pt idx="45">
                  <c:v>10</c:v>
                </c:pt>
                <c:pt idx="46">
                  <c:v>11</c:v>
                </c:pt>
                <c:pt idx="47">
                  <c:v>12</c:v>
                </c:pt>
                <c:pt idx="48">
                  <c:v>2011.1</c:v>
                </c:pt>
                <c:pt idx="49">
                  <c:v>2</c:v>
                </c:pt>
                <c:pt idx="50">
                  <c:v>3</c:v>
                </c:pt>
                <c:pt idx="51">
                  <c:v>4</c:v>
                </c:pt>
                <c:pt idx="52">
                  <c:v>5</c:v>
                </c:pt>
                <c:pt idx="53">
                  <c:v>6</c:v>
                </c:pt>
                <c:pt idx="54">
                  <c:v>7</c:v>
                </c:pt>
                <c:pt idx="55">
                  <c:v>8</c:v>
                </c:pt>
                <c:pt idx="56">
                  <c:v>9</c:v>
                </c:pt>
                <c:pt idx="57">
                  <c:v>10</c:v>
                </c:pt>
                <c:pt idx="58">
                  <c:v>11</c:v>
                </c:pt>
                <c:pt idx="59">
                  <c:v>12</c:v>
                </c:pt>
                <c:pt idx="60">
                  <c:v>2012.1</c:v>
                </c:pt>
                <c:pt idx="61">
                  <c:v>2</c:v>
                </c:pt>
                <c:pt idx="62">
                  <c:v>3</c:v>
                </c:pt>
                <c:pt idx="63">
                  <c:v>4</c:v>
                </c:pt>
                <c:pt idx="64">
                  <c:v>5</c:v>
                </c:pt>
                <c:pt idx="65">
                  <c:v>6</c:v>
                </c:pt>
                <c:pt idx="66">
                  <c:v>7</c:v>
                </c:pt>
                <c:pt idx="67">
                  <c:v>8</c:v>
                </c:pt>
                <c:pt idx="68">
                  <c:v>9</c:v>
                </c:pt>
                <c:pt idx="69">
                  <c:v>10</c:v>
                </c:pt>
                <c:pt idx="70">
                  <c:v>11</c:v>
                </c:pt>
                <c:pt idx="71">
                  <c:v>12</c:v>
                </c:pt>
                <c:pt idx="72">
                  <c:v>2013.1</c:v>
                </c:pt>
                <c:pt idx="73">
                  <c:v>2</c:v>
                </c:pt>
                <c:pt idx="74">
                  <c:v>3</c:v>
                </c:pt>
                <c:pt idx="75">
                  <c:v>4</c:v>
                </c:pt>
              </c:strCache>
            </c:strRef>
          </c:cat>
          <c:val>
            <c:numRef>
              <c:f>Sheet1!$D$2:$D$77</c:f>
              <c:numCache>
                <c:formatCode>General</c:formatCode>
                <c:ptCount val="76"/>
                <c:pt idx="0">
                  <c:v>4.541636582430808</c:v>
                </c:pt>
                <c:pt idx="1">
                  <c:v>4.237627811860941</c:v>
                </c:pt>
                <c:pt idx="2">
                  <c:v>3.3712324064538257</c:v>
                </c:pt>
                <c:pt idx="3">
                  <c:v>2.2815297696653647</c:v>
                </c:pt>
                <c:pt idx="4">
                  <c:v>4.8886262418636521</c:v>
                </c:pt>
                <c:pt idx="5">
                  <c:v>3.0227958937198056</c:v>
                </c:pt>
                <c:pt idx="6">
                  <c:v>4.78564453125</c:v>
                </c:pt>
                <c:pt idx="7">
                  <c:v>4.7392365734576121</c:v>
                </c:pt>
                <c:pt idx="8">
                  <c:v>4.5652841781874001</c:v>
                </c:pt>
                <c:pt idx="9">
                  <c:v>5.0974808324205876</c:v>
                </c:pt>
                <c:pt idx="10">
                  <c:v>4.3886321965529884</c:v>
                </c:pt>
                <c:pt idx="11">
                  <c:v>3.2760574311214588</c:v>
                </c:pt>
                <c:pt idx="12">
                  <c:v>5.366028708133971</c:v>
                </c:pt>
                <c:pt idx="13">
                  <c:v>4.5886590830748055</c:v>
                </c:pt>
                <c:pt idx="14">
                  <c:v>4.4875420875420895</c:v>
                </c:pt>
                <c:pt idx="15">
                  <c:v>3.1824910245788445</c:v>
                </c:pt>
                <c:pt idx="16">
                  <c:v>2.941257966195622</c:v>
                </c:pt>
                <c:pt idx="17">
                  <c:v>3.581363786825555</c:v>
                </c:pt>
                <c:pt idx="18">
                  <c:v>4.0808778391651304</c:v>
                </c:pt>
                <c:pt idx="19">
                  <c:v>2.9996227709190673</c:v>
                </c:pt>
                <c:pt idx="20">
                  <c:v>3.8141891891891873</c:v>
                </c:pt>
                <c:pt idx="21">
                  <c:v>3.1830265848670769</c:v>
                </c:pt>
                <c:pt idx="22">
                  <c:v>3.3220837043633131</c:v>
                </c:pt>
                <c:pt idx="23">
                  <c:v>3.7765979118920296</c:v>
                </c:pt>
                <c:pt idx="24">
                  <c:v>6.2568777292576421</c:v>
                </c:pt>
                <c:pt idx="25">
                  <c:v>4.0479797979797985</c:v>
                </c:pt>
                <c:pt idx="26">
                  <c:v>4.0313333333333361</c:v>
                </c:pt>
                <c:pt idx="27">
                  <c:v>3.6524547803617571</c:v>
                </c:pt>
                <c:pt idx="28">
                  <c:v>3.8411783541466535</c:v>
                </c:pt>
                <c:pt idx="29">
                  <c:v>4.1948087431693972</c:v>
                </c:pt>
                <c:pt idx="30">
                  <c:v>3.9330499468650371</c:v>
                </c:pt>
                <c:pt idx="31">
                  <c:v>3.3521583901330723</c:v>
                </c:pt>
                <c:pt idx="32">
                  <c:v>5.3317249698431866</c:v>
                </c:pt>
                <c:pt idx="33">
                  <c:v>3.2302981895633645</c:v>
                </c:pt>
                <c:pt idx="34">
                  <c:v>3.8603117505995215</c:v>
                </c:pt>
                <c:pt idx="35">
                  <c:v>3.5127758420441344</c:v>
                </c:pt>
                <c:pt idx="36">
                  <c:v>4.333631484794279</c:v>
                </c:pt>
                <c:pt idx="37">
                  <c:v>4.6739280774550469</c:v>
                </c:pt>
                <c:pt idx="38">
                  <c:v>3.1765704584040746</c:v>
                </c:pt>
                <c:pt idx="39">
                  <c:v>2.4548818673498434</c:v>
                </c:pt>
                <c:pt idx="40">
                  <c:v>3.7721518987341782</c:v>
                </c:pt>
                <c:pt idx="41">
                  <c:v>5.141887304820095</c:v>
                </c:pt>
                <c:pt idx="42">
                  <c:v>3.6002923976608185</c:v>
                </c:pt>
                <c:pt idx="43">
                  <c:v>3.2339692633810282</c:v>
                </c:pt>
                <c:pt idx="44">
                  <c:v>4.3891577928363992</c:v>
                </c:pt>
                <c:pt idx="45">
                  <c:v>3.1017247448081671</c:v>
                </c:pt>
                <c:pt idx="46">
                  <c:v>4.8774465522432982</c:v>
                </c:pt>
                <c:pt idx="47">
                  <c:v>4.0254567235699295</c:v>
                </c:pt>
                <c:pt idx="48">
                  <c:v>4.4020223152022329</c:v>
                </c:pt>
                <c:pt idx="49">
                  <c:v>4.0229885057471266</c:v>
                </c:pt>
                <c:pt idx="50">
                  <c:v>5.0378863409770673</c:v>
                </c:pt>
                <c:pt idx="51">
                  <c:v>3.3568421052631559</c:v>
                </c:pt>
                <c:pt idx="52">
                  <c:v>4.3901555954518265</c:v>
                </c:pt>
                <c:pt idx="53">
                  <c:v>3.7900952380952382</c:v>
                </c:pt>
                <c:pt idx="54">
                  <c:v>3.0017226528854444</c:v>
                </c:pt>
                <c:pt idx="55">
                  <c:v>3.6211818181818196</c:v>
                </c:pt>
                <c:pt idx="56">
                  <c:v>4.2226980728051391</c:v>
                </c:pt>
                <c:pt idx="57">
                  <c:v>3.4002296870513931</c:v>
                </c:pt>
                <c:pt idx="58">
                  <c:v>3.7877592754893383</c:v>
                </c:pt>
                <c:pt idx="59">
                  <c:v>3.6218789013732824</c:v>
                </c:pt>
                <c:pt idx="60">
                  <c:v>3.9207818930041154</c:v>
                </c:pt>
                <c:pt idx="61">
                  <c:v>4.0650017711654245</c:v>
                </c:pt>
                <c:pt idx="62">
                  <c:v>4.4838820301783278</c:v>
                </c:pt>
                <c:pt idx="63">
                  <c:v>4.2059865391427538</c:v>
                </c:pt>
                <c:pt idx="64">
                  <c:v>3.7340915984228094</c:v>
                </c:pt>
                <c:pt idx="65">
                  <c:v>4.0802537913958545</c:v>
                </c:pt>
                <c:pt idx="66">
                  <c:v>4.0212643678160909</c:v>
                </c:pt>
                <c:pt idx="67">
                  <c:v>3.7095486111111109</c:v>
                </c:pt>
                <c:pt idx="68">
                  <c:v>4.7598173515981737</c:v>
                </c:pt>
                <c:pt idx="69">
                  <c:v>3.8702635914332775</c:v>
                </c:pt>
                <c:pt idx="70">
                  <c:v>4.4878128400435262</c:v>
                </c:pt>
                <c:pt idx="71">
                  <c:v>4.466262403528118</c:v>
                </c:pt>
                <c:pt idx="72">
                  <c:v>5.5183109118086691</c:v>
                </c:pt>
                <c:pt idx="73">
                  <c:v>4.4805786761791495</c:v>
                </c:pt>
                <c:pt idx="74">
                  <c:v>4.1764814814814812</c:v>
                </c:pt>
                <c:pt idx="75">
                  <c:v>4.4774078478002375</c:v>
                </c:pt>
              </c:numCache>
            </c:numRef>
          </c:val>
          <c:smooth val="0"/>
          <c:extLst xmlns:c16r2="http://schemas.microsoft.com/office/drawing/2015/06/chart">
            <c:ext xmlns:c16="http://schemas.microsoft.com/office/drawing/2014/chart" uri="{C3380CC4-5D6E-409C-BE32-E72D297353CC}">
              <c16:uniqueId val="{00000002-9D17-4EFD-97CE-8C377440C667}"/>
            </c:ext>
          </c:extLst>
        </c:ser>
        <c:dLbls>
          <c:showLegendKey val="0"/>
          <c:showVal val="0"/>
          <c:showCatName val="0"/>
          <c:showSerName val="0"/>
          <c:showPercent val="0"/>
          <c:showBubbleSize val="0"/>
        </c:dLbls>
        <c:marker val="1"/>
        <c:smooth val="0"/>
        <c:axId val="81498112"/>
        <c:axId val="81496320"/>
      </c:lineChart>
      <c:catAx>
        <c:axId val="8148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1494784"/>
        <c:crosses val="autoZero"/>
        <c:auto val="1"/>
        <c:lblAlgn val="ctr"/>
        <c:lblOffset val="100"/>
        <c:noMultiLvlLbl val="0"/>
      </c:catAx>
      <c:valAx>
        <c:axId val="81494784"/>
        <c:scaling>
          <c:orientation val="minMax"/>
        </c:scaling>
        <c:delete val="0"/>
        <c:axPos val="l"/>
        <c:majorGridlines>
          <c:spPr>
            <a:ln w="9525" cap="flat" cmpd="sng" algn="ctr">
              <a:solidFill>
                <a:schemeClr val="tx1">
                  <a:lumMod val="15000"/>
                  <a:lumOff val="85000"/>
                </a:schemeClr>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1480704"/>
        <c:crosses val="autoZero"/>
        <c:crossBetween val="between"/>
      </c:valAx>
      <c:valAx>
        <c:axId val="8149632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1498112"/>
        <c:crosses val="max"/>
        <c:crossBetween val="between"/>
      </c:valAx>
      <c:catAx>
        <c:axId val="81498112"/>
        <c:scaling>
          <c:orientation val="minMax"/>
        </c:scaling>
        <c:delete val="1"/>
        <c:axPos val="b"/>
        <c:numFmt formatCode="General" sourceLinked="1"/>
        <c:majorTickMark val="out"/>
        <c:minorTickMark val="none"/>
        <c:tickLblPos val="none"/>
        <c:crossAx val="81496320"/>
        <c:crosses val="autoZero"/>
        <c:auto val="1"/>
        <c:lblAlgn val="ctr"/>
        <c:lblOffset val="100"/>
        <c:noMultiLvlLbl val="0"/>
      </c:catAx>
      <c:spPr>
        <a:noFill/>
        <a:ln>
          <a:noFill/>
        </a:ln>
        <a:effectLst/>
      </c:spPr>
    </c:plotArea>
    <c:legend>
      <c:legendPos val="b"/>
      <c:layout>
        <c:manualLayout>
          <c:xMode val="edge"/>
          <c:yMode val="edge"/>
          <c:x val="0.7095221952544275"/>
          <c:y val="9.3605665546950753E-2"/>
          <c:w val="0.24724529677867801"/>
          <c:h val="3.086441355324413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ja-JP" altLang="en-US" sz="2400"/>
              <a:t>アルブミン製剤使用量</a:t>
            </a:r>
          </a:p>
        </c:rich>
      </c:tx>
      <c:layout>
        <c:manualLayout>
          <c:xMode val="edge"/>
          <c:yMode val="edge"/>
          <c:x val="0.32240437353054036"/>
          <c:y val="2.3042732235950904E-2"/>
        </c:manualLayout>
      </c:layout>
      <c:overlay val="0"/>
      <c:spPr>
        <a:noFill/>
        <a:ln>
          <a:noFill/>
        </a:ln>
        <a:effectLst/>
      </c:spPr>
    </c:title>
    <c:autoTitleDeleted val="0"/>
    <c:plotArea>
      <c:layout>
        <c:manualLayout>
          <c:layoutTarget val="inner"/>
          <c:xMode val="edge"/>
          <c:yMode val="edge"/>
          <c:x val="0.1108184060894039"/>
          <c:y val="0.15191560280776664"/>
          <c:w val="0.8463564515700196"/>
          <c:h val="0.63660218048792383"/>
        </c:manualLayout>
      </c:layout>
      <c:barChart>
        <c:barDir val="col"/>
        <c:grouping val="clustered"/>
        <c:varyColors val="0"/>
        <c:ser>
          <c:idx val="0"/>
          <c:order val="0"/>
          <c:tx>
            <c:strRef>
              <c:f>Sheet1!$B$1</c:f>
              <c:strCache>
                <c:ptCount val="1"/>
                <c:pt idx="0">
                  <c:v>Alb</c:v>
                </c:pt>
              </c:strCache>
            </c:strRef>
          </c:tx>
          <c:spPr>
            <a:solidFill>
              <a:schemeClr val="accent1"/>
            </a:solidFill>
            <a:ln>
              <a:noFill/>
            </a:ln>
            <a:effectLst/>
          </c:spPr>
          <c:invertIfNegative val="0"/>
          <c:cat>
            <c:strRef>
              <c:f>Sheet1!$A$74:$A$117</c:f>
              <c:strCache>
                <c:ptCount val="44"/>
                <c:pt idx="0">
                  <c:v>2013.1</c:v>
                </c:pt>
                <c:pt idx="1">
                  <c:v>2</c:v>
                </c:pt>
                <c:pt idx="2">
                  <c:v>3</c:v>
                </c:pt>
                <c:pt idx="3">
                  <c:v>4</c:v>
                </c:pt>
                <c:pt idx="4">
                  <c:v>5</c:v>
                </c:pt>
                <c:pt idx="5">
                  <c:v>6</c:v>
                </c:pt>
                <c:pt idx="6">
                  <c:v>7</c:v>
                </c:pt>
                <c:pt idx="7">
                  <c:v>8</c:v>
                </c:pt>
                <c:pt idx="8">
                  <c:v>9</c:v>
                </c:pt>
                <c:pt idx="9">
                  <c:v>10</c:v>
                </c:pt>
                <c:pt idx="10">
                  <c:v>11</c:v>
                </c:pt>
                <c:pt idx="11">
                  <c:v>12</c:v>
                </c:pt>
                <c:pt idx="12">
                  <c:v>2014.1</c:v>
                </c:pt>
                <c:pt idx="13">
                  <c:v>2</c:v>
                </c:pt>
                <c:pt idx="14">
                  <c:v>3</c:v>
                </c:pt>
                <c:pt idx="15">
                  <c:v>4</c:v>
                </c:pt>
                <c:pt idx="16">
                  <c:v>5</c:v>
                </c:pt>
                <c:pt idx="17">
                  <c:v>6</c:v>
                </c:pt>
                <c:pt idx="18">
                  <c:v>7</c:v>
                </c:pt>
                <c:pt idx="19">
                  <c:v>8</c:v>
                </c:pt>
                <c:pt idx="20">
                  <c:v>9</c:v>
                </c:pt>
                <c:pt idx="21">
                  <c:v>10</c:v>
                </c:pt>
                <c:pt idx="22">
                  <c:v>11</c:v>
                </c:pt>
                <c:pt idx="23">
                  <c:v>12</c:v>
                </c:pt>
                <c:pt idx="24">
                  <c:v>2015.1</c:v>
                </c:pt>
                <c:pt idx="25">
                  <c:v>2</c:v>
                </c:pt>
                <c:pt idx="26">
                  <c:v>3</c:v>
                </c:pt>
                <c:pt idx="27">
                  <c:v>4</c:v>
                </c:pt>
                <c:pt idx="28">
                  <c:v>5</c:v>
                </c:pt>
                <c:pt idx="29">
                  <c:v>6</c:v>
                </c:pt>
                <c:pt idx="30">
                  <c:v>7</c:v>
                </c:pt>
                <c:pt idx="31">
                  <c:v>8</c:v>
                </c:pt>
                <c:pt idx="32">
                  <c:v>9</c:v>
                </c:pt>
                <c:pt idx="33">
                  <c:v>10</c:v>
                </c:pt>
                <c:pt idx="34">
                  <c:v>11</c:v>
                </c:pt>
                <c:pt idx="35">
                  <c:v>12</c:v>
                </c:pt>
                <c:pt idx="36">
                  <c:v>2016.1</c:v>
                </c:pt>
                <c:pt idx="37">
                  <c:v>2</c:v>
                </c:pt>
                <c:pt idx="38">
                  <c:v>3</c:v>
                </c:pt>
                <c:pt idx="39">
                  <c:v>4</c:v>
                </c:pt>
                <c:pt idx="40">
                  <c:v>5</c:v>
                </c:pt>
                <c:pt idx="41">
                  <c:v>6</c:v>
                </c:pt>
                <c:pt idx="42">
                  <c:v>7</c:v>
                </c:pt>
                <c:pt idx="43">
                  <c:v>8</c:v>
                </c:pt>
              </c:strCache>
            </c:strRef>
          </c:cat>
          <c:val>
            <c:numRef>
              <c:f>Sheet1!$B$74:$B$117</c:f>
              <c:numCache>
                <c:formatCode>#,##0.0_ ;[Red]\-#,##0.0\ </c:formatCode>
                <c:ptCount val="44"/>
                <c:pt idx="0">
                  <c:v>14767</c:v>
                </c:pt>
                <c:pt idx="1">
                  <c:v>11304.5</c:v>
                </c:pt>
                <c:pt idx="2">
                  <c:v>11276.5</c:v>
                </c:pt>
                <c:pt idx="3">
                  <c:v>11296.5</c:v>
                </c:pt>
                <c:pt idx="4">
                  <c:v>8872.5</c:v>
                </c:pt>
                <c:pt idx="5">
                  <c:v>14435</c:v>
                </c:pt>
                <c:pt idx="6">
                  <c:v>10345</c:v>
                </c:pt>
                <c:pt idx="7">
                  <c:v>10255</c:v>
                </c:pt>
                <c:pt idx="8">
                  <c:v>11512.5</c:v>
                </c:pt>
                <c:pt idx="9">
                  <c:v>12340</c:v>
                </c:pt>
                <c:pt idx="10">
                  <c:v>14102</c:v>
                </c:pt>
                <c:pt idx="11">
                  <c:v>16046.5</c:v>
                </c:pt>
                <c:pt idx="12">
                  <c:v>13326.9</c:v>
                </c:pt>
                <c:pt idx="13">
                  <c:v>13456.5</c:v>
                </c:pt>
                <c:pt idx="14">
                  <c:v>13254.7</c:v>
                </c:pt>
                <c:pt idx="15">
                  <c:v>12200</c:v>
                </c:pt>
                <c:pt idx="16">
                  <c:v>13123.6</c:v>
                </c:pt>
                <c:pt idx="17">
                  <c:v>11853.1</c:v>
                </c:pt>
                <c:pt idx="18">
                  <c:v>11435.8</c:v>
                </c:pt>
                <c:pt idx="19">
                  <c:v>10925.9</c:v>
                </c:pt>
                <c:pt idx="20">
                  <c:v>10124</c:v>
                </c:pt>
                <c:pt idx="21">
                  <c:v>11139</c:v>
                </c:pt>
                <c:pt idx="22">
                  <c:v>11968</c:v>
                </c:pt>
                <c:pt idx="23">
                  <c:v>10208</c:v>
                </c:pt>
                <c:pt idx="24">
                  <c:v>10854</c:v>
                </c:pt>
                <c:pt idx="25">
                  <c:v>9722</c:v>
                </c:pt>
                <c:pt idx="26">
                  <c:v>13245</c:v>
                </c:pt>
                <c:pt idx="27">
                  <c:v>9616</c:v>
                </c:pt>
                <c:pt idx="28">
                  <c:v>11638.8</c:v>
                </c:pt>
                <c:pt idx="29">
                  <c:v>9945</c:v>
                </c:pt>
                <c:pt idx="30">
                  <c:v>8701</c:v>
                </c:pt>
                <c:pt idx="31">
                  <c:v>9123.2000000000007</c:v>
                </c:pt>
                <c:pt idx="32">
                  <c:v>10275.9</c:v>
                </c:pt>
                <c:pt idx="33">
                  <c:v>9646.5</c:v>
                </c:pt>
                <c:pt idx="34">
                  <c:v>10675.3</c:v>
                </c:pt>
                <c:pt idx="35" formatCode="General">
                  <c:v>11708</c:v>
                </c:pt>
                <c:pt idx="36" formatCode="General">
                  <c:v>8864</c:v>
                </c:pt>
                <c:pt idx="37" formatCode="General">
                  <c:v>11989.4</c:v>
                </c:pt>
                <c:pt idx="38" formatCode="General">
                  <c:v>8501</c:v>
                </c:pt>
                <c:pt idx="39" formatCode="General">
                  <c:v>9864.4</c:v>
                </c:pt>
                <c:pt idx="40" formatCode="General">
                  <c:v>9719.2000000000007</c:v>
                </c:pt>
                <c:pt idx="41" formatCode="General">
                  <c:v>9066.7999999999956</c:v>
                </c:pt>
                <c:pt idx="42" formatCode="General">
                  <c:v>7251.2</c:v>
                </c:pt>
                <c:pt idx="43" formatCode="General">
                  <c:v>11177</c:v>
                </c:pt>
              </c:numCache>
            </c:numRef>
          </c:val>
          <c:extLst xmlns:c16r2="http://schemas.microsoft.com/office/drawing/2015/06/chart">
            <c:ext xmlns:c16="http://schemas.microsoft.com/office/drawing/2014/chart" uri="{C3380CC4-5D6E-409C-BE32-E72D297353CC}">
              <c16:uniqueId val="{00000000-E835-447E-9D48-B317454B27E9}"/>
            </c:ext>
          </c:extLst>
        </c:ser>
        <c:ser>
          <c:idx val="1"/>
          <c:order val="1"/>
          <c:tx>
            <c:strRef>
              <c:f>Sheet1!$C$1</c:f>
              <c:strCache>
                <c:ptCount val="1"/>
                <c:pt idx="0">
                  <c:v>RBC</c:v>
                </c:pt>
              </c:strCache>
            </c:strRef>
          </c:tx>
          <c:spPr>
            <a:solidFill>
              <a:schemeClr val="accent2"/>
            </a:solidFill>
            <a:ln>
              <a:noFill/>
            </a:ln>
            <a:effectLst/>
          </c:spPr>
          <c:invertIfNegative val="0"/>
          <c:cat>
            <c:strRef>
              <c:f>Sheet1!$A$74:$A$117</c:f>
              <c:strCache>
                <c:ptCount val="44"/>
                <c:pt idx="0">
                  <c:v>2013.1</c:v>
                </c:pt>
                <c:pt idx="1">
                  <c:v>2</c:v>
                </c:pt>
                <c:pt idx="2">
                  <c:v>3</c:v>
                </c:pt>
                <c:pt idx="3">
                  <c:v>4</c:v>
                </c:pt>
                <c:pt idx="4">
                  <c:v>5</c:v>
                </c:pt>
                <c:pt idx="5">
                  <c:v>6</c:v>
                </c:pt>
                <c:pt idx="6">
                  <c:v>7</c:v>
                </c:pt>
                <c:pt idx="7">
                  <c:v>8</c:v>
                </c:pt>
                <c:pt idx="8">
                  <c:v>9</c:v>
                </c:pt>
                <c:pt idx="9">
                  <c:v>10</c:v>
                </c:pt>
                <c:pt idx="10">
                  <c:v>11</c:v>
                </c:pt>
                <c:pt idx="11">
                  <c:v>12</c:v>
                </c:pt>
                <c:pt idx="12">
                  <c:v>2014.1</c:v>
                </c:pt>
                <c:pt idx="13">
                  <c:v>2</c:v>
                </c:pt>
                <c:pt idx="14">
                  <c:v>3</c:v>
                </c:pt>
                <c:pt idx="15">
                  <c:v>4</c:v>
                </c:pt>
                <c:pt idx="16">
                  <c:v>5</c:v>
                </c:pt>
                <c:pt idx="17">
                  <c:v>6</c:v>
                </c:pt>
                <c:pt idx="18">
                  <c:v>7</c:v>
                </c:pt>
                <c:pt idx="19">
                  <c:v>8</c:v>
                </c:pt>
                <c:pt idx="20">
                  <c:v>9</c:v>
                </c:pt>
                <c:pt idx="21">
                  <c:v>10</c:v>
                </c:pt>
                <c:pt idx="22">
                  <c:v>11</c:v>
                </c:pt>
                <c:pt idx="23">
                  <c:v>12</c:v>
                </c:pt>
                <c:pt idx="24">
                  <c:v>2015.1</c:v>
                </c:pt>
                <c:pt idx="25">
                  <c:v>2</c:v>
                </c:pt>
                <c:pt idx="26">
                  <c:v>3</c:v>
                </c:pt>
                <c:pt idx="27">
                  <c:v>4</c:v>
                </c:pt>
                <c:pt idx="28">
                  <c:v>5</c:v>
                </c:pt>
                <c:pt idx="29">
                  <c:v>6</c:v>
                </c:pt>
                <c:pt idx="30">
                  <c:v>7</c:v>
                </c:pt>
                <c:pt idx="31">
                  <c:v>8</c:v>
                </c:pt>
                <c:pt idx="32">
                  <c:v>9</c:v>
                </c:pt>
                <c:pt idx="33">
                  <c:v>10</c:v>
                </c:pt>
                <c:pt idx="34">
                  <c:v>11</c:v>
                </c:pt>
                <c:pt idx="35">
                  <c:v>12</c:v>
                </c:pt>
                <c:pt idx="36">
                  <c:v>2016.1</c:v>
                </c:pt>
                <c:pt idx="37">
                  <c:v>2</c:v>
                </c:pt>
                <c:pt idx="38">
                  <c:v>3</c:v>
                </c:pt>
                <c:pt idx="39">
                  <c:v>4</c:v>
                </c:pt>
                <c:pt idx="40">
                  <c:v>5</c:v>
                </c:pt>
                <c:pt idx="41">
                  <c:v>6</c:v>
                </c:pt>
                <c:pt idx="42">
                  <c:v>7</c:v>
                </c:pt>
                <c:pt idx="43">
                  <c:v>8</c:v>
                </c:pt>
              </c:strCache>
            </c:strRef>
          </c:cat>
          <c:val>
            <c:numRef>
              <c:f>Sheet1!$C$74:$C$117</c:f>
              <c:numCache>
                <c:formatCode>#,##0_ ;[Red]\-#,##0\ </c:formatCode>
                <c:ptCount val="44"/>
                <c:pt idx="0">
                  <c:v>892</c:v>
                </c:pt>
                <c:pt idx="1">
                  <c:v>841</c:v>
                </c:pt>
                <c:pt idx="2">
                  <c:v>900</c:v>
                </c:pt>
                <c:pt idx="3">
                  <c:v>841</c:v>
                </c:pt>
                <c:pt idx="4">
                  <c:v>842</c:v>
                </c:pt>
                <c:pt idx="5">
                  <c:v>964</c:v>
                </c:pt>
                <c:pt idx="6">
                  <c:v>836</c:v>
                </c:pt>
                <c:pt idx="7">
                  <c:v>917</c:v>
                </c:pt>
                <c:pt idx="8">
                  <c:v>834</c:v>
                </c:pt>
                <c:pt idx="9">
                  <c:v>1084</c:v>
                </c:pt>
                <c:pt idx="10">
                  <c:v>1027</c:v>
                </c:pt>
                <c:pt idx="11">
                  <c:v>1088</c:v>
                </c:pt>
                <c:pt idx="12">
                  <c:v>760</c:v>
                </c:pt>
                <c:pt idx="13">
                  <c:v>916</c:v>
                </c:pt>
                <c:pt idx="14">
                  <c:v>908</c:v>
                </c:pt>
                <c:pt idx="15">
                  <c:v>1038</c:v>
                </c:pt>
                <c:pt idx="16">
                  <c:v>1035</c:v>
                </c:pt>
                <c:pt idx="17">
                  <c:v>1087</c:v>
                </c:pt>
                <c:pt idx="18">
                  <c:v>909</c:v>
                </c:pt>
                <c:pt idx="19">
                  <c:v>691</c:v>
                </c:pt>
                <c:pt idx="20">
                  <c:v>901</c:v>
                </c:pt>
                <c:pt idx="21">
                  <c:v>891</c:v>
                </c:pt>
                <c:pt idx="22">
                  <c:v>990</c:v>
                </c:pt>
                <c:pt idx="23">
                  <c:v>969</c:v>
                </c:pt>
                <c:pt idx="24">
                  <c:v>768</c:v>
                </c:pt>
                <c:pt idx="25">
                  <c:v>659</c:v>
                </c:pt>
                <c:pt idx="26">
                  <c:v>971</c:v>
                </c:pt>
                <c:pt idx="27">
                  <c:v>807</c:v>
                </c:pt>
                <c:pt idx="28">
                  <c:v>892</c:v>
                </c:pt>
                <c:pt idx="29">
                  <c:v>898</c:v>
                </c:pt>
                <c:pt idx="30">
                  <c:v>870</c:v>
                </c:pt>
                <c:pt idx="31">
                  <c:v>766</c:v>
                </c:pt>
                <c:pt idx="32">
                  <c:v>753</c:v>
                </c:pt>
                <c:pt idx="33">
                  <c:v>954</c:v>
                </c:pt>
                <c:pt idx="34">
                  <c:v>1006</c:v>
                </c:pt>
                <c:pt idx="35" formatCode="General">
                  <c:v>934</c:v>
                </c:pt>
                <c:pt idx="36" formatCode="General">
                  <c:v>1200</c:v>
                </c:pt>
                <c:pt idx="37" formatCode="General">
                  <c:v>1301</c:v>
                </c:pt>
                <c:pt idx="38" formatCode="General">
                  <c:v>1259</c:v>
                </c:pt>
                <c:pt idx="39" formatCode="General">
                  <c:v>1412</c:v>
                </c:pt>
                <c:pt idx="40" formatCode="General">
                  <c:v>1214</c:v>
                </c:pt>
                <c:pt idx="41" formatCode="General">
                  <c:v>1155</c:v>
                </c:pt>
                <c:pt idx="42" formatCode="General">
                  <c:v>1229</c:v>
                </c:pt>
                <c:pt idx="43" formatCode="General">
                  <c:v>1494</c:v>
                </c:pt>
              </c:numCache>
            </c:numRef>
          </c:val>
          <c:extLst xmlns:c16r2="http://schemas.microsoft.com/office/drawing/2015/06/chart">
            <c:ext xmlns:c16="http://schemas.microsoft.com/office/drawing/2014/chart" uri="{C3380CC4-5D6E-409C-BE32-E72D297353CC}">
              <c16:uniqueId val="{00000001-E835-447E-9D48-B317454B27E9}"/>
            </c:ext>
          </c:extLst>
        </c:ser>
        <c:dLbls>
          <c:showLegendKey val="0"/>
          <c:showVal val="0"/>
          <c:showCatName val="0"/>
          <c:showSerName val="0"/>
          <c:showPercent val="0"/>
          <c:showBubbleSize val="0"/>
        </c:dLbls>
        <c:gapWidth val="219"/>
        <c:axId val="84275968"/>
        <c:axId val="84277504"/>
      </c:barChart>
      <c:lineChart>
        <c:grouping val="standard"/>
        <c:varyColors val="0"/>
        <c:ser>
          <c:idx val="2"/>
          <c:order val="2"/>
          <c:tx>
            <c:strRef>
              <c:f>Sheet1!$D$1</c:f>
              <c:strCache>
                <c:ptCount val="1"/>
                <c:pt idx="0">
                  <c:v>Alb/3/RBC</c:v>
                </c:pt>
              </c:strCache>
            </c:strRef>
          </c:tx>
          <c:spPr>
            <a:ln w="25400" cap="rnd">
              <a:solidFill>
                <a:schemeClr val="accent3"/>
              </a:solidFill>
              <a:round/>
            </a:ln>
            <a:effectLst/>
          </c:spPr>
          <c:marker>
            <c:symbol val="none"/>
          </c:marker>
          <c:cat>
            <c:strRef>
              <c:f>Sheet1!$A$74:$A$117</c:f>
              <c:strCache>
                <c:ptCount val="44"/>
                <c:pt idx="0">
                  <c:v>2013.1</c:v>
                </c:pt>
                <c:pt idx="1">
                  <c:v>2</c:v>
                </c:pt>
                <c:pt idx="2">
                  <c:v>3</c:v>
                </c:pt>
                <c:pt idx="3">
                  <c:v>4</c:v>
                </c:pt>
                <c:pt idx="4">
                  <c:v>5</c:v>
                </c:pt>
                <c:pt idx="5">
                  <c:v>6</c:v>
                </c:pt>
                <c:pt idx="6">
                  <c:v>7</c:v>
                </c:pt>
                <c:pt idx="7">
                  <c:v>8</c:v>
                </c:pt>
                <c:pt idx="8">
                  <c:v>9</c:v>
                </c:pt>
                <c:pt idx="9">
                  <c:v>10</c:v>
                </c:pt>
                <c:pt idx="10">
                  <c:v>11</c:v>
                </c:pt>
                <c:pt idx="11">
                  <c:v>12</c:v>
                </c:pt>
                <c:pt idx="12">
                  <c:v>2014.1</c:v>
                </c:pt>
                <c:pt idx="13">
                  <c:v>2</c:v>
                </c:pt>
                <c:pt idx="14">
                  <c:v>3</c:v>
                </c:pt>
                <c:pt idx="15">
                  <c:v>4</c:v>
                </c:pt>
                <c:pt idx="16">
                  <c:v>5</c:v>
                </c:pt>
                <c:pt idx="17">
                  <c:v>6</c:v>
                </c:pt>
                <c:pt idx="18">
                  <c:v>7</c:v>
                </c:pt>
                <c:pt idx="19">
                  <c:v>8</c:v>
                </c:pt>
                <c:pt idx="20">
                  <c:v>9</c:v>
                </c:pt>
                <c:pt idx="21">
                  <c:v>10</c:v>
                </c:pt>
                <c:pt idx="22">
                  <c:v>11</c:v>
                </c:pt>
                <c:pt idx="23">
                  <c:v>12</c:v>
                </c:pt>
                <c:pt idx="24">
                  <c:v>2015.1</c:v>
                </c:pt>
                <c:pt idx="25">
                  <c:v>2</c:v>
                </c:pt>
                <c:pt idx="26">
                  <c:v>3</c:v>
                </c:pt>
                <c:pt idx="27">
                  <c:v>4</c:v>
                </c:pt>
                <c:pt idx="28">
                  <c:v>5</c:v>
                </c:pt>
                <c:pt idx="29">
                  <c:v>6</c:v>
                </c:pt>
                <c:pt idx="30">
                  <c:v>7</c:v>
                </c:pt>
                <c:pt idx="31">
                  <c:v>8</c:v>
                </c:pt>
                <c:pt idx="32">
                  <c:v>9</c:v>
                </c:pt>
                <c:pt idx="33">
                  <c:v>10</c:v>
                </c:pt>
                <c:pt idx="34">
                  <c:v>11</c:v>
                </c:pt>
                <c:pt idx="35">
                  <c:v>12</c:v>
                </c:pt>
                <c:pt idx="36">
                  <c:v>2016.1</c:v>
                </c:pt>
                <c:pt idx="37">
                  <c:v>2</c:v>
                </c:pt>
                <c:pt idx="38">
                  <c:v>3</c:v>
                </c:pt>
                <c:pt idx="39">
                  <c:v>4</c:v>
                </c:pt>
                <c:pt idx="40">
                  <c:v>5</c:v>
                </c:pt>
                <c:pt idx="41">
                  <c:v>6</c:v>
                </c:pt>
                <c:pt idx="42">
                  <c:v>7</c:v>
                </c:pt>
                <c:pt idx="43">
                  <c:v>8</c:v>
                </c:pt>
              </c:strCache>
            </c:strRef>
          </c:cat>
          <c:val>
            <c:numRef>
              <c:f>Sheet1!$D$74:$D$117</c:f>
              <c:numCache>
                <c:formatCode>General</c:formatCode>
                <c:ptCount val="44"/>
                <c:pt idx="0">
                  <c:v>5.5183109118086691</c:v>
                </c:pt>
                <c:pt idx="1">
                  <c:v>4.4805786761791495</c:v>
                </c:pt>
                <c:pt idx="2">
                  <c:v>4.1764814814814812</c:v>
                </c:pt>
                <c:pt idx="3">
                  <c:v>4.4774078478002375</c:v>
                </c:pt>
                <c:pt idx="4">
                  <c:v>3.5124703087885987</c:v>
                </c:pt>
                <c:pt idx="5">
                  <c:v>4.9913554633471673</c:v>
                </c:pt>
                <c:pt idx="6">
                  <c:v>4.1248006379585291</c:v>
                </c:pt>
                <c:pt idx="7">
                  <c:v>3.7277353689567447</c:v>
                </c:pt>
                <c:pt idx="8">
                  <c:v>4.6013189448441283</c:v>
                </c:pt>
                <c:pt idx="9">
                  <c:v>3.79458794587946</c:v>
                </c:pt>
                <c:pt idx="10">
                  <c:v>4.5770853618954854</c:v>
                </c:pt>
                <c:pt idx="11">
                  <c:v>4.9162071078431406</c:v>
                </c:pt>
                <c:pt idx="12">
                  <c:v>5.8451315789473668</c:v>
                </c:pt>
                <c:pt idx="13">
                  <c:v>4.8968340611353698</c:v>
                </c:pt>
                <c:pt idx="14">
                  <c:v>4.8658957415565345</c:v>
                </c:pt>
                <c:pt idx="15">
                  <c:v>3.917790622992936</c:v>
                </c:pt>
                <c:pt idx="16">
                  <c:v>4.2266022544283421</c:v>
                </c:pt>
                <c:pt idx="17">
                  <c:v>3.6348052744556876</c:v>
                </c:pt>
                <c:pt idx="18">
                  <c:v>4.1935460212687907</c:v>
                </c:pt>
                <c:pt idx="19">
                  <c:v>5.2705740472744793</c:v>
                </c:pt>
                <c:pt idx="20">
                  <c:v>3.7454679985201631</c:v>
                </c:pt>
                <c:pt idx="21">
                  <c:v>4.1672278338945006</c:v>
                </c:pt>
                <c:pt idx="22">
                  <c:v>4.0296296296296319</c:v>
                </c:pt>
                <c:pt idx="23">
                  <c:v>3.5115239078087375</c:v>
                </c:pt>
                <c:pt idx="24">
                  <c:v>4.7109374999999982</c:v>
                </c:pt>
                <c:pt idx="25">
                  <c:v>4.9175518462316621</c:v>
                </c:pt>
                <c:pt idx="26">
                  <c:v>4.5468589083419158</c:v>
                </c:pt>
                <c:pt idx="27">
                  <c:v>3.971912432878975</c:v>
                </c:pt>
                <c:pt idx="28">
                  <c:v>4.3493273542600894</c:v>
                </c:pt>
                <c:pt idx="29">
                  <c:v>3.6915367483296229</c:v>
                </c:pt>
                <c:pt idx="30">
                  <c:v>3.3337164750957848</c:v>
                </c:pt>
                <c:pt idx="31">
                  <c:v>3.9700609225413408</c:v>
                </c:pt>
                <c:pt idx="32">
                  <c:v>4.5488711819389103</c:v>
                </c:pt>
                <c:pt idx="33">
                  <c:v>3.3705450733752604</c:v>
                </c:pt>
                <c:pt idx="34">
                  <c:v>3.5372100728959586</c:v>
                </c:pt>
                <c:pt idx="35">
                  <c:v>4.1784439685938635</c:v>
                </c:pt>
                <c:pt idx="36">
                  <c:v>2.4622222222222221</c:v>
                </c:pt>
                <c:pt idx="37">
                  <c:v>3.0718421726876763</c:v>
                </c:pt>
                <c:pt idx="38">
                  <c:v>2.2507280910775758</c:v>
                </c:pt>
                <c:pt idx="39">
                  <c:v>2.3287063267233239</c:v>
                </c:pt>
                <c:pt idx="40">
                  <c:v>2.668643602416255</c:v>
                </c:pt>
                <c:pt idx="41">
                  <c:v>2.6166810966810972</c:v>
                </c:pt>
                <c:pt idx="42">
                  <c:v>1.9666937889883378</c:v>
                </c:pt>
                <c:pt idx="43">
                  <c:v>2.4937527889335116</c:v>
                </c:pt>
              </c:numCache>
            </c:numRef>
          </c:val>
          <c:smooth val="0"/>
          <c:extLst xmlns:c16r2="http://schemas.microsoft.com/office/drawing/2015/06/chart">
            <c:ext xmlns:c16="http://schemas.microsoft.com/office/drawing/2014/chart" uri="{C3380CC4-5D6E-409C-BE32-E72D297353CC}">
              <c16:uniqueId val="{00000002-E835-447E-9D48-B317454B27E9}"/>
            </c:ext>
          </c:extLst>
        </c:ser>
        <c:dLbls>
          <c:showLegendKey val="0"/>
          <c:showVal val="0"/>
          <c:showCatName val="0"/>
          <c:showSerName val="0"/>
          <c:showPercent val="0"/>
          <c:showBubbleSize val="0"/>
        </c:dLbls>
        <c:marker val="1"/>
        <c:smooth val="0"/>
        <c:axId val="84297216"/>
        <c:axId val="84295680"/>
      </c:lineChart>
      <c:catAx>
        <c:axId val="84275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277504"/>
        <c:crosses val="autoZero"/>
        <c:auto val="1"/>
        <c:lblAlgn val="ctr"/>
        <c:lblOffset val="100"/>
        <c:noMultiLvlLbl val="0"/>
      </c:catAx>
      <c:valAx>
        <c:axId val="84277504"/>
        <c:scaling>
          <c:orientation val="minMax"/>
        </c:scaling>
        <c:delete val="0"/>
        <c:axPos val="l"/>
        <c:majorGridlines>
          <c:spPr>
            <a:ln w="9525" cap="flat" cmpd="sng" algn="ctr">
              <a:solidFill>
                <a:schemeClr val="tx1">
                  <a:lumMod val="15000"/>
                  <a:lumOff val="85000"/>
                </a:schemeClr>
              </a:solidFill>
              <a:round/>
            </a:ln>
            <a:effectLst/>
          </c:spPr>
        </c:majorGridlines>
        <c:numFmt formatCode="#,##0.0_ ;[Red]\-#,##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275968"/>
        <c:crosses val="autoZero"/>
        <c:crossBetween val="between"/>
      </c:valAx>
      <c:valAx>
        <c:axId val="8429568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84297216"/>
        <c:crosses val="max"/>
        <c:crossBetween val="between"/>
      </c:valAx>
      <c:catAx>
        <c:axId val="84297216"/>
        <c:scaling>
          <c:orientation val="minMax"/>
        </c:scaling>
        <c:delete val="1"/>
        <c:axPos val="b"/>
        <c:numFmt formatCode="General" sourceLinked="1"/>
        <c:majorTickMark val="out"/>
        <c:minorTickMark val="none"/>
        <c:tickLblPos val="none"/>
        <c:crossAx val="84295680"/>
        <c:crosses val="autoZero"/>
        <c:auto val="1"/>
        <c:lblAlgn val="ctr"/>
        <c:lblOffset val="100"/>
        <c:noMultiLvlLbl val="0"/>
      </c:catAx>
      <c:spPr>
        <a:noFill/>
        <a:ln>
          <a:noFill/>
        </a:ln>
        <a:effectLst/>
      </c:spPr>
    </c:plotArea>
    <c:legend>
      <c:legendPos val="b"/>
      <c:layout>
        <c:manualLayout>
          <c:xMode val="edge"/>
          <c:yMode val="edge"/>
          <c:x val="0.7095221952544275"/>
          <c:y val="9.3605665546950753E-2"/>
          <c:w val="0.24724529677867801"/>
          <c:h val="2.941196652607120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altLang="ja-JP" sz="2000" dirty="0"/>
              <a:t>1</a:t>
            </a:r>
            <a:r>
              <a:rPr lang="ja-JP" altLang="en-US" sz="2000" dirty="0"/>
              <a:t>回目採血後</a:t>
            </a:r>
            <a:r>
              <a:rPr lang="en-US" altLang="ja-JP" sz="2000" dirty="0"/>
              <a:t>1</a:t>
            </a:r>
            <a:r>
              <a:rPr lang="ja-JP" altLang="en-US" sz="2000" dirty="0"/>
              <a:t>週間における</a:t>
            </a:r>
            <a:r>
              <a:rPr lang="en-US" altLang="ja-JP" sz="2000" dirty="0"/>
              <a:t>DR</a:t>
            </a:r>
            <a:r>
              <a:rPr lang="ja-JP" altLang="en-US" sz="2000" dirty="0"/>
              <a:t>の経過（</a:t>
            </a:r>
            <a:r>
              <a:rPr lang="en-US" altLang="ja-JP" sz="2000" dirty="0"/>
              <a:t>99/294</a:t>
            </a:r>
            <a:r>
              <a:rPr lang="ja-JP" altLang="en-US" sz="2000" dirty="0"/>
              <a:t>名発症）</a:t>
            </a:r>
          </a:p>
        </c:rich>
      </c:tx>
      <c:overlay val="0"/>
      <c:spPr>
        <a:noFill/>
        <a:ln>
          <a:noFill/>
        </a:ln>
        <a:effectLst/>
      </c:spPr>
    </c:title>
    <c:autoTitleDeleted val="0"/>
    <c:plotArea>
      <c:layout>
        <c:manualLayout>
          <c:layoutTarget val="inner"/>
          <c:xMode val="edge"/>
          <c:yMode val="edge"/>
          <c:x val="0.12230318951493041"/>
          <c:y val="8.2357466783869626E-2"/>
          <c:w val="0.77194624154222358"/>
          <c:h val="0.71804544209122989"/>
        </c:manualLayout>
      </c:layout>
      <c:barChart>
        <c:barDir val="col"/>
        <c:grouping val="clustered"/>
        <c:varyColors val="0"/>
        <c:ser>
          <c:idx val="0"/>
          <c:order val="0"/>
          <c:tx>
            <c:strRef>
              <c:f>Sheet1!$B$2</c:f>
              <c:strCache>
                <c:ptCount val="1"/>
                <c:pt idx="0">
                  <c:v>めまい</c:v>
                </c:pt>
              </c:strCache>
            </c:strRef>
          </c:tx>
          <c:spPr>
            <a:solidFill>
              <a:schemeClr val="accent1"/>
            </a:solidFill>
            <a:ln>
              <a:noFill/>
            </a:ln>
            <a:effectLst/>
          </c:spPr>
          <c:invertIfNegative val="0"/>
          <c:cat>
            <c:strRef>
              <c:f>Sheet1!$C$1:$I$1</c:f>
              <c:strCache>
                <c:ptCount val="7"/>
                <c:pt idx="0">
                  <c:v>1日目</c:v>
                </c:pt>
                <c:pt idx="1">
                  <c:v>2日目</c:v>
                </c:pt>
                <c:pt idx="2">
                  <c:v>3日目</c:v>
                </c:pt>
                <c:pt idx="3">
                  <c:v>4日目</c:v>
                </c:pt>
                <c:pt idx="4">
                  <c:v>5日目</c:v>
                </c:pt>
                <c:pt idx="5">
                  <c:v>6日目</c:v>
                </c:pt>
                <c:pt idx="6">
                  <c:v>7日目</c:v>
                </c:pt>
              </c:strCache>
            </c:strRef>
          </c:cat>
          <c:val>
            <c:numRef>
              <c:f>Sheet1!$C$2:$I$2</c:f>
              <c:numCache>
                <c:formatCode>General</c:formatCode>
                <c:ptCount val="7"/>
                <c:pt idx="0">
                  <c:v>10</c:v>
                </c:pt>
                <c:pt idx="1">
                  <c:v>4</c:v>
                </c:pt>
                <c:pt idx="2">
                  <c:v>1</c:v>
                </c:pt>
                <c:pt idx="3">
                  <c:v>2</c:v>
                </c:pt>
                <c:pt idx="4">
                  <c:v>0</c:v>
                </c:pt>
                <c:pt idx="5">
                  <c:v>0</c:v>
                </c:pt>
                <c:pt idx="6">
                  <c:v>1</c:v>
                </c:pt>
              </c:numCache>
            </c:numRef>
          </c:val>
          <c:extLst xmlns:c16r2="http://schemas.microsoft.com/office/drawing/2015/06/chart">
            <c:ext xmlns:c16="http://schemas.microsoft.com/office/drawing/2014/chart" uri="{C3380CC4-5D6E-409C-BE32-E72D297353CC}">
              <c16:uniqueId val="{00000000-1FE1-4A7B-94A1-12DA5738507C}"/>
            </c:ext>
          </c:extLst>
        </c:ser>
        <c:ser>
          <c:idx val="1"/>
          <c:order val="1"/>
          <c:tx>
            <c:strRef>
              <c:f>Sheet1!$B$3</c:f>
              <c:strCache>
                <c:ptCount val="1"/>
                <c:pt idx="0">
                  <c:v>ふらつき</c:v>
                </c:pt>
              </c:strCache>
            </c:strRef>
          </c:tx>
          <c:spPr>
            <a:solidFill>
              <a:schemeClr val="accent2"/>
            </a:solidFill>
            <a:ln>
              <a:noFill/>
            </a:ln>
            <a:effectLst/>
          </c:spPr>
          <c:invertIfNegative val="0"/>
          <c:cat>
            <c:strRef>
              <c:f>Sheet1!$C$1:$I$1</c:f>
              <c:strCache>
                <c:ptCount val="7"/>
                <c:pt idx="0">
                  <c:v>1日目</c:v>
                </c:pt>
                <c:pt idx="1">
                  <c:v>2日目</c:v>
                </c:pt>
                <c:pt idx="2">
                  <c:v>3日目</c:v>
                </c:pt>
                <c:pt idx="3">
                  <c:v>4日目</c:v>
                </c:pt>
                <c:pt idx="4">
                  <c:v>5日目</c:v>
                </c:pt>
                <c:pt idx="5">
                  <c:v>6日目</c:v>
                </c:pt>
                <c:pt idx="6">
                  <c:v>7日目</c:v>
                </c:pt>
              </c:strCache>
            </c:strRef>
          </c:cat>
          <c:val>
            <c:numRef>
              <c:f>Sheet1!$C$3:$I$3</c:f>
              <c:numCache>
                <c:formatCode>General</c:formatCode>
                <c:ptCount val="7"/>
                <c:pt idx="0">
                  <c:v>18</c:v>
                </c:pt>
                <c:pt idx="1">
                  <c:v>10</c:v>
                </c:pt>
                <c:pt idx="2">
                  <c:v>5</c:v>
                </c:pt>
                <c:pt idx="3">
                  <c:v>3</c:v>
                </c:pt>
                <c:pt idx="4">
                  <c:v>1</c:v>
                </c:pt>
                <c:pt idx="5">
                  <c:v>0</c:v>
                </c:pt>
                <c:pt idx="6">
                  <c:v>1</c:v>
                </c:pt>
              </c:numCache>
            </c:numRef>
          </c:val>
          <c:extLst xmlns:c16r2="http://schemas.microsoft.com/office/drawing/2015/06/chart">
            <c:ext xmlns:c16="http://schemas.microsoft.com/office/drawing/2014/chart" uri="{C3380CC4-5D6E-409C-BE32-E72D297353CC}">
              <c16:uniqueId val="{00000001-1FE1-4A7B-94A1-12DA5738507C}"/>
            </c:ext>
          </c:extLst>
        </c:ser>
        <c:ser>
          <c:idx val="2"/>
          <c:order val="2"/>
          <c:tx>
            <c:strRef>
              <c:f>Sheet1!$B$4</c:f>
              <c:strCache>
                <c:ptCount val="1"/>
                <c:pt idx="0">
                  <c:v>冷汗</c:v>
                </c:pt>
              </c:strCache>
            </c:strRef>
          </c:tx>
          <c:spPr>
            <a:solidFill>
              <a:schemeClr val="accent3"/>
            </a:solidFill>
            <a:ln>
              <a:noFill/>
            </a:ln>
            <a:effectLst/>
          </c:spPr>
          <c:invertIfNegative val="0"/>
          <c:cat>
            <c:strRef>
              <c:f>Sheet1!$C$1:$I$1</c:f>
              <c:strCache>
                <c:ptCount val="7"/>
                <c:pt idx="0">
                  <c:v>1日目</c:v>
                </c:pt>
                <c:pt idx="1">
                  <c:v>2日目</c:v>
                </c:pt>
                <c:pt idx="2">
                  <c:v>3日目</c:v>
                </c:pt>
                <c:pt idx="3">
                  <c:v>4日目</c:v>
                </c:pt>
                <c:pt idx="4">
                  <c:v>5日目</c:v>
                </c:pt>
                <c:pt idx="5">
                  <c:v>6日目</c:v>
                </c:pt>
                <c:pt idx="6">
                  <c:v>7日目</c:v>
                </c:pt>
              </c:strCache>
            </c:strRef>
          </c:cat>
          <c:val>
            <c:numRef>
              <c:f>Sheet1!$C$4:$I$4</c:f>
              <c:numCache>
                <c:formatCode>General</c:formatCode>
                <c:ptCount val="7"/>
                <c:pt idx="0">
                  <c:v>2</c:v>
                </c:pt>
                <c:pt idx="1">
                  <c:v>0</c:v>
                </c:pt>
                <c:pt idx="2">
                  <c:v>1</c:v>
                </c:pt>
                <c:pt idx="3">
                  <c:v>2</c:v>
                </c:pt>
                <c:pt idx="4">
                  <c:v>1</c:v>
                </c:pt>
                <c:pt idx="5">
                  <c:v>1</c:v>
                </c:pt>
                <c:pt idx="6">
                  <c:v>0</c:v>
                </c:pt>
              </c:numCache>
            </c:numRef>
          </c:val>
          <c:extLst xmlns:c16r2="http://schemas.microsoft.com/office/drawing/2015/06/chart">
            <c:ext xmlns:c16="http://schemas.microsoft.com/office/drawing/2014/chart" uri="{C3380CC4-5D6E-409C-BE32-E72D297353CC}">
              <c16:uniqueId val="{00000002-1FE1-4A7B-94A1-12DA5738507C}"/>
            </c:ext>
          </c:extLst>
        </c:ser>
        <c:ser>
          <c:idx val="3"/>
          <c:order val="3"/>
          <c:tx>
            <c:strRef>
              <c:f>Sheet1!$B$5</c:f>
              <c:strCache>
                <c:ptCount val="1"/>
                <c:pt idx="0">
                  <c:v>動悸</c:v>
                </c:pt>
              </c:strCache>
            </c:strRef>
          </c:tx>
          <c:spPr>
            <a:solidFill>
              <a:schemeClr val="accent4"/>
            </a:solidFill>
            <a:ln>
              <a:noFill/>
            </a:ln>
            <a:effectLst/>
          </c:spPr>
          <c:invertIfNegative val="0"/>
          <c:cat>
            <c:strRef>
              <c:f>Sheet1!$C$1:$I$1</c:f>
              <c:strCache>
                <c:ptCount val="7"/>
                <c:pt idx="0">
                  <c:v>1日目</c:v>
                </c:pt>
                <c:pt idx="1">
                  <c:v>2日目</c:v>
                </c:pt>
                <c:pt idx="2">
                  <c:v>3日目</c:v>
                </c:pt>
                <c:pt idx="3">
                  <c:v>4日目</c:v>
                </c:pt>
                <c:pt idx="4">
                  <c:v>5日目</c:v>
                </c:pt>
                <c:pt idx="5">
                  <c:v>6日目</c:v>
                </c:pt>
                <c:pt idx="6">
                  <c:v>7日目</c:v>
                </c:pt>
              </c:strCache>
            </c:strRef>
          </c:cat>
          <c:val>
            <c:numRef>
              <c:f>Sheet1!$C$5:$I$5</c:f>
              <c:numCache>
                <c:formatCode>General</c:formatCode>
                <c:ptCount val="7"/>
                <c:pt idx="0">
                  <c:v>6</c:v>
                </c:pt>
                <c:pt idx="1">
                  <c:v>2</c:v>
                </c:pt>
                <c:pt idx="2">
                  <c:v>2</c:v>
                </c:pt>
                <c:pt idx="3">
                  <c:v>0</c:v>
                </c:pt>
                <c:pt idx="4">
                  <c:v>2</c:v>
                </c:pt>
                <c:pt idx="5">
                  <c:v>0</c:v>
                </c:pt>
                <c:pt idx="6">
                  <c:v>0</c:v>
                </c:pt>
              </c:numCache>
            </c:numRef>
          </c:val>
          <c:extLst xmlns:c16r2="http://schemas.microsoft.com/office/drawing/2015/06/chart">
            <c:ext xmlns:c16="http://schemas.microsoft.com/office/drawing/2014/chart" uri="{C3380CC4-5D6E-409C-BE32-E72D297353CC}">
              <c16:uniqueId val="{00000003-1FE1-4A7B-94A1-12DA5738507C}"/>
            </c:ext>
          </c:extLst>
        </c:ser>
        <c:ser>
          <c:idx val="4"/>
          <c:order val="4"/>
          <c:tx>
            <c:strRef>
              <c:f>Sheet1!$B$6</c:f>
              <c:strCache>
                <c:ptCount val="1"/>
                <c:pt idx="0">
                  <c:v>立ちくらみ</c:v>
                </c:pt>
              </c:strCache>
            </c:strRef>
          </c:tx>
          <c:spPr>
            <a:solidFill>
              <a:schemeClr val="accent5"/>
            </a:solidFill>
            <a:ln>
              <a:noFill/>
            </a:ln>
            <a:effectLst/>
          </c:spPr>
          <c:invertIfNegative val="0"/>
          <c:cat>
            <c:strRef>
              <c:f>Sheet1!$C$1:$I$1</c:f>
              <c:strCache>
                <c:ptCount val="7"/>
                <c:pt idx="0">
                  <c:v>1日目</c:v>
                </c:pt>
                <c:pt idx="1">
                  <c:v>2日目</c:v>
                </c:pt>
                <c:pt idx="2">
                  <c:v>3日目</c:v>
                </c:pt>
                <c:pt idx="3">
                  <c:v>4日目</c:v>
                </c:pt>
                <c:pt idx="4">
                  <c:v>5日目</c:v>
                </c:pt>
                <c:pt idx="5">
                  <c:v>6日目</c:v>
                </c:pt>
                <c:pt idx="6">
                  <c:v>7日目</c:v>
                </c:pt>
              </c:strCache>
            </c:strRef>
          </c:cat>
          <c:val>
            <c:numRef>
              <c:f>Sheet1!$C$6:$I$6</c:f>
              <c:numCache>
                <c:formatCode>General</c:formatCode>
                <c:ptCount val="7"/>
                <c:pt idx="0">
                  <c:v>9</c:v>
                </c:pt>
                <c:pt idx="1">
                  <c:v>2</c:v>
                </c:pt>
                <c:pt idx="2">
                  <c:v>2</c:v>
                </c:pt>
                <c:pt idx="3">
                  <c:v>0</c:v>
                </c:pt>
                <c:pt idx="4">
                  <c:v>0</c:v>
                </c:pt>
                <c:pt idx="5">
                  <c:v>0</c:v>
                </c:pt>
                <c:pt idx="6">
                  <c:v>1</c:v>
                </c:pt>
              </c:numCache>
            </c:numRef>
          </c:val>
          <c:extLst xmlns:c16r2="http://schemas.microsoft.com/office/drawing/2015/06/chart">
            <c:ext xmlns:c16="http://schemas.microsoft.com/office/drawing/2014/chart" uri="{C3380CC4-5D6E-409C-BE32-E72D297353CC}">
              <c16:uniqueId val="{00000004-1FE1-4A7B-94A1-12DA5738507C}"/>
            </c:ext>
          </c:extLst>
        </c:ser>
        <c:ser>
          <c:idx val="5"/>
          <c:order val="5"/>
          <c:tx>
            <c:strRef>
              <c:f>Sheet1!$B$7</c:f>
              <c:strCache>
                <c:ptCount val="1"/>
                <c:pt idx="0">
                  <c:v>頭痛頭重感</c:v>
                </c:pt>
              </c:strCache>
            </c:strRef>
          </c:tx>
          <c:spPr>
            <a:solidFill>
              <a:schemeClr val="accent6"/>
            </a:solidFill>
            <a:ln>
              <a:noFill/>
            </a:ln>
            <a:effectLst/>
          </c:spPr>
          <c:invertIfNegative val="0"/>
          <c:cat>
            <c:strRef>
              <c:f>Sheet1!$C$1:$I$1</c:f>
              <c:strCache>
                <c:ptCount val="7"/>
                <c:pt idx="0">
                  <c:v>1日目</c:v>
                </c:pt>
                <c:pt idx="1">
                  <c:v>2日目</c:v>
                </c:pt>
                <c:pt idx="2">
                  <c:v>3日目</c:v>
                </c:pt>
                <c:pt idx="3">
                  <c:v>4日目</c:v>
                </c:pt>
                <c:pt idx="4">
                  <c:v>5日目</c:v>
                </c:pt>
                <c:pt idx="5">
                  <c:v>6日目</c:v>
                </c:pt>
                <c:pt idx="6">
                  <c:v>7日目</c:v>
                </c:pt>
              </c:strCache>
            </c:strRef>
          </c:cat>
          <c:val>
            <c:numRef>
              <c:f>Sheet1!$C$7:$I$7</c:f>
              <c:numCache>
                <c:formatCode>General</c:formatCode>
                <c:ptCount val="7"/>
                <c:pt idx="0">
                  <c:v>31</c:v>
                </c:pt>
                <c:pt idx="1">
                  <c:v>17</c:v>
                </c:pt>
                <c:pt idx="2">
                  <c:v>10</c:v>
                </c:pt>
                <c:pt idx="3">
                  <c:v>5</c:v>
                </c:pt>
                <c:pt idx="4">
                  <c:v>4</c:v>
                </c:pt>
                <c:pt idx="5">
                  <c:v>2</c:v>
                </c:pt>
                <c:pt idx="6">
                  <c:v>2</c:v>
                </c:pt>
              </c:numCache>
            </c:numRef>
          </c:val>
          <c:extLst xmlns:c16r2="http://schemas.microsoft.com/office/drawing/2015/06/chart">
            <c:ext xmlns:c16="http://schemas.microsoft.com/office/drawing/2014/chart" uri="{C3380CC4-5D6E-409C-BE32-E72D297353CC}">
              <c16:uniqueId val="{00000005-1FE1-4A7B-94A1-12DA5738507C}"/>
            </c:ext>
          </c:extLst>
        </c:ser>
        <c:ser>
          <c:idx val="6"/>
          <c:order val="6"/>
          <c:tx>
            <c:strRef>
              <c:f>Sheet1!$B$8</c:f>
              <c:strCache>
                <c:ptCount val="1"/>
                <c:pt idx="0">
                  <c:v>吐気</c:v>
                </c:pt>
              </c:strCache>
            </c:strRef>
          </c:tx>
          <c:spPr>
            <a:solidFill>
              <a:schemeClr val="accent1">
                <a:lumMod val="60000"/>
              </a:schemeClr>
            </a:solidFill>
            <a:ln>
              <a:noFill/>
            </a:ln>
            <a:effectLst/>
          </c:spPr>
          <c:invertIfNegative val="0"/>
          <c:cat>
            <c:strRef>
              <c:f>Sheet1!$C$1:$I$1</c:f>
              <c:strCache>
                <c:ptCount val="7"/>
                <c:pt idx="0">
                  <c:v>1日目</c:v>
                </c:pt>
                <c:pt idx="1">
                  <c:v>2日目</c:v>
                </c:pt>
                <c:pt idx="2">
                  <c:v>3日目</c:v>
                </c:pt>
                <c:pt idx="3">
                  <c:v>4日目</c:v>
                </c:pt>
                <c:pt idx="4">
                  <c:v>5日目</c:v>
                </c:pt>
                <c:pt idx="5">
                  <c:v>6日目</c:v>
                </c:pt>
                <c:pt idx="6">
                  <c:v>7日目</c:v>
                </c:pt>
              </c:strCache>
            </c:strRef>
          </c:cat>
          <c:val>
            <c:numRef>
              <c:f>Sheet1!$C$8:$I$8</c:f>
              <c:numCache>
                <c:formatCode>General</c:formatCode>
                <c:ptCount val="7"/>
                <c:pt idx="0">
                  <c:v>7</c:v>
                </c:pt>
                <c:pt idx="1">
                  <c:v>3</c:v>
                </c:pt>
                <c:pt idx="2">
                  <c:v>2</c:v>
                </c:pt>
                <c:pt idx="3">
                  <c:v>1</c:v>
                </c:pt>
                <c:pt idx="4">
                  <c:v>0</c:v>
                </c:pt>
                <c:pt idx="5">
                  <c:v>0</c:v>
                </c:pt>
                <c:pt idx="6">
                  <c:v>0</c:v>
                </c:pt>
              </c:numCache>
            </c:numRef>
          </c:val>
          <c:extLst xmlns:c16r2="http://schemas.microsoft.com/office/drawing/2015/06/chart">
            <c:ext xmlns:c16="http://schemas.microsoft.com/office/drawing/2014/chart" uri="{C3380CC4-5D6E-409C-BE32-E72D297353CC}">
              <c16:uniqueId val="{00000006-1FE1-4A7B-94A1-12DA5738507C}"/>
            </c:ext>
          </c:extLst>
        </c:ser>
        <c:ser>
          <c:idx val="7"/>
          <c:order val="7"/>
          <c:tx>
            <c:strRef>
              <c:f>Sheet1!$B$9</c:f>
              <c:strCache>
                <c:ptCount val="1"/>
                <c:pt idx="0">
                  <c:v>腹部不快感</c:v>
                </c:pt>
              </c:strCache>
            </c:strRef>
          </c:tx>
          <c:spPr>
            <a:solidFill>
              <a:schemeClr val="accent2">
                <a:lumMod val="60000"/>
              </a:schemeClr>
            </a:solidFill>
            <a:ln>
              <a:noFill/>
            </a:ln>
            <a:effectLst/>
          </c:spPr>
          <c:invertIfNegative val="0"/>
          <c:cat>
            <c:strRef>
              <c:f>Sheet1!$C$1:$I$1</c:f>
              <c:strCache>
                <c:ptCount val="7"/>
                <c:pt idx="0">
                  <c:v>1日目</c:v>
                </c:pt>
                <c:pt idx="1">
                  <c:v>2日目</c:v>
                </c:pt>
                <c:pt idx="2">
                  <c:v>3日目</c:v>
                </c:pt>
                <c:pt idx="3">
                  <c:v>4日目</c:v>
                </c:pt>
                <c:pt idx="4">
                  <c:v>5日目</c:v>
                </c:pt>
                <c:pt idx="5">
                  <c:v>6日目</c:v>
                </c:pt>
                <c:pt idx="6">
                  <c:v>7日目</c:v>
                </c:pt>
              </c:strCache>
            </c:strRef>
          </c:cat>
          <c:val>
            <c:numRef>
              <c:f>Sheet1!$C$9:$I$9</c:f>
              <c:numCache>
                <c:formatCode>General</c:formatCode>
                <c:ptCount val="7"/>
                <c:pt idx="0">
                  <c:v>7</c:v>
                </c:pt>
                <c:pt idx="1">
                  <c:v>5</c:v>
                </c:pt>
                <c:pt idx="2">
                  <c:v>5</c:v>
                </c:pt>
                <c:pt idx="3">
                  <c:v>4</c:v>
                </c:pt>
                <c:pt idx="4">
                  <c:v>5</c:v>
                </c:pt>
                <c:pt idx="5">
                  <c:v>6</c:v>
                </c:pt>
                <c:pt idx="6">
                  <c:v>4</c:v>
                </c:pt>
              </c:numCache>
            </c:numRef>
          </c:val>
          <c:extLst xmlns:c16r2="http://schemas.microsoft.com/office/drawing/2015/06/chart">
            <c:ext xmlns:c16="http://schemas.microsoft.com/office/drawing/2014/chart" uri="{C3380CC4-5D6E-409C-BE32-E72D297353CC}">
              <c16:uniqueId val="{00000007-1FE1-4A7B-94A1-12DA5738507C}"/>
            </c:ext>
          </c:extLst>
        </c:ser>
        <c:ser>
          <c:idx val="8"/>
          <c:order val="8"/>
          <c:tx>
            <c:strRef>
              <c:f>Sheet1!$B$10</c:f>
              <c:strCache>
                <c:ptCount val="1"/>
                <c:pt idx="0">
                  <c:v>食思不振</c:v>
                </c:pt>
              </c:strCache>
            </c:strRef>
          </c:tx>
          <c:spPr>
            <a:solidFill>
              <a:schemeClr val="accent3">
                <a:lumMod val="60000"/>
              </a:schemeClr>
            </a:solidFill>
            <a:ln>
              <a:noFill/>
            </a:ln>
            <a:effectLst/>
          </c:spPr>
          <c:invertIfNegative val="0"/>
          <c:cat>
            <c:strRef>
              <c:f>Sheet1!$C$1:$I$1</c:f>
              <c:strCache>
                <c:ptCount val="7"/>
                <c:pt idx="0">
                  <c:v>1日目</c:v>
                </c:pt>
                <c:pt idx="1">
                  <c:v>2日目</c:v>
                </c:pt>
                <c:pt idx="2">
                  <c:v>3日目</c:v>
                </c:pt>
                <c:pt idx="3">
                  <c:v>4日目</c:v>
                </c:pt>
                <c:pt idx="4">
                  <c:v>5日目</c:v>
                </c:pt>
                <c:pt idx="5">
                  <c:v>6日目</c:v>
                </c:pt>
                <c:pt idx="6">
                  <c:v>7日目</c:v>
                </c:pt>
              </c:strCache>
            </c:strRef>
          </c:cat>
          <c:val>
            <c:numRef>
              <c:f>Sheet1!$C$10:$I$10</c:f>
              <c:numCache>
                <c:formatCode>General</c:formatCode>
                <c:ptCount val="7"/>
                <c:pt idx="0">
                  <c:v>5</c:v>
                </c:pt>
                <c:pt idx="1">
                  <c:v>6</c:v>
                </c:pt>
                <c:pt idx="2">
                  <c:v>3</c:v>
                </c:pt>
                <c:pt idx="3">
                  <c:v>1</c:v>
                </c:pt>
                <c:pt idx="4">
                  <c:v>1</c:v>
                </c:pt>
                <c:pt idx="5">
                  <c:v>0</c:v>
                </c:pt>
                <c:pt idx="6">
                  <c:v>1</c:v>
                </c:pt>
              </c:numCache>
            </c:numRef>
          </c:val>
          <c:extLst xmlns:c16r2="http://schemas.microsoft.com/office/drawing/2015/06/chart">
            <c:ext xmlns:c16="http://schemas.microsoft.com/office/drawing/2014/chart" uri="{C3380CC4-5D6E-409C-BE32-E72D297353CC}">
              <c16:uniqueId val="{00000008-1FE1-4A7B-94A1-12DA5738507C}"/>
            </c:ext>
          </c:extLst>
        </c:ser>
        <c:ser>
          <c:idx val="9"/>
          <c:order val="9"/>
          <c:tx>
            <c:strRef>
              <c:f>Sheet1!$B$11</c:f>
              <c:strCache>
                <c:ptCount val="1"/>
                <c:pt idx="0">
                  <c:v>倦怠感</c:v>
                </c:pt>
              </c:strCache>
            </c:strRef>
          </c:tx>
          <c:spPr>
            <a:solidFill>
              <a:schemeClr val="accent4">
                <a:lumMod val="60000"/>
              </a:schemeClr>
            </a:solidFill>
            <a:ln>
              <a:noFill/>
            </a:ln>
            <a:effectLst/>
          </c:spPr>
          <c:invertIfNegative val="0"/>
          <c:cat>
            <c:strRef>
              <c:f>Sheet1!$C$1:$I$1</c:f>
              <c:strCache>
                <c:ptCount val="7"/>
                <c:pt idx="0">
                  <c:v>1日目</c:v>
                </c:pt>
                <c:pt idx="1">
                  <c:v>2日目</c:v>
                </c:pt>
                <c:pt idx="2">
                  <c:v>3日目</c:v>
                </c:pt>
                <c:pt idx="3">
                  <c:v>4日目</c:v>
                </c:pt>
                <c:pt idx="4">
                  <c:v>5日目</c:v>
                </c:pt>
                <c:pt idx="5">
                  <c:v>6日目</c:v>
                </c:pt>
                <c:pt idx="6">
                  <c:v>7日目</c:v>
                </c:pt>
              </c:strCache>
            </c:strRef>
          </c:cat>
          <c:val>
            <c:numRef>
              <c:f>Sheet1!$C$11:$I$11</c:f>
              <c:numCache>
                <c:formatCode>General</c:formatCode>
                <c:ptCount val="7"/>
                <c:pt idx="0">
                  <c:v>16</c:v>
                </c:pt>
                <c:pt idx="1">
                  <c:v>13</c:v>
                </c:pt>
                <c:pt idx="2">
                  <c:v>9</c:v>
                </c:pt>
                <c:pt idx="3">
                  <c:v>3</c:v>
                </c:pt>
                <c:pt idx="4">
                  <c:v>3</c:v>
                </c:pt>
                <c:pt idx="5">
                  <c:v>2</c:v>
                </c:pt>
                <c:pt idx="6">
                  <c:v>2</c:v>
                </c:pt>
              </c:numCache>
            </c:numRef>
          </c:val>
          <c:extLst xmlns:c16r2="http://schemas.microsoft.com/office/drawing/2015/06/chart">
            <c:ext xmlns:c16="http://schemas.microsoft.com/office/drawing/2014/chart" uri="{C3380CC4-5D6E-409C-BE32-E72D297353CC}">
              <c16:uniqueId val="{00000009-1FE1-4A7B-94A1-12DA5738507C}"/>
            </c:ext>
          </c:extLst>
        </c:ser>
        <c:dLbls>
          <c:showLegendKey val="0"/>
          <c:showVal val="0"/>
          <c:showCatName val="0"/>
          <c:showSerName val="0"/>
          <c:showPercent val="0"/>
          <c:showBubbleSize val="0"/>
        </c:dLbls>
        <c:gapWidth val="220"/>
        <c:axId val="92705152"/>
        <c:axId val="92706688"/>
      </c:barChart>
      <c:lineChart>
        <c:grouping val="standard"/>
        <c:varyColors val="0"/>
        <c:ser>
          <c:idx val="10"/>
          <c:order val="10"/>
          <c:tx>
            <c:strRef>
              <c:f>Sheet1!$B$12</c:f>
              <c:strCache>
                <c:ptCount val="1"/>
                <c:pt idx="0">
                  <c:v>発症患者数</c:v>
                </c:pt>
              </c:strCache>
            </c:strRef>
          </c:tx>
          <c:spPr>
            <a:ln w="28575" cap="rnd">
              <a:solidFill>
                <a:schemeClr val="accent5">
                  <a:lumMod val="60000"/>
                </a:schemeClr>
              </a:solidFill>
              <a:round/>
            </a:ln>
            <a:effectLst/>
          </c:spPr>
          <c:marker>
            <c:symbol val="circle"/>
            <c:size val="5"/>
            <c:spPr>
              <a:solidFill>
                <a:schemeClr val="accent5">
                  <a:lumMod val="60000"/>
                </a:schemeClr>
              </a:solidFill>
              <a:ln w="9525">
                <a:solidFill>
                  <a:schemeClr val="accent5">
                    <a:lumMod val="60000"/>
                  </a:schemeClr>
                </a:solidFill>
              </a:ln>
              <a:effectLst/>
            </c:spPr>
          </c:marker>
          <c:dLbls>
            <c:spPr>
              <a:noFill/>
              <a:ln>
                <a:noFill/>
              </a:ln>
              <a:effectLst/>
            </c:sp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val>
            <c:numRef>
              <c:f>Sheet1!$C$12:$I$12</c:f>
              <c:numCache>
                <c:formatCode>General</c:formatCode>
                <c:ptCount val="7"/>
                <c:pt idx="0">
                  <c:v>79</c:v>
                </c:pt>
                <c:pt idx="1">
                  <c:v>50</c:v>
                </c:pt>
                <c:pt idx="2">
                  <c:v>26</c:v>
                </c:pt>
                <c:pt idx="3">
                  <c:v>21</c:v>
                </c:pt>
                <c:pt idx="4">
                  <c:v>15</c:v>
                </c:pt>
                <c:pt idx="5">
                  <c:v>12</c:v>
                </c:pt>
                <c:pt idx="6">
                  <c:v>9</c:v>
                </c:pt>
              </c:numCache>
            </c:numRef>
          </c:val>
          <c:smooth val="0"/>
          <c:extLst xmlns:c16r2="http://schemas.microsoft.com/office/drawing/2015/06/chart">
            <c:ext xmlns:c16="http://schemas.microsoft.com/office/drawing/2014/chart" uri="{C3380CC4-5D6E-409C-BE32-E72D297353CC}">
              <c16:uniqueId val="{0000000A-1FE1-4A7B-94A1-12DA5738507C}"/>
            </c:ext>
          </c:extLst>
        </c:ser>
        <c:dLbls>
          <c:showLegendKey val="0"/>
          <c:showVal val="0"/>
          <c:showCatName val="0"/>
          <c:showSerName val="0"/>
          <c:showPercent val="0"/>
          <c:showBubbleSize val="0"/>
        </c:dLbls>
        <c:marker val="1"/>
        <c:smooth val="0"/>
        <c:axId val="92723072"/>
        <c:axId val="92721152"/>
      </c:lineChart>
      <c:catAx>
        <c:axId val="92705152"/>
        <c:scaling>
          <c:orientation val="minMax"/>
        </c:scaling>
        <c:delete val="0"/>
        <c:axPos val="b"/>
        <c:numFmt formatCode="General" sourceLinked="1"/>
        <c:majorTickMark val="cross"/>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706688"/>
        <c:crosses val="autoZero"/>
        <c:auto val="1"/>
        <c:lblAlgn val="ctr"/>
        <c:lblOffset val="100"/>
        <c:tickMarkSkip val="1"/>
        <c:noMultiLvlLbl val="0"/>
      </c:catAx>
      <c:valAx>
        <c:axId val="92706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2000" b="0"/>
                </a:pPr>
                <a:r>
                  <a:rPr lang="en-US" altLang="ja-JP" sz="2000" b="0" dirty="0"/>
                  <a:t>DR</a:t>
                </a:r>
                <a:r>
                  <a:rPr lang="ja-JP" altLang="en-US" sz="2000" b="0" dirty="0"/>
                  <a:t>症状（件数）</a:t>
                </a:r>
              </a:p>
            </c:rich>
          </c:tx>
          <c:layout>
            <c:manualLayout>
              <c:xMode val="edge"/>
              <c:yMode val="edge"/>
              <c:x val="3.8565914061466436E-3"/>
              <c:y val="0.30780822349306697"/>
            </c:manualLayout>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705152"/>
        <c:crosses val="autoZero"/>
        <c:crossBetween val="between"/>
      </c:valAx>
      <c:valAx>
        <c:axId val="92721152"/>
        <c:scaling>
          <c:orientation val="minMax"/>
        </c:scaling>
        <c:delete val="0"/>
        <c:axPos val="r"/>
        <c:title>
          <c:tx>
            <c:rich>
              <a:bodyPr rot="-5400000" vert="horz"/>
              <a:lstStyle/>
              <a:p>
                <a:pPr>
                  <a:defRPr sz="2000" b="0"/>
                </a:pPr>
                <a:r>
                  <a:rPr lang="en-US" altLang="ja-JP" sz="2000" b="0" dirty="0"/>
                  <a:t>DR</a:t>
                </a:r>
                <a:r>
                  <a:rPr lang="ja-JP" altLang="en-US" sz="2000" b="0" dirty="0"/>
                  <a:t>症状あり患者数</a:t>
                </a:r>
              </a:p>
            </c:rich>
          </c:tx>
          <c:layout>
            <c:manualLayout>
              <c:xMode val="edge"/>
              <c:yMode val="edge"/>
              <c:x val="0.93211516339888689"/>
              <c:y val="0.29405802820477445"/>
            </c:manualLayout>
          </c:layout>
          <c:overlay val="0"/>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92723072"/>
        <c:crosses val="max"/>
        <c:crossBetween val="between"/>
      </c:valAx>
      <c:catAx>
        <c:axId val="92723072"/>
        <c:scaling>
          <c:orientation val="minMax"/>
        </c:scaling>
        <c:delete val="1"/>
        <c:axPos val="b"/>
        <c:majorTickMark val="out"/>
        <c:minorTickMark val="none"/>
        <c:tickLblPos val="none"/>
        <c:crossAx val="92721152"/>
        <c:crosses val="autoZero"/>
        <c:auto val="1"/>
        <c:lblAlgn val="ctr"/>
        <c:lblOffset val="100"/>
        <c:noMultiLvlLbl val="0"/>
      </c:catAx>
      <c:spPr>
        <a:noFill/>
        <a:ln>
          <a:noFill/>
        </a:ln>
        <a:effectLst/>
      </c:spPr>
    </c:plotArea>
    <c:legend>
      <c:legendPos val="b"/>
      <c:layout>
        <c:manualLayout>
          <c:xMode val="edge"/>
          <c:yMode val="edge"/>
          <c:x val="0.12495063533492"/>
          <c:y val="0.85481520385248688"/>
          <c:w val="0.76356009849818463"/>
          <c:h val="0.1298673875752803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C00635-4616-4ABF-903D-8BAEBE94623F}" type="doc">
      <dgm:prSet loTypeId="urn:microsoft.com/office/officeart/2005/8/layout/balance1" loCatId="relationship" qsTypeId="urn:microsoft.com/office/officeart/2005/8/quickstyle/simple2" qsCatId="simple" csTypeId="urn:microsoft.com/office/officeart/2005/8/colors/colorful1#1" csCatId="colorful" phldr="1"/>
      <dgm:spPr/>
      <dgm:t>
        <a:bodyPr/>
        <a:lstStyle/>
        <a:p>
          <a:endParaRPr kumimoji="1" lang="ja-JP" altLang="en-US"/>
        </a:p>
      </dgm:t>
    </dgm:pt>
    <dgm:pt modelId="{7607DFAA-2434-4FBF-ACD5-E9A036BDA852}">
      <dgm:prSet phldrT="[テキスト]"/>
      <dgm:spPr/>
      <dgm:t>
        <a:bodyPr/>
        <a:lstStyle/>
        <a:p>
          <a:r>
            <a:rPr kumimoji="1" lang="ja-JP" altLang="en-US" dirty="0"/>
            <a:t>自己血輸血</a:t>
          </a:r>
        </a:p>
      </dgm:t>
    </dgm:pt>
    <dgm:pt modelId="{9681ED7C-FF86-4B97-AFB1-A84D7E5B34A2}" type="parTrans" cxnId="{ED610665-CEBC-489F-910A-194B05977661}">
      <dgm:prSet/>
      <dgm:spPr/>
      <dgm:t>
        <a:bodyPr/>
        <a:lstStyle/>
        <a:p>
          <a:endParaRPr kumimoji="1" lang="ja-JP" altLang="en-US"/>
        </a:p>
      </dgm:t>
    </dgm:pt>
    <dgm:pt modelId="{035527CC-6AF4-492C-BEBA-AA2979B040D1}" type="sibTrans" cxnId="{ED610665-CEBC-489F-910A-194B05977661}">
      <dgm:prSet/>
      <dgm:spPr/>
      <dgm:t>
        <a:bodyPr/>
        <a:lstStyle/>
        <a:p>
          <a:endParaRPr kumimoji="1" lang="ja-JP" altLang="en-US"/>
        </a:p>
      </dgm:t>
    </dgm:pt>
    <dgm:pt modelId="{C7337392-4821-40AE-A2AB-B8A2EC63F9F9}">
      <dgm:prSet phldrT="[テキスト]"/>
      <dgm:spPr/>
      <dgm:t>
        <a:bodyPr/>
        <a:lstStyle/>
        <a:p>
          <a:r>
            <a:rPr kumimoji="1" lang="ja-JP" altLang="en-US" dirty="0"/>
            <a:t>遅発性副作用</a:t>
          </a:r>
        </a:p>
      </dgm:t>
    </dgm:pt>
    <dgm:pt modelId="{1741D768-BC0F-4F7D-9BF4-F7EFAD5462C1}" type="parTrans" cxnId="{8BF9571C-7584-4E95-9CF0-DA190A9036C5}">
      <dgm:prSet/>
      <dgm:spPr/>
      <dgm:t>
        <a:bodyPr/>
        <a:lstStyle/>
        <a:p>
          <a:endParaRPr kumimoji="1" lang="ja-JP" altLang="en-US"/>
        </a:p>
      </dgm:t>
    </dgm:pt>
    <dgm:pt modelId="{FAA21182-67D7-4247-BB8D-47AA136015EF}" type="sibTrans" cxnId="{8BF9571C-7584-4E95-9CF0-DA190A9036C5}">
      <dgm:prSet/>
      <dgm:spPr/>
      <dgm:t>
        <a:bodyPr/>
        <a:lstStyle/>
        <a:p>
          <a:endParaRPr kumimoji="1" lang="ja-JP" altLang="en-US"/>
        </a:p>
      </dgm:t>
    </dgm:pt>
    <dgm:pt modelId="{EB95BB7B-6985-404D-B4AE-60DDAD9F5436}">
      <dgm:prSet phldrT="[テキスト]"/>
      <dgm:spPr/>
      <dgm:t>
        <a:bodyPr/>
        <a:lstStyle/>
        <a:p>
          <a:r>
            <a:rPr kumimoji="1" lang="en-US" altLang="ja-JP" dirty="0"/>
            <a:t>VVR</a:t>
          </a:r>
          <a:endParaRPr kumimoji="1" lang="ja-JP" altLang="en-US" dirty="0"/>
        </a:p>
      </dgm:t>
    </dgm:pt>
    <dgm:pt modelId="{4D45B103-DD82-4992-A8B3-79938879E868}" type="parTrans" cxnId="{29741CEA-57EC-4711-A2EB-EEC45D449A2B}">
      <dgm:prSet/>
      <dgm:spPr/>
      <dgm:t>
        <a:bodyPr/>
        <a:lstStyle/>
        <a:p>
          <a:endParaRPr kumimoji="1" lang="ja-JP" altLang="en-US"/>
        </a:p>
      </dgm:t>
    </dgm:pt>
    <dgm:pt modelId="{9D242DE9-2F4E-4150-87ED-E47A6D3C4F73}" type="sibTrans" cxnId="{29741CEA-57EC-4711-A2EB-EEC45D449A2B}">
      <dgm:prSet/>
      <dgm:spPr/>
      <dgm:t>
        <a:bodyPr/>
        <a:lstStyle/>
        <a:p>
          <a:endParaRPr kumimoji="1" lang="ja-JP" altLang="en-US"/>
        </a:p>
      </dgm:t>
    </dgm:pt>
    <dgm:pt modelId="{A067A171-CD96-4EE5-97A6-97EBFA263511}">
      <dgm:prSet phldrT="[テキスト]"/>
      <dgm:spPr/>
      <dgm:t>
        <a:bodyPr/>
        <a:lstStyle/>
        <a:p>
          <a:r>
            <a:rPr kumimoji="1" lang="ja-JP" altLang="en-US" dirty="0"/>
            <a:t>同種血輸血</a:t>
          </a:r>
        </a:p>
      </dgm:t>
    </dgm:pt>
    <dgm:pt modelId="{502BED83-970D-49C1-8DC6-D5B108CC8261}" type="parTrans" cxnId="{CADE1159-1CFD-47AC-BDF6-5D90F28217A1}">
      <dgm:prSet/>
      <dgm:spPr/>
      <dgm:t>
        <a:bodyPr/>
        <a:lstStyle/>
        <a:p>
          <a:endParaRPr kumimoji="1" lang="ja-JP" altLang="en-US"/>
        </a:p>
      </dgm:t>
    </dgm:pt>
    <dgm:pt modelId="{822EA4E7-C1DB-4510-B3EF-D13C82729A6B}" type="sibTrans" cxnId="{CADE1159-1CFD-47AC-BDF6-5D90F28217A1}">
      <dgm:prSet/>
      <dgm:spPr/>
      <dgm:t>
        <a:bodyPr/>
        <a:lstStyle/>
        <a:p>
          <a:endParaRPr kumimoji="1" lang="ja-JP" altLang="en-US"/>
        </a:p>
      </dgm:t>
    </dgm:pt>
    <dgm:pt modelId="{4BEE08D3-AFE3-49AC-A159-4813F7B07808}">
      <dgm:prSet phldrT="[テキスト]"/>
      <dgm:spPr/>
      <dgm:t>
        <a:bodyPr/>
        <a:lstStyle/>
        <a:p>
          <a:r>
            <a:rPr kumimoji="1" lang="en-US" altLang="ja-JP" dirty="0"/>
            <a:t>GVHD</a:t>
          </a:r>
          <a:endParaRPr kumimoji="1" lang="ja-JP" altLang="en-US" dirty="0"/>
        </a:p>
      </dgm:t>
    </dgm:pt>
    <dgm:pt modelId="{6A3883C2-D25A-47D8-9422-84D22C28926F}" type="parTrans" cxnId="{420589B5-A9B9-4648-A2F0-030377344BF1}">
      <dgm:prSet/>
      <dgm:spPr/>
      <dgm:t>
        <a:bodyPr/>
        <a:lstStyle/>
        <a:p>
          <a:endParaRPr kumimoji="1" lang="ja-JP" altLang="en-US"/>
        </a:p>
      </dgm:t>
    </dgm:pt>
    <dgm:pt modelId="{8DC40644-B020-46FC-8647-D02589A1EBF1}" type="sibTrans" cxnId="{420589B5-A9B9-4648-A2F0-030377344BF1}">
      <dgm:prSet/>
      <dgm:spPr/>
      <dgm:t>
        <a:bodyPr/>
        <a:lstStyle/>
        <a:p>
          <a:endParaRPr kumimoji="1" lang="ja-JP" altLang="en-US"/>
        </a:p>
      </dgm:t>
    </dgm:pt>
    <dgm:pt modelId="{CA91AB92-4AAB-4674-8025-A6F4E60C5B69}">
      <dgm:prSet phldrT="[テキスト]"/>
      <dgm:spPr/>
      <dgm:t>
        <a:bodyPr/>
        <a:lstStyle/>
        <a:p>
          <a:r>
            <a:rPr kumimoji="1" lang="ja-JP" altLang="en-US" dirty="0"/>
            <a:t>アレルギー</a:t>
          </a:r>
        </a:p>
      </dgm:t>
    </dgm:pt>
    <dgm:pt modelId="{633B4DB4-9E3B-4397-932D-A1B9BA706C79}" type="parTrans" cxnId="{768B539B-C733-4E68-A0A0-51C253654353}">
      <dgm:prSet/>
      <dgm:spPr/>
      <dgm:t>
        <a:bodyPr/>
        <a:lstStyle/>
        <a:p>
          <a:endParaRPr kumimoji="1" lang="ja-JP" altLang="en-US"/>
        </a:p>
      </dgm:t>
    </dgm:pt>
    <dgm:pt modelId="{D35FDA28-8F5B-40DC-B550-C6C834479865}" type="sibTrans" cxnId="{768B539B-C733-4E68-A0A0-51C253654353}">
      <dgm:prSet/>
      <dgm:spPr/>
      <dgm:t>
        <a:bodyPr/>
        <a:lstStyle/>
        <a:p>
          <a:endParaRPr kumimoji="1" lang="ja-JP" altLang="en-US"/>
        </a:p>
      </dgm:t>
    </dgm:pt>
    <dgm:pt modelId="{CAE0C899-D575-40EC-B9B6-507A763D57C1}">
      <dgm:prSet phldrT="[テキスト]"/>
      <dgm:spPr/>
      <dgm:t>
        <a:bodyPr/>
        <a:lstStyle/>
        <a:p>
          <a:r>
            <a:rPr kumimoji="1" lang="ja-JP" altLang="en-US" dirty="0"/>
            <a:t>感染症</a:t>
          </a:r>
        </a:p>
      </dgm:t>
    </dgm:pt>
    <dgm:pt modelId="{C2F37156-3809-4F79-9E66-9FB83EEECEF9}" type="parTrans" cxnId="{C27DBE6A-A811-47BA-AC31-547B5350D6A3}">
      <dgm:prSet/>
      <dgm:spPr/>
      <dgm:t>
        <a:bodyPr/>
        <a:lstStyle/>
        <a:p>
          <a:endParaRPr kumimoji="1" lang="ja-JP" altLang="en-US"/>
        </a:p>
      </dgm:t>
    </dgm:pt>
    <dgm:pt modelId="{D990782C-A90D-411C-A97C-6B5C1463761E}" type="sibTrans" cxnId="{C27DBE6A-A811-47BA-AC31-547B5350D6A3}">
      <dgm:prSet/>
      <dgm:spPr/>
      <dgm:t>
        <a:bodyPr/>
        <a:lstStyle/>
        <a:p>
          <a:endParaRPr kumimoji="1" lang="ja-JP" altLang="en-US"/>
        </a:p>
      </dgm:t>
    </dgm:pt>
    <dgm:pt modelId="{B1CAB817-0DBB-4CAB-B51C-322C9ECE9D96}" type="pres">
      <dgm:prSet presAssocID="{A2C00635-4616-4ABF-903D-8BAEBE94623F}" presName="outerComposite" presStyleCnt="0">
        <dgm:presLayoutVars>
          <dgm:chMax val="2"/>
          <dgm:animLvl val="lvl"/>
          <dgm:resizeHandles val="exact"/>
        </dgm:presLayoutVars>
      </dgm:prSet>
      <dgm:spPr/>
      <dgm:t>
        <a:bodyPr/>
        <a:lstStyle/>
        <a:p>
          <a:endParaRPr kumimoji="1" lang="ja-JP" altLang="en-US"/>
        </a:p>
      </dgm:t>
    </dgm:pt>
    <dgm:pt modelId="{CB5AFC3B-4F7E-40ED-8B36-C53BBC19A2DC}" type="pres">
      <dgm:prSet presAssocID="{A2C00635-4616-4ABF-903D-8BAEBE94623F}" presName="dummyMaxCanvas" presStyleCnt="0"/>
      <dgm:spPr/>
    </dgm:pt>
    <dgm:pt modelId="{3214B72B-456C-481B-AB31-EA4E6134EA2D}" type="pres">
      <dgm:prSet presAssocID="{A2C00635-4616-4ABF-903D-8BAEBE94623F}" presName="parentComposite" presStyleCnt="0"/>
      <dgm:spPr/>
    </dgm:pt>
    <dgm:pt modelId="{A8E6E3CD-FD39-4CD9-9BC6-BB6BB8F241D6}" type="pres">
      <dgm:prSet presAssocID="{A2C00635-4616-4ABF-903D-8BAEBE94623F}" presName="parent1" presStyleLbl="alignAccFollowNode1" presStyleIdx="0" presStyleCnt="4">
        <dgm:presLayoutVars>
          <dgm:chMax val="4"/>
        </dgm:presLayoutVars>
      </dgm:prSet>
      <dgm:spPr/>
      <dgm:t>
        <a:bodyPr/>
        <a:lstStyle/>
        <a:p>
          <a:endParaRPr kumimoji="1" lang="ja-JP" altLang="en-US"/>
        </a:p>
      </dgm:t>
    </dgm:pt>
    <dgm:pt modelId="{0C0865BB-8D45-415D-A410-C674171FD17D}" type="pres">
      <dgm:prSet presAssocID="{A2C00635-4616-4ABF-903D-8BAEBE94623F}" presName="parent2" presStyleLbl="alignAccFollowNode1" presStyleIdx="1" presStyleCnt="4">
        <dgm:presLayoutVars>
          <dgm:chMax val="4"/>
        </dgm:presLayoutVars>
      </dgm:prSet>
      <dgm:spPr/>
      <dgm:t>
        <a:bodyPr/>
        <a:lstStyle/>
        <a:p>
          <a:endParaRPr kumimoji="1" lang="ja-JP" altLang="en-US"/>
        </a:p>
      </dgm:t>
    </dgm:pt>
    <dgm:pt modelId="{0CDA1F42-246D-446F-9C98-EF630E64A3EE}" type="pres">
      <dgm:prSet presAssocID="{A2C00635-4616-4ABF-903D-8BAEBE94623F}" presName="childrenComposite" presStyleCnt="0"/>
      <dgm:spPr/>
    </dgm:pt>
    <dgm:pt modelId="{358C259A-124F-4F7C-9C66-5904F9384D45}" type="pres">
      <dgm:prSet presAssocID="{A2C00635-4616-4ABF-903D-8BAEBE94623F}" presName="dummyMaxCanvas_ChildArea" presStyleCnt="0"/>
      <dgm:spPr/>
    </dgm:pt>
    <dgm:pt modelId="{C3300324-EEB1-4AFE-90FD-359F948D87AF}" type="pres">
      <dgm:prSet presAssocID="{A2C00635-4616-4ABF-903D-8BAEBE94623F}" presName="fulcrum" presStyleLbl="alignAccFollowNode1" presStyleIdx="2" presStyleCnt="4"/>
      <dgm:spPr>
        <a:solidFill>
          <a:schemeClr val="accent2">
            <a:lumMod val="75000"/>
            <a:alpha val="90000"/>
          </a:schemeClr>
        </a:solidFill>
      </dgm:spPr>
    </dgm:pt>
    <dgm:pt modelId="{022738C8-DFC7-4BA7-8EEE-824C7FF54FE4}" type="pres">
      <dgm:prSet presAssocID="{A2C00635-4616-4ABF-903D-8BAEBE94623F}" presName="balance_23" presStyleLbl="alignAccFollowNode1" presStyleIdx="3" presStyleCnt="4">
        <dgm:presLayoutVars>
          <dgm:bulletEnabled val="1"/>
        </dgm:presLayoutVars>
      </dgm:prSet>
      <dgm:spPr>
        <a:solidFill>
          <a:schemeClr val="accent2">
            <a:lumMod val="50000"/>
            <a:alpha val="90000"/>
          </a:schemeClr>
        </a:solidFill>
      </dgm:spPr>
    </dgm:pt>
    <dgm:pt modelId="{81C9D026-0F18-4580-BB4B-11CB7DE3CB4F}" type="pres">
      <dgm:prSet presAssocID="{A2C00635-4616-4ABF-903D-8BAEBE94623F}" presName="right_23_1" presStyleLbl="node1" presStyleIdx="0" presStyleCnt="5">
        <dgm:presLayoutVars>
          <dgm:bulletEnabled val="1"/>
        </dgm:presLayoutVars>
      </dgm:prSet>
      <dgm:spPr/>
      <dgm:t>
        <a:bodyPr/>
        <a:lstStyle/>
        <a:p>
          <a:endParaRPr kumimoji="1" lang="ja-JP" altLang="en-US"/>
        </a:p>
      </dgm:t>
    </dgm:pt>
    <dgm:pt modelId="{6F26DA32-324A-4E37-87A2-83B9F2EDCD3E}" type="pres">
      <dgm:prSet presAssocID="{A2C00635-4616-4ABF-903D-8BAEBE94623F}" presName="right_23_2" presStyleLbl="node1" presStyleIdx="1" presStyleCnt="5">
        <dgm:presLayoutVars>
          <dgm:bulletEnabled val="1"/>
        </dgm:presLayoutVars>
      </dgm:prSet>
      <dgm:spPr/>
      <dgm:t>
        <a:bodyPr/>
        <a:lstStyle/>
        <a:p>
          <a:endParaRPr kumimoji="1" lang="ja-JP" altLang="en-US"/>
        </a:p>
      </dgm:t>
    </dgm:pt>
    <dgm:pt modelId="{6B5D60E2-621D-4E1D-A07D-B101F10DD0E3}" type="pres">
      <dgm:prSet presAssocID="{A2C00635-4616-4ABF-903D-8BAEBE94623F}" presName="right_23_3" presStyleLbl="node1" presStyleIdx="2" presStyleCnt="5">
        <dgm:presLayoutVars>
          <dgm:bulletEnabled val="1"/>
        </dgm:presLayoutVars>
      </dgm:prSet>
      <dgm:spPr/>
      <dgm:t>
        <a:bodyPr/>
        <a:lstStyle/>
        <a:p>
          <a:endParaRPr kumimoji="1" lang="ja-JP" altLang="en-US"/>
        </a:p>
      </dgm:t>
    </dgm:pt>
    <dgm:pt modelId="{92804634-4045-4372-AB4A-8FE31FBA968F}" type="pres">
      <dgm:prSet presAssocID="{A2C00635-4616-4ABF-903D-8BAEBE94623F}" presName="left_23_1" presStyleLbl="node1" presStyleIdx="3" presStyleCnt="5">
        <dgm:presLayoutVars>
          <dgm:bulletEnabled val="1"/>
        </dgm:presLayoutVars>
      </dgm:prSet>
      <dgm:spPr/>
      <dgm:t>
        <a:bodyPr/>
        <a:lstStyle/>
        <a:p>
          <a:endParaRPr kumimoji="1" lang="ja-JP" altLang="en-US"/>
        </a:p>
      </dgm:t>
    </dgm:pt>
    <dgm:pt modelId="{91F673F9-E27B-4C01-8429-9E0156FCBEEE}" type="pres">
      <dgm:prSet presAssocID="{A2C00635-4616-4ABF-903D-8BAEBE94623F}" presName="left_23_2" presStyleLbl="node1" presStyleIdx="4" presStyleCnt="5" custScaleX="58225" custScaleY="66963" custLinFactNeighborX="-536" custLinFactNeighborY="17553">
        <dgm:presLayoutVars>
          <dgm:bulletEnabled val="1"/>
        </dgm:presLayoutVars>
      </dgm:prSet>
      <dgm:spPr/>
      <dgm:t>
        <a:bodyPr/>
        <a:lstStyle/>
        <a:p>
          <a:endParaRPr kumimoji="1" lang="ja-JP" altLang="en-US"/>
        </a:p>
      </dgm:t>
    </dgm:pt>
  </dgm:ptLst>
  <dgm:cxnLst>
    <dgm:cxn modelId="{29741CEA-57EC-4711-A2EB-EEC45D449A2B}" srcId="{7607DFAA-2434-4FBF-ACD5-E9A036BDA852}" destId="{EB95BB7B-6985-404D-B4AE-60DDAD9F5436}" srcOrd="1" destOrd="0" parTransId="{4D45B103-DD82-4992-A8B3-79938879E868}" sibTransId="{9D242DE9-2F4E-4150-87ED-E47A6D3C4F73}"/>
    <dgm:cxn modelId="{10457E05-4F82-495D-97C3-6F95BCFF83A5}" type="presOf" srcId="{7607DFAA-2434-4FBF-ACD5-E9A036BDA852}" destId="{A8E6E3CD-FD39-4CD9-9BC6-BB6BB8F241D6}" srcOrd="0" destOrd="0" presId="urn:microsoft.com/office/officeart/2005/8/layout/balance1"/>
    <dgm:cxn modelId="{768B539B-C733-4E68-A0A0-51C253654353}" srcId="{A067A171-CD96-4EE5-97A6-97EBFA263511}" destId="{CA91AB92-4AAB-4674-8025-A6F4E60C5B69}" srcOrd="1" destOrd="0" parTransId="{633B4DB4-9E3B-4397-932D-A1B9BA706C79}" sibTransId="{D35FDA28-8F5B-40DC-B550-C6C834479865}"/>
    <dgm:cxn modelId="{ED610665-CEBC-489F-910A-194B05977661}" srcId="{A2C00635-4616-4ABF-903D-8BAEBE94623F}" destId="{7607DFAA-2434-4FBF-ACD5-E9A036BDA852}" srcOrd="0" destOrd="0" parTransId="{9681ED7C-FF86-4B97-AFB1-A84D7E5B34A2}" sibTransId="{035527CC-6AF4-492C-BEBA-AA2979B040D1}"/>
    <dgm:cxn modelId="{C27DBE6A-A811-47BA-AC31-547B5350D6A3}" srcId="{A067A171-CD96-4EE5-97A6-97EBFA263511}" destId="{CAE0C899-D575-40EC-B9B6-507A763D57C1}" srcOrd="2" destOrd="0" parTransId="{C2F37156-3809-4F79-9E66-9FB83EEECEF9}" sibTransId="{D990782C-A90D-411C-A97C-6B5C1463761E}"/>
    <dgm:cxn modelId="{D734E465-D4F4-4A27-AD31-1C240A6E3A2E}" type="presOf" srcId="{EB95BB7B-6985-404D-B4AE-60DDAD9F5436}" destId="{91F673F9-E27B-4C01-8429-9E0156FCBEEE}" srcOrd="0" destOrd="0" presId="urn:microsoft.com/office/officeart/2005/8/layout/balance1"/>
    <dgm:cxn modelId="{8BF9571C-7584-4E95-9CF0-DA190A9036C5}" srcId="{7607DFAA-2434-4FBF-ACD5-E9A036BDA852}" destId="{C7337392-4821-40AE-A2AB-B8A2EC63F9F9}" srcOrd="0" destOrd="0" parTransId="{1741D768-BC0F-4F7D-9BF4-F7EFAD5462C1}" sibTransId="{FAA21182-67D7-4247-BB8D-47AA136015EF}"/>
    <dgm:cxn modelId="{4EA2461E-1235-4ADE-A0CD-23B218A8CC30}" type="presOf" srcId="{A2C00635-4616-4ABF-903D-8BAEBE94623F}" destId="{B1CAB817-0DBB-4CAB-B51C-322C9ECE9D96}" srcOrd="0" destOrd="0" presId="urn:microsoft.com/office/officeart/2005/8/layout/balance1"/>
    <dgm:cxn modelId="{53232FF7-4041-4F8E-8B71-644AE7C76DE9}" type="presOf" srcId="{CA91AB92-4AAB-4674-8025-A6F4E60C5B69}" destId="{6F26DA32-324A-4E37-87A2-83B9F2EDCD3E}" srcOrd="0" destOrd="0" presId="urn:microsoft.com/office/officeart/2005/8/layout/balance1"/>
    <dgm:cxn modelId="{919BB989-5629-4C14-9D70-999E251E11FA}" type="presOf" srcId="{C7337392-4821-40AE-A2AB-B8A2EC63F9F9}" destId="{92804634-4045-4372-AB4A-8FE31FBA968F}" srcOrd="0" destOrd="0" presId="urn:microsoft.com/office/officeart/2005/8/layout/balance1"/>
    <dgm:cxn modelId="{CADE1159-1CFD-47AC-BDF6-5D90F28217A1}" srcId="{A2C00635-4616-4ABF-903D-8BAEBE94623F}" destId="{A067A171-CD96-4EE5-97A6-97EBFA263511}" srcOrd="1" destOrd="0" parTransId="{502BED83-970D-49C1-8DC6-D5B108CC8261}" sibTransId="{822EA4E7-C1DB-4510-B3EF-D13C82729A6B}"/>
    <dgm:cxn modelId="{B03DB533-5336-4F42-8142-391E0E32DC30}" type="presOf" srcId="{A067A171-CD96-4EE5-97A6-97EBFA263511}" destId="{0C0865BB-8D45-415D-A410-C674171FD17D}" srcOrd="0" destOrd="0" presId="urn:microsoft.com/office/officeart/2005/8/layout/balance1"/>
    <dgm:cxn modelId="{14D2DFF7-C319-4A10-B30A-E519A5572C03}" type="presOf" srcId="{CAE0C899-D575-40EC-B9B6-507A763D57C1}" destId="{6B5D60E2-621D-4E1D-A07D-B101F10DD0E3}" srcOrd="0" destOrd="0" presId="urn:microsoft.com/office/officeart/2005/8/layout/balance1"/>
    <dgm:cxn modelId="{6C155F4E-CA2C-43F9-AA3A-2FF8321726F0}" type="presOf" srcId="{4BEE08D3-AFE3-49AC-A159-4813F7B07808}" destId="{81C9D026-0F18-4580-BB4B-11CB7DE3CB4F}" srcOrd="0" destOrd="0" presId="urn:microsoft.com/office/officeart/2005/8/layout/balance1"/>
    <dgm:cxn modelId="{420589B5-A9B9-4648-A2F0-030377344BF1}" srcId="{A067A171-CD96-4EE5-97A6-97EBFA263511}" destId="{4BEE08D3-AFE3-49AC-A159-4813F7B07808}" srcOrd="0" destOrd="0" parTransId="{6A3883C2-D25A-47D8-9422-84D22C28926F}" sibTransId="{8DC40644-B020-46FC-8647-D02589A1EBF1}"/>
    <dgm:cxn modelId="{786A77E3-029C-40CB-BAA8-92154C5A2B26}" type="presParOf" srcId="{B1CAB817-0DBB-4CAB-B51C-322C9ECE9D96}" destId="{CB5AFC3B-4F7E-40ED-8B36-C53BBC19A2DC}" srcOrd="0" destOrd="0" presId="urn:microsoft.com/office/officeart/2005/8/layout/balance1"/>
    <dgm:cxn modelId="{5A45DFEE-5C14-448B-AD37-810AC0A02237}" type="presParOf" srcId="{B1CAB817-0DBB-4CAB-B51C-322C9ECE9D96}" destId="{3214B72B-456C-481B-AB31-EA4E6134EA2D}" srcOrd="1" destOrd="0" presId="urn:microsoft.com/office/officeart/2005/8/layout/balance1"/>
    <dgm:cxn modelId="{44495C51-A1AB-4208-94BA-E46AAFEFE817}" type="presParOf" srcId="{3214B72B-456C-481B-AB31-EA4E6134EA2D}" destId="{A8E6E3CD-FD39-4CD9-9BC6-BB6BB8F241D6}" srcOrd="0" destOrd="0" presId="urn:microsoft.com/office/officeart/2005/8/layout/balance1"/>
    <dgm:cxn modelId="{4C738DB0-636E-48D3-A17B-D091260DAE3D}" type="presParOf" srcId="{3214B72B-456C-481B-AB31-EA4E6134EA2D}" destId="{0C0865BB-8D45-415D-A410-C674171FD17D}" srcOrd="1" destOrd="0" presId="urn:microsoft.com/office/officeart/2005/8/layout/balance1"/>
    <dgm:cxn modelId="{CA5D2C7F-0B15-42C1-90A6-937E7A433D59}" type="presParOf" srcId="{B1CAB817-0DBB-4CAB-B51C-322C9ECE9D96}" destId="{0CDA1F42-246D-446F-9C98-EF630E64A3EE}" srcOrd="2" destOrd="0" presId="urn:microsoft.com/office/officeart/2005/8/layout/balance1"/>
    <dgm:cxn modelId="{BBC70385-7DCA-4EC4-A6E2-A0A954B1731C}" type="presParOf" srcId="{0CDA1F42-246D-446F-9C98-EF630E64A3EE}" destId="{358C259A-124F-4F7C-9C66-5904F9384D45}" srcOrd="0" destOrd="0" presId="urn:microsoft.com/office/officeart/2005/8/layout/balance1"/>
    <dgm:cxn modelId="{60D0BFE6-E777-4A49-B948-1F8284A181FF}" type="presParOf" srcId="{0CDA1F42-246D-446F-9C98-EF630E64A3EE}" destId="{C3300324-EEB1-4AFE-90FD-359F948D87AF}" srcOrd="1" destOrd="0" presId="urn:microsoft.com/office/officeart/2005/8/layout/balance1"/>
    <dgm:cxn modelId="{623DA791-D738-4B1F-8B31-9D5E06A857A4}" type="presParOf" srcId="{0CDA1F42-246D-446F-9C98-EF630E64A3EE}" destId="{022738C8-DFC7-4BA7-8EEE-824C7FF54FE4}" srcOrd="2" destOrd="0" presId="urn:microsoft.com/office/officeart/2005/8/layout/balance1"/>
    <dgm:cxn modelId="{32D5F77C-399A-4100-9E9C-B8211B1E13E0}" type="presParOf" srcId="{0CDA1F42-246D-446F-9C98-EF630E64A3EE}" destId="{81C9D026-0F18-4580-BB4B-11CB7DE3CB4F}" srcOrd="3" destOrd="0" presId="urn:microsoft.com/office/officeart/2005/8/layout/balance1"/>
    <dgm:cxn modelId="{4168E72A-C2A7-41E1-94D3-0D42A7939520}" type="presParOf" srcId="{0CDA1F42-246D-446F-9C98-EF630E64A3EE}" destId="{6F26DA32-324A-4E37-87A2-83B9F2EDCD3E}" srcOrd="4" destOrd="0" presId="urn:microsoft.com/office/officeart/2005/8/layout/balance1"/>
    <dgm:cxn modelId="{94FF3E29-0BB7-4159-8BF6-C6067020A9AB}" type="presParOf" srcId="{0CDA1F42-246D-446F-9C98-EF630E64A3EE}" destId="{6B5D60E2-621D-4E1D-A07D-B101F10DD0E3}" srcOrd="5" destOrd="0" presId="urn:microsoft.com/office/officeart/2005/8/layout/balance1"/>
    <dgm:cxn modelId="{929EAF44-332A-42C9-A674-E10C96D6E0CB}" type="presParOf" srcId="{0CDA1F42-246D-446F-9C98-EF630E64A3EE}" destId="{92804634-4045-4372-AB4A-8FE31FBA968F}" srcOrd="6" destOrd="0" presId="urn:microsoft.com/office/officeart/2005/8/layout/balance1"/>
    <dgm:cxn modelId="{E02F0447-7931-4AA4-8B76-A63A9F974144}" type="presParOf" srcId="{0CDA1F42-246D-446F-9C98-EF630E64A3EE}" destId="{91F673F9-E27B-4C01-8429-9E0156FCBEEE}" srcOrd="7"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9EE7E-E5D4-4DB0-85FC-74B90D8F09E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kumimoji="1" lang="ja-JP" altLang="en-US"/>
        </a:p>
      </dgm:t>
    </dgm:pt>
    <dgm:pt modelId="{85ED4E1D-933D-4648-AA99-84D88BB6439A}">
      <dgm:prSet/>
      <dgm:spPr/>
      <dgm:t>
        <a:bodyPr/>
        <a:lstStyle/>
        <a:p>
          <a:r>
            <a:rPr kumimoji="1" lang="ja-JP"/>
            <a:t>発生率</a:t>
          </a:r>
          <a:endParaRPr lang="ja-JP"/>
        </a:p>
      </dgm:t>
    </dgm:pt>
    <dgm:pt modelId="{C8F5B048-A505-4855-BA4F-97D2E2AD2914}" type="parTrans" cxnId="{4368345B-3108-4FD6-839C-E0C88A46EFC5}">
      <dgm:prSet/>
      <dgm:spPr/>
      <dgm:t>
        <a:bodyPr/>
        <a:lstStyle/>
        <a:p>
          <a:endParaRPr kumimoji="1" lang="ja-JP" altLang="en-US"/>
        </a:p>
      </dgm:t>
    </dgm:pt>
    <dgm:pt modelId="{3FCC3547-FDCE-44D0-ACF7-461E8E74CD7E}" type="sibTrans" cxnId="{4368345B-3108-4FD6-839C-E0C88A46EFC5}">
      <dgm:prSet/>
      <dgm:spPr/>
      <dgm:t>
        <a:bodyPr/>
        <a:lstStyle/>
        <a:p>
          <a:endParaRPr kumimoji="1" lang="ja-JP" altLang="en-US"/>
        </a:p>
      </dgm:t>
    </dgm:pt>
    <dgm:pt modelId="{BD292DCF-3DDA-4986-8A84-A2AD73A8ADC3}">
      <dgm:prSet/>
      <dgm:spPr/>
      <dgm:t>
        <a:bodyPr/>
        <a:lstStyle/>
        <a:p>
          <a:r>
            <a:rPr kumimoji="1" lang="ja-JP"/>
            <a:t>初回自己血採血後</a:t>
          </a:r>
          <a:r>
            <a:rPr kumimoji="1" lang="en-US"/>
            <a:t>1</a:t>
          </a:r>
          <a:r>
            <a:rPr kumimoji="1" lang="ja-JP"/>
            <a:t>週間における</a:t>
          </a:r>
          <a:r>
            <a:rPr kumimoji="1" lang="en-US"/>
            <a:t>DR</a:t>
          </a:r>
          <a:r>
            <a:rPr kumimoji="1" lang="ja-JP"/>
            <a:t>　</a:t>
          </a:r>
          <a:r>
            <a:rPr kumimoji="1" lang="en-US"/>
            <a:t>33.7%</a:t>
          </a:r>
          <a:endParaRPr lang="ja-JP"/>
        </a:p>
      </dgm:t>
    </dgm:pt>
    <dgm:pt modelId="{307D0843-7183-4A8F-9664-60E2FC08355A}" type="parTrans" cxnId="{25E02620-3400-4228-BE89-4084D4545E28}">
      <dgm:prSet/>
      <dgm:spPr/>
      <dgm:t>
        <a:bodyPr/>
        <a:lstStyle/>
        <a:p>
          <a:endParaRPr kumimoji="1" lang="ja-JP" altLang="en-US"/>
        </a:p>
      </dgm:t>
    </dgm:pt>
    <dgm:pt modelId="{88D03BB6-C2C4-4307-B067-6FD18BE2B0CE}" type="sibTrans" cxnId="{25E02620-3400-4228-BE89-4084D4545E28}">
      <dgm:prSet/>
      <dgm:spPr/>
      <dgm:t>
        <a:bodyPr/>
        <a:lstStyle/>
        <a:p>
          <a:endParaRPr kumimoji="1" lang="ja-JP" altLang="en-US"/>
        </a:p>
      </dgm:t>
    </dgm:pt>
    <dgm:pt modelId="{B5650E0C-0697-415B-9B20-216145E1465B}">
      <dgm:prSet/>
      <dgm:spPr/>
      <dgm:t>
        <a:bodyPr/>
        <a:lstStyle/>
        <a:p>
          <a:r>
            <a:rPr kumimoji="1" lang="ja-JP" dirty="0"/>
            <a:t>初回自己血採血当日における</a:t>
          </a:r>
          <a:r>
            <a:rPr kumimoji="1" lang="en-US" dirty="0"/>
            <a:t>DR</a:t>
          </a:r>
          <a:r>
            <a:rPr kumimoji="1" lang="ja-JP" dirty="0"/>
            <a:t>　　　 </a:t>
          </a:r>
          <a:r>
            <a:rPr kumimoji="1" lang="en-US" dirty="0"/>
            <a:t>26.9%</a:t>
          </a:r>
          <a:endParaRPr lang="ja-JP" dirty="0"/>
        </a:p>
      </dgm:t>
    </dgm:pt>
    <dgm:pt modelId="{ED346750-04F1-4FF3-B533-5C27D8FA9CC6}" type="parTrans" cxnId="{E412C481-BABA-4452-819C-A8095D73D8F5}">
      <dgm:prSet/>
      <dgm:spPr/>
      <dgm:t>
        <a:bodyPr/>
        <a:lstStyle/>
        <a:p>
          <a:endParaRPr kumimoji="1" lang="ja-JP" altLang="en-US"/>
        </a:p>
      </dgm:t>
    </dgm:pt>
    <dgm:pt modelId="{43219C18-E411-491C-98F6-3634FF91487D}" type="sibTrans" cxnId="{E412C481-BABA-4452-819C-A8095D73D8F5}">
      <dgm:prSet/>
      <dgm:spPr/>
      <dgm:t>
        <a:bodyPr/>
        <a:lstStyle/>
        <a:p>
          <a:endParaRPr kumimoji="1" lang="ja-JP" altLang="en-US"/>
        </a:p>
      </dgm:t>
    </dgm:pt>
    <dgm:pt modelId="{803AF743-9519-4A21-9282-E70C3D404B07}">
      <dgm:prSet/>
      <dgm:spPr/>
      <dgm:t>
        <a:bodyPr/>
        <a:lstStyle/>
        <a:p>
          <a:r>
            <a:rPr kumimoji="1" lang="ja-JP"/>
            <a:t>危険因子</a:t>
          </a:r>
          <a:endParaRPr lang="ja-JP"/>
        </a:p>
      </dgm:t>
    </dgm:pt>
    <dgm:pt modelId="{4547F4FB-E0DC-4F9B-B1C8-7EC09156D67C}" type="parTrans" cxnId="{54619FAF-8AD1-4CFF-9D18-2B94287E2213}">
      <dgm:prSet/>
      <dgm:spPr/>
      <dgm:t>
        <a:bodyPr/>
        <a:lstStyle/>
        <a:p>
          <a:endParaRPr kumimoji="1" lang="ja-JP" altLang="en-US"/>
        </a:p>
      </dgm:t>
    </dgm:pt>
    <dgm:pt modelId="{D4B32E8A-DAF6-431D-84EF-682C33597F49}" type="sibTrans" cxnId="{54619FAF-8AD1-4CFF-9D18-2B94287E2213}">
      <dgm:prSet/>
      <dgm:spPr/>
      <dgm:t>
        <a:bodyPr/>
        <a:lstStyle/>
        <a:p>
          <a:endParaRPr kumimoji="1" lang="ja-JP" altLang="en-US"/>
        </a:p>
      </dgm:t>
    </dgm:pt>
    <dgm:pt modelId="{82209805-944B-40AB-8AF6-E39214AB66B2}">
      <dgm:prSet/>
      <dgm:spPr/>
      <dgm:t>
        <a:bodyPr/>
        <a:lstStyle/>
        <a:p>
          <a:r>
            <a:rPr kumimoji="1" lang="en-US"/>
            <a:t>1</a:t>
          </a:r>
          <a:r>
            <a:rPr kumimoji="1" lang="ja-JP"/>
            <a:t>週間以内</a:t>
          </a:r>
          <a:endParaRPr lang="ja-JP"/>
        </a:p>
      </dgm:t>
    </dgm:pt>
    <dgm:pt modelId="{C0EB78E1-BC8E-4072-86E5-CD432082861C}" type="parTrans" cxnId="{773BDE4D-D241-4EF5-BAEA-936902E4224D}">
      <dgm:prSet/>
      <dgm:spPr/>
      <dgm:t>
        <a:bodyPr/>
        <a:lstStyle/>
        <a:p>
          <a:endParaRPr kumimoji="1" lang="ja-JP" altLang="en-US"/>
        </a:p>
      </dgm:t>
    </dgm:pt>
    <dgm:pt modelId="{8020B634-3C9E-4CDB-8EC8-3C1FDCD013DC}" type="sibTrans" cxnId="{773BDE4D-D241-4EF5-BAEA-936902E4224D}">
      <dgm:prSet/>
      <dgm:spPr/>
      <dgm:t>
        <a:bodyPr/>
        <a:lstStyle/>
        <a:p>
          <a:endParaRPr kumimoji="1" lang="ja-JP" altLang="en-US"/>
        </a:p>
      </dgm:t>
    </dgm:pt>
    <dgm:pt modelId="{02B6F9D5-EDA7-480C-9639-C07D132AF9B8}">
      <dgm:prSet/>
      <dgm:spPr/>
      <dgm:t>
        <a:bodyPr/>
        <a:lstStyle/>
        <a:p>
          <a:r>
            <a:rPr kumimoji="1" lang="ja-JP"/>
            <a:t>女性（オッズ比（</a:t>
          </a:r>
          <a:r>
            <a:rPr kumimoji="1" lang="en-US"/>
            <a:t>OR</a:t>
          </a:r>
          <a:r>
            <a:rPr kumimoji="1" lang="ja-JP"/>
            <a:t>） </a:t>
          </a:r>
          <a:r>
            <a:rPr kumimoji="1" lang="en-US"/>
            <a:t>2.72</a:t>
          </a:r>
          <a:r>
            <a:rPr kumimoji="1" lang="ja-JP"/>
            <a:t>）</a:t>
          </a:r>
          <a:endParaRPr lang="ja-JP"/>
        </a:p>
      </dgm:t>
    </dgm:pt>
    <dgm:pt modelId="{0714B389-A48B-49F9-9B24-670367E8023F}" type="parTrans" cxnId="{AA4E1519-38E7-47FD-80A9-D24EAD5C4A31}">
      <dgm:prSet/>
      <dgm:spPr/>
      <dgm:t>
        <a:bodyPr/>
        <a:lstStyle/>
        <a:p>
          <a:endParaRPr kumimoji="1" lang="ja-JP" altLang="en-US"/>
        </a:p>
      </dgm:t>
    </dgm:pt>
    <dgm:pt modelId="{ABB67388-38E0-49B0-AC0E-93650C4A141D}" type="sibTrans" cxnId="{AA4E1519-38E7-47FD-80A9-D24EAD5C4A31}">
      <dgm:prSet/>
      <dgm:spPr/>
      <dgm:t>
        <a:bodyPr/>
        <a:lstStyle/>
        <a:p>
          <a:endParaRPr kumimoji="1" lang="ja-JP" altLang="en-US"/>
        </a:p>
      </dgm:t>
    </dgm:pt>
    <dgm:pt modelId="{90A57F6A-93B2-4EA6-A728-F8AA7415BD31}">
      <dgm:prSet/>
      <dgm:spPr/>
      <dgm:t>
        <a:bodyPr/>
        <a:lstStyle/>
        <a:p>
          <a:r>
            <a:rPr kumimoji="1" lang="ja-JP" dirty="0"/>
            <a:t>低循環血液量</a:t>
          </a:r>
          <a:endParaRPr lang="ja-JP" dirty="0"/>
        </a:p>
      </dgm:t>
    </dgm:pt>
    <dgm:pt modelId="{97542D30-2FE6-4229-96BB-9D7C2BF8A004}" type="parTrans" cxnId="{90FE3DA5-61E8-48D0-BA8C-17F945A4BED7}">
      <dgm:prSet/>
      <dgm:spPr/>
      <dgm:t>
        <a:bodyPr/>
        <a:lstStyle/>
        <a:p>
          <a:endParaRPr kumimoji="1" lang="ja-JP" altLang="en-US"/>
        </a:p>
      </dgm:t>
    </dgm:pt>
    <dgm:pt modelId="{27DB1FF5-7888-4E15-980C-077B7F457F91}" type="sibTrans" cxnId="{90FE3DA5-61E8-48D0-BA8C-17F945A4BED7}">
      <dgm:prSet/>
      <dgm:spPr/>
      <dgm:t>
        <a:bodyPr/>
        <a:lstStyle/>
        <a:p>
          <a:endParaRPr kumimoji="1" lang="ja-JP" altLang="en-US"/>
        </a:p>
      </dgm:t>
    </dgm:pt>
    <dgm:pt modelId="{60D307DD-262C-4FBB-8ABC-A090BF876C7B}">
      <dgm:prSet/>
      <dgm:spPr/>
      <dgm:t>
        <a:bodyPr/>
        <a:lstStyle/>
        <a:p>
          <a:r>
            <a:rPr kumimoji="1" lang="ja-JP" dirty="0"/>
            <a:t>採血前脈拍数（</a:t>
          </a:r>
          <a:r>
            <a:rPr kumimoji="1" lang="en-US" dirty="0"/>
            <a:t>PR</a:t>
          </a:r>
          <a:r>
            <a:rPr kumimoji="1" lang="ja-JP" dirty="0"/>
            <a:t>）の上昇（≧</a:t>
          </a:r>
          <a:r>
            <a:rPr kumimoji="1" lang="en-US" dirty="0"/>
            <a:t>75/</a:t>
          </a:r>
          <a:r>
            <a:rPr kumimoji="1" lang="ja-JP" dirty="0"/>
            <a:t>分）　（</a:t>
          </a:r>
          <a:r>
            <a:rPr kumimoji="1" lang="en-US" altLang="ja-JP" dirty="0"/>
            <a:t>OR</a:t>
          </a:r>
          <a:r>
            <a:rPr kumimoji="1" lang="ja-JP" altLang="en-US" dirty="0"/>
            <a:t> </a:t>
          </a:r>
          <a:r>
            <a:rPr kumimoji="1" lang="en-US" dirty="0"/>
            <a:t>2.08</a:t>
          </a:r>
          <a:r>
            <a:rPr kumimoji="1" lang="ja-JP" dirty="0"/>
            <a:t>）</a:t>
          </a:r>
          <a:endParaRPr lang="ja-JP" dirty="0"/>
        </a:p>
      </dgm:t>
    </dgm:pt>
    <dgm:pt modelId="{775F8559-065E-4CFF-AF6C-1316C10E996F}" type="parTrans" cxnId="{1D545AB1-44A4-47BF-894B-346B3F87F293}">
      <dgm:prSet/>
      <dgm:spPr/>
      <dgm:t>
        <a:bodyPr/>
        <a:lstStyle/>
        <a:p>
          <a:endParaRPr kumimoji="1" lang="ja-JP" altLang="en-US"/>
        </a:p>
      </dgm:t>
    </dgm:pt>
    <dgm:pt modelId="{340C5B85-94B0-47C2-8C3B-8D97D82E6CBA}" type="sibTrans" cxnId="{1D545AB1-44A4-47BF-894B-346B3F87F293}">
      <dgm:prSet/>
      <dgm:spPr/>
      <dgm:t>
        <a:bodyPr/>
        <a:lstStyle/>
        <a:p>
          <a:endParaRPr kumimoji="1" lang="ja-JP" altLang="en-US"/>
        </a:p>
      </dgm:t>
    </dgm:pt>
    <dgm:pt modelId="{003FF8EF-8E6D-439F-B2A3-90FAFCFB13E2}">
      <dgm:prSet/>
      <dgm:spPr/>
      <dgm:t>
        <a:bodyPr/>
        <a:lstStyle/>
        <a:p>
          <a:r>
            <a:rPr kumimoji="1" lang="ja-JP"/>
            <a:t>採血当日</a:t>
          </a:r>
          <a:endParaRPr lang="ja-JP"/>
        </a:p>
      </dgm:t>
    </dgm:pt>
    <dgm:pt modelId="{DB52ED3D-B260-4EA7-8944-E3711051693D}" type="parTrans" cxnId="{5D4A2402-939F-4D0A-A779-4BA226FD73EC}">
      <dgm:prSet/>
      <dgm:spPr/>
      <dgm:t>
        <a:bodyPr/>
        <a:lstStyle/>
        <a:p>
          <a:endParaRPr kumimoji="1" lang="ja-JP" altLang="en-US"/>
        </a:p>
      </dgm:t>
    </dgm:pt>
    <dgm:pt modelId="{45E5084E-029A-4F86-8C37-39F94E4CBA96}" type="sibTrans" cxnId="{5D4A2402-939F-4D0A-A779-4BA226FD73EC}">
      <dgm:prSet/>
      <dgm:spPr/>
      <dgm:t>
        <a:bodyPr/>
        <a:lstStyle/>
        <a:p>
          <a:endParaRPr kumimoji="1" lang="ja-JP" altLang="en-US"/>
        </a:p>
      </dgm:t>
    </dgm:pt>
    <dgm:pt modelId="{8AC09978-5D06-43B3-8844-B904F00C1AC9}">
      <dgm:prSet/>
      <dgm:spPr/>
      <dgm:t>
        <a:bodyPr/>
        <a:lstStyle/>
        <a:p>
          <a:r>
            <a:rPr kumimoji="1" lang="ja-JP"/>
            <a:t>女性（</a:t>
          </a:r>
          <a:r>
            <a:rPr kumimoji="1" lang="en-US"/>
            <a:t>OR</a:t>
          </a:r>
          <a:r>
            <a:rPr kumimoji="1" lang="ja-JP"/>
            <a:t> </a:t>
          </a:r>
          <a:r>
            <a:rPr kumimoji="1" lang="en-US"/>
            <a:t>2.46</a:t>
          </a:r>
          <a:r>
            <a:rPr kumimoji="1" lang="ja-JP"/>
            <a:t>）</a:t>
          </a:r>
          <a:endParaRPr lang="ja-JP"/>
        </a:p>
      </dgm:t>
    </dgm:pt>
    <dgm:pt modelId="{37C03A0F-550B-43A9-9C9A-80F1620FB088}" type="parTrans" cxnId="{46EE4086-D4DC-4539-A7E3-26A7A2490B20}">
      <dgm:prSet/>
      <dgm:spPr/>
      <dgm:t>
        <a:bodyPr/>
        <a:lstStyle/>
        <a:p>
          <a:endParaRPr kumimoji="1" lang="ja-JP" altLang="en-US"/>
        </a:p>
      </dgm:t>
    </dgm:pt>
    <dgm:pt modelId="{F7797443-A7D2-46E6-BCEE-3991D1A0541F}" type="sibTrans" cxnId="{46EE4086-D4DC-4539-A7E3-26A7A2490B20}">
      <dgm:prSet/>
      <dgm:spPr/>
      <dgm:t>
        <a:bodyPr/>
        <a:lstStyle/>
        <a:p>
          <a:endParaRPr kumimoji="1" lang="ja-JP" altLang="en-US"/>
        </a:p>
      </dgm:t>
    </dgm:pt>
    <dgm:pt modelId="{CB290D33-3ADD-4326-8B5D-243D9621D289}">
      <dgm:prSet/>
      <dgm:spPr/>
      <dgm:t>
        <a:bodyPr/>
        <a:lstStyle/>
        <a:p>
          <a:r>
            <a:rPr kumimoji="1" lang="ja-JP"/>
            <a:t>低循環血液量 （</a:t>
          </a:r>
          <a:r>
            <a:rPr kumimoji="1" lang="en-US"/>
            <a:t>3,300</a:t>
          </a:r>
          <a:r>
            <a:rPr kumimoji="1" lang="ja-JP"/>
            <a:t>－</a:t>
          </a:r>
          <a:r>
            <a:rPr kumimoji="1" lang="en-US"/>
            <a:t>3,899</a:t>
          </a:r>
          <a:r>
            <a:rPr kumimoji="1" lang="ja-JP"/>
            <a:t> </a:t>
          </a:r>
          <a:r>
            <a:rPr kumimoji="1" lang="en-US"/>
            <a:t>mL</a:t>
          </a:r>
          <a:r>
            <a:rPr kumimoji="1" lang="ja-JP"/>
            <a:t>：</a:t>
          </a:r>
          <a:r>
            <a:rPr kumimoji="1" lang="en-US"/>
            <a:t>OR</a:t>
          </a:r>
          <a:r>
            <a:rPr kumimoji="1" lang="ja-JP"/>
            <a:t> </a:t>
          </a:r>
          <a:r>
            <a:rPr kumimoji="1" lang="en-US"/>
            <a:t>3.94</a:t>
          </a:r>
          <a:r>
            <a:rPr kumimoji="1" lang="ja-JP"/>
            <a:t>）</a:t>
          </a:r>
          <a:endParaRPr lang="ja-JP"/>
        </a:p>
      </dgm:t>
    </dgm:pt>
    <dgm:pt modelId="{6FB52F7C-E4AB-4785-B94C-D1CF8C14012A}" type="parTrans" cxnId="{4113696A-328F-4050-A279-C6E0C8B3958E}">
      <dgm:prSet/>
      <dgm:spPr/>
      <dgm:t>
        <a:bodyPr/>
        <a:lstStyle/>
        <a:p>
          <a:endParaRPr kumimoji="1" lang="ja-JP" altLang="en-US"/>
        </a:p>
      </dgm:t>
    </dgm:pt>
    <dgm:pt modelId="{4DC18262-3907-43B5-B8B8-3BE33382A86D}" type="sibTrans" cxnId="{4113696A-328F-4050-A279-C6E0C8B3958E}">
      <dgm:prSet/>
      <dgm:spPr/>
      <dgm:t>
        <a:bodyPr/>
        <a:lstStyle/>
        <a:p>
          <a:endParaRPr kumimoji="1" lang="ja-JP" altLang="en-US"/>
        </a:p>
      </dgm:t>
    </dgm:pt>
    <dgm:pt modelId="{DA86FEA1-6F07-439B-A9F3-29284D6E1696}">
      <dgm:prSet/>
      <dgm:spPr/>
      <dgm:t>
        <a:bodyPr/>
        <a:lstStyle/>
        <a:p>
          <a:r>
            <a:rPr kumimoji="1" lang="ja-JP" dirty="0"/>
            <a:t>採血前の脈拍数（</a:t>
          </a:r>
          <a:r>
            <a:rPr kumimoji="1" lang="en-US" dirty="0"/>
            <a:t>PR</a:t>
          </a:r>
          <a:r>
            <a:rPr kumimoji="1" lang="ja-JP" dirty="0"/>
            <a:t>）の上昇（≧</a:t>
          </a:r>
          <a:r>
            <a:rPr kumimoji="1" lang="en-US" dirty="0"/>
            <a:t>75/</a:t>
          </a:r>
          <a:r>
            <a:rPr kumimoji="1" lang="ja-JP" dirty="0"/>
            <a:t>分） （</a:t>
          </a:r>
          <a:r>
            <a:rPr kumimoji="1" lang="en-US" altLang="ja-JP" dirty="0"/>
            <a:t>OR</a:t>
          </a:r>
          <a:r>
            <a:rPr kumimoji="1" lang="ja-JP" altLang="en-US" dirty="0"/>
            <a:t> </a:t>
          </a:r>
          <a:r>
            <a:rPr kumimoji="1" lang="en-US" dirty="0"/>
            <a:t>2.11</a:t>
          </a:r>
          <a:r>
            <a:rPr kumimoji="1" lang="ja-JP" dirty="0"/>
            <a:t>）</a:t>
          </a:r>
          <a:endParaRPr lang="ja-JP" dirty="0"/>
        </a:p>
      </dgm:t>
    </dgm:pt>
    <dgm:pt modelId="{D7146B3E-E5E9-4DF9-A04B-12B9B56ACEAF}" type="parTrans" cxnId="{58C62A1A-DD38-4885-9D60-C39470088636}">
      <dgm:prSet/>
      <dgm:spPr/>
      <dgm:t>
        <a:bodyPr/>
        <a:lstStyle/>
        <a:p>
          <a:endParaRPr kumimoji="1" lang="ja-JP" altLang="en-US"/>
        </a:p>
      </dgm:t>
    </dgm:pt>
    <dgm:pt modelId="{8212FF3D-AFFA-437C-9702-0287AD220C46}" type="sibTrans" cxnId="{58C62A1A-DD38-4885-9D60-C39470088636}">
      <dgm:prSet/>
      <dgm:spPr/>
      <dgm:t>
        <a:bodyPr/>
        <a:lstStyle/>
        <a:p>
          <a:endParaRPr kumimoji="1" lang="ja-JP" altLang="en-US"/>
        </a:p>
      </dgm:t>
    </dgm:pt>
    <dgm:pt modelId="{9E877146-FF64-4E76-A77C-91C64FC0A18F}">
      <dgm:prSet/>
      <dgm:spPr/>
      <dgm:t>
        <a:bodyPr/>
        <a:lstStyle/>
        <a:p>
          <a:pPr>
            <a:buNone/>
          </a:pPr>
          <a:r>
            <a:rPr kumimoji="1" lang="ja-JP" altLang="en-US" dirty="0"/>
            <a:t>　</a:t>
          </a:r>
          <a:r>
            <a:rPr kumimoji="1" lang="ja-JP" dirty="0"/>
            <a:t>⇒少なくない副作用</a:t>
          </a:r>
          <a:endParaRPr lang="ja-JP" dirty="0"/>
        </a:p>
      </dgm:t>
    </dgm:pt>
    <dgm:pt modelId="{3B0DED78-9F14-4643-B9CA-E7E82D396447}" type="parTrans" cxnId="{FF9B3987-8EA6-4DA5-884E-0A5D1D4E5EC9}">
      <dgm:prSet/>
      <dgm:spPr/>
      <dgm:t>
        <a:bodyPr/>
        <a:lstStyle/>
        <a:p>
          <a:endParaRPr kumimoji="1" lang="ja-JP" altLang="en-US"/>
        </a:p>
      </dgm:t>
    </dgm:pt>
    <dgm:pt modelId="{AC6069E4-81BF-4FD7-BA2F-54966DB3C17B}" type="sibTrans" cxnId="{FF9B3987-8EA6-4DA5-884E-0A5D1D4E5EC9}">
      <dgm:prSet/>
      <dgm:spPr/>
      <dgm:t>
        <a:bodyPr/>
        <a:lstStyle/>
        <a:p>
          <a:endParaRPr kumimoji="1" lang="ja-JP" altLang="en-US"/>
        </a:p>
      </dgm:t>
    </dgm:pt>
    <dgm:pt modelId="{89CF2243-CAF2-48C3-BA29-212FB645D968}">
      <dgm:prSet/>
      <dgm:spPr/>
      <dgm:t>
        <a:bodyPr/>
        <a:lstStyle/>
        <a:p>
          <a:r>
            <a:rPr kumimoji="1" lang="en-US" altLang="ja-JP" dirty="0"/>
            <a:t>OR</a:t>
          </a:r>
          <a:r>
            <a:rPr kumimoji="1" lang="ja-JP" altLang="en-US" dirty="0"/>
            <a:t> </a:t>
          </a:r>
          <a:r>
            <a:rPr kumimoji="1" lang="en-US" dirty="0"/>
            <a:t>&lt;3300</a:t>
          </a:r>
          <a:r>
            <a:rPr kumimoji="1" lang="ja-JP" dirty="0"/>
            <a:t>（</a:t>
          </a:r>
          <a:r>
            <a:rPr kumimoji="1" lang="en-US" dirty="0"/>
            <a:t>25%</a:t>
          </a:r>
          <a:r>
            <a:rPr kumimoji="1" lang="ja-JP" dirty="0"/>
            <a:t>値）</a:t>
          </a:r>
          <a:r>
            <a:rPr kumimoji="1" lang="en-US" dirty="0"/>
            <a:t>mL</a:t>
          </a:r>
          <a:r>
            <a:rPr kumimoji="1" lang="ja-JP" dirty="0"/>
            <a:t> </a:t>
          </a:r>
          <a:r>
            <a:rPr kumimoji="1" lang="en-US" dirty="0"/>
            <a:t>2.58</a:t>
          </a:r>
          <a:r>
            <a:rPr kumimoji="1" lang="ja-JP" dirty="0" err="1"/>
            <a:t>、</a:t>
          </a:r>
          <a:r>
            <a:rPr kumimoji="1" lang="en-US" dirty="0"/>
            <a:t>3,300</a:t>
          </a:r>
          <a:r>
            <a:rPr kumimoji="1" lang="ja-JP" dirty="0"/>
            <a:t>－</a:t>
          </a:r>
          <a:r>
            <a:rPr kumimoji="1" lang="en-US" dirty="0"/>
            <a:t>3,899</a:t>
          </a:r>
          <a:r>
            <a:rPr kumimoji="1" lang="ja-JP" dirty="0"/>
            <a:t> </a:t>
          </a:r>
          <a:r>
            <a:rPr kumimoji="1" lang="en-US" dirty="0"/>
            <a:t>mL</a:t>
          </a:r>
          <a:r>
            <a:rPr kumimoji="1" lang="ja-JP" dirty="0"/>
            <a:t> （中央値） </a:t>
          </a:r>
          <a:r>
            <a:rPr kumimoji="1" lang="en-US" dirty="0"/>
            <a:t>2.66</a:t>
          </a:r>
          <a:endParaRPr lang="ja-JP" dirty="0"/>
        </a:p>
      </dgm:t>
    </dgm:pt>
    <dgm:pt modelId="{1B0B4963-2843-4E6D-A5B7-8D4FFAB2873B}" type="parTrans" cxnId="{4DE0FF67-1DEF-4ADB-A615-1D780D10295D}">
      <dgm:prSet/>
      <dgm:spPr/>
      <dgm:t>
        <a:bodyPr/>
        <a:lstStyle/>
        <a:p>
          <a:endParaRPr kumimoji="1" lang="ja-JP" altLang="en-US"/>
        </a:p>
      </dgm:t>
    </dgm:pt>
    <dgm:pt modelId="{24F7293B-4256-439A-B4EF-D08AC94348BD}" type="sibTrans" cxnId="{4DE0FF67-1DEF-4ADB-A615-1D780D10295D}">
      <dgm:prSet/>
      <dgm:spPr/>
      <dgm:t>
        <a:bodyPr/>
        <a:lstStyle/>
        <a:p>
          <a:endParaRPr kumimoji="1" lang="ja-JP" altLang="en-US"/>
        </a:p>
      </dgm:t>
    </dgm:pt>
    <dgm:pt modelId="{6DB2E37C-943C-4447-9012-090050E8165A}" type="pres">
      <dgm:prSet presAssocID="{E879EE7E-E5D4-4DB0-85FC-74B90D8F09E2}" presName="linear" presStyleCnt="0">
        <dgm:presLayoutVars>
          <dgm:animLvl val="lvl"/>
          <dgm:resizeHandles val="exact"/>
        </dgm:presLayoutVars>
      </dgm:prSet>
      <dgm:spPr/>
      <dgm:t>
        <a:bodyPr/>
        <a:lstStyle/>
        <a:p>
          <a:endParaRPr kumimoji="1" lang="ja-JP" altLang="en-US"/>
        </a:p>
      </dgm:t>
    </dgm:pt>
    <dgm:pt modelId="{539523DE-12D7-488C-93AB-9F84BCBD1F94}" type="pres">
      <dgm:prSet presAssocID="{85ED4E1D-933D-4648-AA99-84D88BB6439A}" presName="parentText" presStyleLbl="node1" presStyleIdx="0" presStyleCnt="2">
        <dgm:presLayoutVars>
          <dgm:chMax val="0"/>
          <dgm:bulletEnabled val="1"/>
        </dgm:presLayoutVars>
      </dgm:prSet>
      <dgm:spPr/>
      <dgm:t>
        <a:bodyPr/>
        <a:lstStyle/>
        <a:p>
          <a:endParaRPr kumimoji="1" lang="ja-JP" altLang="en-US"/>
        </a:p>
      </dgm:t>
    </dgm:pt>
    <dgm:pt modelId="{B029F605-2D71-4B8C-A04F-D28DA37A8F2C}" type="pres">
      <dgm:prSet presAssocID="{85ED4E1D-933D-4648-AA99-84D88BB6439A}" presName="childText" presStyleLbl="revTx" presStyleIdx="0" presStyleCnt="2">
        <dgm:presLayoutVars>
          <dgm:bulletEnabled val="1"/>
        </dgm:presLayoutVars>
      </dgm:prSet>
      <dgm:spPr/>
      <dgm:t>
        <a:bodyPr/>
        <a:lstStyle/>
        <a:p>
          <a:endParaRPr kumimoji="1" lang="ja-JP" altLang="en-US"/>
        </a:p>
      </dgm:t>
    </dgm:pt>
    <dgm:pt modelId="{670ED181-892D-481E-A8FE-C224805B79B5}" type="pres">
      <dgm:prSet presAssocID="{803AF743-9519-4A21-9282-E70C3D404B07}" presName="parentText" presStyleLbl="node1" presStyleIdx="1" presStyleCnt="2">
        <dgm:presLayoutVars>
          <dgm:chMax val="0"/>
          <dgm:bulletEnabled val="1"/>
        </dgm:presLayoutVars>
      </dgm:prSet>
      <dgm:spPr/>
      <dgm:t>
        <a:bodyPr/>
        <a:lstStyle/>
        <a:p>
          <a:endParaRPr kumimoji="1" lang="ja-JP" altLang="en-US"/>
        </a:p>
      </dgm:t>
    </dgm:pt>
    <dgm:pt modelId="{1C01B2BC-2FF4-4DBD-BCE7-5E37E71F8536}" type="pres">
      <dgm:prSet presAssocID="{803AF743-9519-4A21-9282-E70C3D404B07}" presName="childText" presStyleLbl="revTx" presStyleIdx="1" presStyleCnt="2">
        <dgm:presLayoutVars>
          <dgm:bulletEnabled val="1"/>
        </dgm:presLayoutVars>
      </dgm:prSet>
      <dgm:spPr/>
      <dgm:t>
        <a:bodyPr/>
        <a:lstStyle/>
        <a:p>
          <a:endParaRPr kumimoji="1" lang="ja-JP" altLang="en-US"/>
        </a:p>
      </dgm:t>
    </dgm:pt>
  </dgm:ptLst>
  <dgm:cxnLst>
    <dgm:cxn modelId="{139B3BBB-5417-4A7C-84C5-67BC59EEA456}" type="presOf" srcId="{89CF2243-CAF2-48C3-BA29-212FB645D968}" destId="{1C01B2BC-2FF4-4DBD-BCE7-5E37E71F8536}" srcOrd="0" destOrd="3" presId="urn:microsoft.com/office/officeart/2005/8/layout/vList2"/>
    <dgm:cxn modelId="{83966EB4-A8F9-4EAA-AE62-EC4928608644}" type="presOf" srcId="{8AC09978-5D06-43B3-8844-B904F00C1AC9}" destId="{1C01B2BC-2FF4-4DBD-BCE7-5E37E71F8536}" srcOrd="0" destOrd="6" presId="urn:microsoft.com/office/officeart/2005/8/layout/vList2"/>
    <dgm:cxn modelId="{773BDE4D-D241-4EF5-BAEA-936902E4224D}" srcId="{803AF743-9519-4A21-9282-E70C3D404B07}" destId="{82209805-944B-40AB-8AF6-E39214AB66B2}" srcOrd="0" destOrd="0" parTransId="{C0EB78E1-BC8E-4072-86E5-CD432082861C}" sibTransId="{8020B634-3C9E-4CDB-8EC8-3C1FDCD013DC}"/>
    <dgm:cxn modelId="{54619FAF-8AD1-4CFF-9D18-2B94287E2213}" srcId="{E879EE7E-E5D4-4DB0-85FC-74B90D8F09E2}" destId="{803AF743-9519-4A21-9282-E70C3D404B07}" srcOrd="1" destOrd="0" parTransId="{4547F4FB-E0DC-4F9B-B1C8-7EC09156D67C}" sibTransId="{D4B32E8A-DAF6-431D-84EF-682C33597F49}"/>
    <dgm:cxn modelId="{4113696A-328F-4050-A279-C6E0C8B3958E}" srcId="{003FF8EF-8E6D-439F-B2A3-90FAFCFB13E2}" destId="{CB290D33-3ADD-4326-8B5D-243D9621D289}" srcOrd="1" destOrd="0" parTransId="{6FB52F7C-E4AB-4785-B94C-D1CF8C14012A}" sibTransId="{4DC18262-3907-43B5-B8B8-3BE33382A86D}"/>
    <dgm:cxn modelId="{EEA6BCA1-AAC2-4CFF-9D2C-9DEC034A131B}" type="presOf" srcId="{02B6F9D5-EDA7-480C-9639-C07D132AF9B8}" destId="{1C01B2BC-2FF4-4DBD-BCE7-5E37E71F8536}" srcOrd="0" destOrd="1" presId="urn:microsoft.com/office/officeart/2005/8/layout/vList2"/>
    <dgm:cxn modelId="{BAD2A0FE-C761-4490-9BAD-92A68A39E4A7}" type="presOf" srcId="{E879EE7E-E5D4-4DB0-85FC-74B90D8F09E2}" destId="{6DB2E37C-943C-4447-9012-090050E8165A}" srcOrd="0" destOrd="0" presId="urn:microsoft.com/office/officeart/2005/8/layout/vList2"/>
    <dgm:cxn modelId="{A4378C59-994F-4803-8C01-6557172B6ED3}" type="presOf" srcId="{82209805-944B-40AB-8AF6-E39214AB66B2}" destId="{1C01B2BC-2FF4-4DBD-BCE7-5E37E71F8536}" srcOrd="0" destOrd="0" presId="urn:microsoft.com/office/officeart/2005/8/layout/vList2"/>
    <dgm:cxn modelId="{83FAA5D5-B7B4-4D7A-B32F-AF7BE1601A19}" type="presOf" srcId="{003FF8EF-8E6D-439F-B2A3-90FAFCFB13E2}" destId="{1C01B2BC-2FF4-4DBD-BCE7-5E37E71F8536}" srcOrd="0" destOrd="5" presId="urn:microsoft.com/office/officeart/2005/8/layout/vList2"/>
    <dgm:cxn modelId="{4368345B-3108-4FD6-839C-E0C88A46EFC5}" srcId="{E879EE7E-E5D4-4DB0-85FC-74B90D8F09E2}" destId="{85ED4E1D-933D-4648-AA99-84D88BB6439A}" srcOrd="0" destOrd="0" parTransId="{C8F5B048-A505-4855-BA4F-97D2E2AD2914}" sibTransId="{3FCC3547-FDCE-44D0-ACF7-461E8E74CD7E}"/>
    <dgm:cxn modelId="{90FE3DA5-61E8-48D0-BA8C-17F945A4BED7}" srcId="{82209805-944B-40AB-8AF6-E39214AB66B2}" destId="{90A57F6A-93B2-4EA6-A728-F8AA7415BD31}" srcOrd="1" destOrd="0" parTransId="{97542D30-2FE6-4229-96BB-9D7C2BF8A004}" sibTransId="{27DB1FF5-7888-4E15-980C-077B7F457F91}"/>
    <dgm:cxn modelId="{FF9B3987-8EA6-4DA5-884E-0A5D1D4E5EC9}" srcId="{85ED4E1D-933D-4648-AA99-84D88BB6439A}" destId="{9E877146-FF64-4E76-A77C-91C64FC0A18F}" srcOrd="2" destOrd="0" parTransId="{3B0DED78-9F14-4643-B9CA-E7E82D396447}" sibTransId="{AC6069E4-81BF-4FD7-BA2F-54966DB3C17B}"/>
    <dgm:cxn modelId="{ABE74FFF-B47D-4D69-907E-447AFF8F8097}" type="presOf" srcId="{85ED4E1D-933D-4648-AA99-84D88BB6439A}" destId="{539523DE-12D7-488C-93AB-9F84BCBD1F94}" srcOrd="0" destOrd="0" presId="urn:microsoft.com/office/officeart/2005/8/layout/vList2"/>
    <dgm:cxn modelId="{E48691E7-B22D-4283-8AF7-C58BF7D0AE6D}" type="presOf" srcId="{60D307DD-262C-4FBB-8ABC-A090BF876C7B}" destId="{1C01B2BC-2FF4-4DBD-BCE7-5E37E71F8536}" srcOrd="0" destOrd="4" presId="urn:microsoft.com/office/officeart/2005/8/layout/vList2"/>
    <dgm:cxn modelId="{1D545AB1-44A4-47BF-894B-346B3F87F293}" srcId="{82209805-944B-40AB-8AF6-E39214AB66B2}" destId="{60D307DD-262C-4FBB-8ABC-A090BF876C7B}" srcOrd="2" destOrd="0" parTransId="{775F8559-065E-4CFF-AF6C-1316C10E996F}" sibTransId="{340C5B85-94B0-47C2-8C3B-8D97D82E6CBA}"/>
    <dgm:cxn modelId="{F7544510-88AA-4A0D-8FD2-DB3BE55E4508}" type="presOf" srcId="{B5650E0C-0697-415B-9B20-216145E1465B}" destId="{B029F605-2D71-4B8C-A04F-D28DA37A8F2C}" srcOrd="0" destOrd="1" presId="urn:microsoft.com/office/officeart/2005/8/layout/vList2"/>
    <dgm:cxn modelId="{58C62A1A-DD38-4885-9D60-C39470088636}" srcId="{003FF8EF-8E6D-439F-B2A3-90FAFCFB13E2}" destId="{DA86FEA1-6F07-439B-A9F3-29284D6E1696}" srcOrd="2" destOrd="0" parTransId="{D7146B3E-E5E9-4DF9-A04B-12B9B56ACEAF}" sibTransId="{8212FF3D-AFFA-437C-9702-0287AD220C46}"/>
    <dgm:cxn modelId="{46EE4086-D4DC-4539-A7E3-26A7A2490B20}" srcId="{003FF8EF-8E6D-439F-B2A3-90FAFCFB13E2}" destId="{8AC09978-5D06-43B3-8844-B904F00C1AC9}" srcOrd="0" destOrd="0" parTransId="{37C03A0F-550B-43A9-9C9A-80F1620FB088}" sibTransId="{F7797443-A7D2-46E6-BCEE-3991D1A0541F}"/>
    <dgm:cxn modelId="{25E02620-3400-4228-BE89-4084D4545E28}" srcId="{85ED4E1D-933D-4648-AA99-84D88BB6439A}" destId="{BD292DCF-3DDA-4986-8A84-A2AD73A8ADC3}" srcOrd="0" destOrd="0" parTransId="{307D0843-7183-4A8F-9664-60E2FC08355A}" sibTransId="{88D03BB6-C2C4-4307-B067-6FD18BE2B0CE}"/>
    <dgm:cxn modelId="{E412C481-BABA-4452-819C-A8095D73D8F5}" srcId="{85ED4E1D-933D-4648-AA99-84D88BB6439A}" destId="{B5650E0C-0697-415B-9B20-216145E1465B}" srcOrd="1" destOrd="0" parTransId="{ED346750-04F1-4FF3-B533-5C27D8FA9CC6}" sibTransId="{43219C18-E411-491C-98F6-3634FF91487D}"/>
    <dgm:cxn modelId="{585069F3-A23B-4E71-B244-939082950EE2}" type="presOf" srcId="{90A57F6A-93B2-4EA6-A728-F8AA7415BD31}" destId="{1C01B2BC-2FF4-4DBD-BCE7-5E37E71F8536}" srcOrd="0" destOrd="2" presId="urn:microsoft.com/office/officeart/2005/8/layout/vList2"/>
    <dgm:cxn modelId="{37E4D6A0-F0A4-45A7-9451-2E6EE5B5B5EC}" type="presOf" srcId="{CB290D33-3ADD-4326-8B5D-243D9621D289}" destId="{1C01B2BC-2FF4-4DBD-BCE7-5E37E71F8536}" srcOrd="0" destOrd="7" presId="urn:microsoft.com/office/officeart/2005/8/layout/vList2"/>
    <dgm:cxn modelId="{7DCB7B8C-5DB2-427E-9235-EF22F06D0DD9}" type="presOf" srcId="{803AF743-9519-4A21-9282-E70C3D404B07}" destId="{670ED181-892D-481E-A8FE-C224805B79B5}" srcOrd="0" destOrd="0" presId="urn:microsoft.com/office/officeart/2005/8/layout/vList2"/>
    <dgm:cxn modelId="{AF31698F-1E5C-479F-B97A-B00FAC240673}" type="presOf" srcId="{BD292DCF-3DDA-4986-8A84-A2AD73A8ADC3}" destId="{B029F605-2D71-4B8C-A04F-D28DA37A8F2C}" srcOrd="0" destOrd="0" presId="urn:microsoft.com/office/officeart/2005/8/layout/vList2"/>
    <dgm:cxn modelId="{BA8F4D57-AFB9-42C6-BC7E-6A605051F0B9}" type="presOf" srcId="{DA86FEA1-6F07-439B-A9F3-29284D6E1696}" destId="{1C01B2BC-2FF4-4DBD-BCE7-5E37E71F8536}" srcOrd="0" destOrd="8" presId="urn:microsoft.com/office/officeart/2005/8/layout/vList2"/>
    <dgm:cxn modelId="{AA4E1519-38E7-47FD-80A9-D24EAD5C4A31}" srcId="{82209805-944B-40AB-8AF6-E39214AB66B2}" destId="{02B6F9D5-EDA7-480C-9639-C07D132AF9B8}" srcOrd="0" destOrd="0" parTransId="{0714B389-A48B-49F9-9B24-670367E8023F}" sibTransId="{ABB67388-38E0-49B0-AC0E-93650C4A141D}"/>
    <dgm:cxn modelId="{5D4A2402-939F-4D0A-A779-4BA226FD73EC}" srcId="{803AF743-9519-4A21-9282-E70C3D404B07}" destId="{003FF8EF-8E6D-439F-B2A3-90FAFCFB13E2}" srcOrd="1" destOrd="0" parTransId="{DB52ED3D-B260-4EA7-8944-E3711051693D}" sibTransId="{45E5084E-029A-4F86-8C37-39F94E4CBA96}"/>
    <dgm:cxn modelId="{F88CCE6C-0987-4CB9-9C7B-393AD7ABBAC3}" type="presOf" srcId="{9E877146-FF64-4E76-A77C-91C64FC0A18F}" destId="{B029F605-2D71-4B8C-A04F-D28DA37A8F2C}" srcOrd="0" destOrd="2" presId="urn:microsoft.com/office/officeart/2005/8/layout/vList2"/>
    <dgm:cxn modelId="{4DE0FF67-1DEF-4ADB-A615-1D780D10295D}" srcId="{90A57F6A-93B2-4EA6-A728-F8AA7415BD31}" destId="{89CF2243-CAF2-48C3-BA29-212FB645D968}" srcOrd="0" destOrd="0" parTransId="{1B0B4963-2843-4E6D-A5B7-8D4FFAB2873B}" sibTransId="{24F7293B-4256-439A-B4EF-D08AC94348BD}"/>
    <dgm:cxn modelId="{641BEB5E-6786-4D92-90EA-6DE4E56F5D4D}" type="presParOf" srcId="{6DB2E37C-943C-4447-9012-090050E8165A}" destId="{539523DE-12D7-488C-93AB-9F84BCBD1F94}" srcOrd="0" destOrd="0" presId="urn:microsoft.com/office/officeart/2005/8/layout/vList2"/>
    <dgm:cxn modelId="{CF8879AB-72F6-4A42-A5E3-180EDC22B150}" type="presParOf" srcId="{6DB2E37C-943C-4447-9012-090050E8165A}" destId="{B029F605-2D71-4B8C-A04F-D28DA37A8F2C}" srcOrd="1" destOrd="0" presId="urn:microsoft.com/office/officeart/2005/8/layout/vList2"/>
    <dgm:cxn modelId="{B9DAB2C4-59CA-4475-9E43-E4A9FABE1F55}" type="presParOf" srcId="{6DB2E37C-943C-4447-9012-090050E8165A}" destId="{670ED181-892D-481E-A8FE-C224805B79B5}" srcOrd="2" destOrd="0" presId="urn:microsoft.com/office/officeart/2005/8/layout/vList2"/>
    <dgm:cxn modelId="{74A6C5B1-E98C-446F-A02A-EF184BC0AC6A}" type="presParOf" srcId="{6DB2E37C-943C-4447-9012-090050E8165A}" destId="{1C01B2BC-2FF4-4DBD-BCE7-5E37E71F853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D42F09-B9FD-4F7F-B340-A1B2E1DE914D}" type="doc">
      <dgm:prSet loTypeId="urn:microsoft.com/office/officeart/2005/8/layout/cycle4#1" loCatId="cycle" qsTypeId="urn:microsoft.com/office/officeart/2005/8/quickstyle/simple1" qsCatId="simple" csTypeId="urn:microsoft.com/office/officeart/2005/8/colors/colorful1#2" csCatId="colorful" phldr="1"/>
      <dgm:spPr/>
      <dgm:t>
        <a:bodyPr/>
        <a:lstStyle/>
        <a:p>
          <a:endParaRPr kumimoji="1" lang="ja-JP" altLang="en-US"/>
        </a:p>
      </dgm:t>
    </dgm:pt>
    <dgm:pt modelId="{0655271C-7FA6-4651-A595-D87B535BF710}">
      <dgm:prSet phldrT="[テキスト]"/>
      <dgm:spPr/>
      <dgm:t>
        <a:bodyPr/>
        <a:lstStyle/>
        <a:p>
          <a:r>
            <a:rPr kumimoji="1" lang="en-US" altLang="ja-JP" dirty="0"/>
            <a:t>Plan</a:t>
          </a:r>
        </a:p>
        <a:p>
          <a:r>
            <a:rPr kumimoji="1" lang="ja-JP" altLang="en-US" dirty="0"/>
            <a:t>（計画）</a:t>
          </a:r>
        </a:p>
      </dgm:t>
    </dgm:pt>
    <dgm:pt modelId="{A43B19DD-4192-41C2-8CE9-C8E5FD94FFF8}" type="parTrans" cxnId="{36C94DEE-8BD0-467A-A7D7-8E8756E4FF79}">
      <dgm:prSet/>
      <dgm:spPr/>
      <dgm:t>
        <a:bodyPr/>
        <a:lstStyle/>
        <a:p>
          <a:endParaRPr kumimoji="1" lang="ja-JP" altLang="en-US"/>
        </a:p>
      </dgm:t>
    </dgm:pt>
    <dgm:pt modelId="{5C7CA14E-BC9B-44B8-B247-FD6FEB35D7F2}" type="sibTrans" cxnId="{36C94DEE-8BD0-467A-A7D7-8E8756E4FF79}">
      <dgm:prSet/>
      <dgm:spPr/>
      <dgm:t>
        <a:bodyPr/>
        <a:lstStyle/>
        <a:p>
          <a:endParaRPr kumimoji="1" lang="ja-JP" altLang="en-US"/>
        </a:p>
      </dgm:t>
    </dgm:pt>
    <dgm:pt modelId="{7E3839D0-2295-4962-BA34-54B99C6617E7}">
      <dgm:prSet phldrT="[テキスト]"/>
      <dgm:spPr/>
      <dgm:t>
        <a:bodyPr/>
        <a:lstStyle/>
        <a:p>
          <a:r>
            <a:rPr kumimoji="1" lang="ja-JP" altLang="en-US" dirty="0"/>
            <a:t>中期計画や年次計画</a:t>
          </a:r>
        </a:p>
      </dgm:t>
    </dgm:pt>
    <dgm:pt modelId="{419FB9BA-4872-40DB-A55B-AB81EE64C747}" type="parTrans" cxnId="{BD8AB628-00C6-444A-8DC8-DF3A41AEAD25}">
      <dgm:prSet/>
      <dgm:spPr/>
      <dgm:t>
        <a:bodyPr/>
        <a:lstStyle/>
        <a:p>
          <a:endParaRPr kumimoji="1" lang="ja-JP" altLang="en-US"/>
        </a:p>
      </dgm:t>
    </dgm:pt>
    <dgm:pt modelId="{71801EEB-D91B-4E29-9280-BD04FE85E6D0}" type="sibTrans" cxnId="{BD8AB628-00C6-444A-8DC8-DF3A41AEAD25}">
      <dgm:prSet/>
      <dgm:spPr/>
      <dgm:t>
        <a:bodyPr/>
        <a:lstStyle/>
        <a:p>
          <a:endParaRPr kumimoji="1" lang="ja-JP" altLang="en-US"/>
        </a:p>
      </dgm:t>
    </dgm:pt>
    <dgm:pt modelId="{64C4B971-856E-44FC-8F01-A75257370FFD}">
      <dgm:prSet phldrT="[テキスト]"/>
      <dgm:spPr/>
      <dgm:t>
        <a:bodyPr/>
        <a:lstStyle/>
        <a:p>
          <a:r>
            <a:rPr kumimoji="1" lang="en-US" altLang="ja-JP" dirty="0"/>
            <a:t>Do</a:t>
          </a:r>
        </a:p>
        <a:p>
          <a:r>
            <a:rPr kumimoji="1" lang="ja-JP" altLang="en-US" dirty="0"/>
            <a:t>（実行）</a:t>
          </a:r>
        </a:p>
      </dgm:t>
    </dgm:pt>
    <dgm:pt modelId="{4D9B88D0-E9D9-4767-8235-88626EAE8CB2}" type="parTrans" cxnId="{DBCFBB12-6193-4309-8633-5680F5C33893}">
      <dgm:prSet/>
      <dgm:spPr/>
      <dgm:t>
        <a:bodyPr/>
        <a:lstStyle/>
        <a:p>
          <a:endParaRPr kumimoji="1" lang="ja-JP" altLang="en-US"/>
        </a:p>
      </dgm:t>
    </dgm:pt>
    <dgm:pt modelId="{C307D1A8-858E-4CB8-9347-0047DA9D4D4A}" type="sibTrans" cxnId="{DBCFBB12-6193-4309-8633-5680F5C33893}">
      <dgm:prSet/>
      <dgm:spPr/>
      <dgm:t>
        <a:bodyPr/>
        <a:lstStyle/>
        <a:p>
          <a:endParaRPr kumimoji="1" lang="ja-JP" altLang="en-US"/>
        </a:p>
      </dgm:t>
    </dgm:pt>
    <dgm:pt modelId="{92259E65-67F9-4917-B82F-05C46CA88162}">
      <dgm:prSet phldrT="[テキスト]"/>
      <dgm:spPr/>
      <dgm:t>
        <a:bodyPr/>
        <a:lstStyle/>
        <a:p>
          <a:r>
            <a:rPr kumimoji="1" lang="ja-JP" altLang="en-US" dirty="0"/>
            <a:t>計画に基づき活動を展開</a:t>
          </a:r>
        </a:p>
      </dgm:t>
    </dgm:pt>
    <dgm:pt modelId="{0F751247-A2BF-46ED-88AC-FBF86E6153AB}" type="parTrans" cxnId="{9FA2C31A-B220-4CAD-B681-07B3635AE305}">
      <dgm:prSet/>
      <dgm:spPr/>
      <dgm:t>
        <a:bodyPr/>
        <a:lstStyle/>
        <a:p>
          <a:endParaRPr kumimoji="1" lang="ja-JP" altLang="en-US"/>
        </a:p>
      </dgm:t>
    </dgm:pt>
    <dgm:pt modelId="{C2A899C2-13BE-4B44-AC52-923CA7116A6C}" type="sibTrans" cxnId="{9FA2C31A-B220-4CAD-B681-07B3635AE305}">
      <dgm:prSet/>
      <dgm:spPr/>
      <dgm:t>
        <a:bodyPr/>
        <a:lstStyle/>
        <a:p>
          <a:endParaRPr kumimoji="1" lang="ja-JP" altLang="en-US"/>
        </a:p>
      </dgm:t>
    </dgm:pt>
    <dgm:pt modelId="{519B8F00-AC64-45DC-BD65-44C0B81432D3}">
      <dgm:prSet phldrT="[テキスト]"/>
      <dgm:spPr/>
      <dgm:t>
        <a:bodyPr/>
        <a:lstStyle/>
        <a:p>
          <a:r>
            <a:rPr kumimoji="1" lang="en-US" altLang="ja-JP" dirty="0"/>
            <a:t>Check</a:t>
          </a:r>
        </a:p>
        <a:p>
          <a:r>
            <a:rPr kumimoji="1" lang="ja-JP" altLang="en-US" dirty="0"/>
            <a:t>（検証）</a:t>
          </a:r>
        </a:p>
      </dgm:t>
    </dgm:pt>
    <dgm:pt modelId="{F6A885BB-FB9C-4E4C-8A56-BC0108EB1D51}" type="parTrans" cxnId="{CFF584DA-2108-464B-A56A-58AEC0DAA3D8}">
      <dgm:prSet/>
      <dgm:spPr/>
      <dgm:t>
        <a:bodyPr/>
        <a:lstStyle/>
        <a:p>
          <a:endParaRPr kumimoji="1" lang="ja-JP" altLang="en-US"/>
        </a:p>
      </dgm:t>
    </dgm:pt>
    <dgm:pt modelId="{AA9AD502-DF8F-4512-9E25-9F5985785F9D}" type="sibTrans" cxnId="{CFF584DA-2108-464B-A56A-58AEC0DAA3D8}">
      <dgm:prSet/>
      <dgm:spPr/>
      <dgm:t>
        <a:bodyPr/>
        <a:lstStyle/>
        <a:p>
          <a:endParaRPr kumimoji="1" lang="ja-JP" altLang="en-US"/>
        </a:p>
      </dgm:t>
    </dgm:pt>
    <dgm:pt modelId="{AF99408E-6CF4-4B14-AD1E-263E38BEF2D4}">
      <dgm:prSet phldrT="[テキスト]"/>
      <dgm:spPr/>
      <dgm:t>
        <a:bodyPr/>
        <a:lstStyle/>
        <a:p>
          <a:r>
            <a:rPr kumimoji="1" lang="ja-JP" altLang="en-US" dirty="0"/>
            <a:t>各委員会や会議等で検証</a:t>
          </a:r>
        </a:p>
      </dgm:t>
    </dgm:pt>
    <dgm:pt modelId="{59D49106-4C7D-497A-A04D-EEE8A28A7F30}" type="parTrans" cxnId="{6358EC20-B32E-450C-A27F-80AC6A3423B5}">
      <dgm:prSet/>
      <dgm:spPr/>
      <dgm:t>
        <a:bodyPr/>
        <a:lstStyle/>
        <a:p>
          <a:endParaRPr kumimoji="1" lang="ja-JP" altLang="en-US"/>
        </a:p>
      </dgm:t>
    </dgm:pt>
    <dgm:pt modelId="{8FCF159A-61BF-4CB9-A60F-53086C020B12}" type="sibTrans" cxnId="{6358EC20-B32E-450C-A27F-80AC6A3423B5}">
      <dgm:prSet/>
      <dgm:spPr/>
      <dgm:t>
        <a:bodyPr/>
        <a:lstStyle/>
        <a:p>
          <a:endParaRPr kumimoji="1" lang="ja-JP" altLang="en-US"/>
        </a:p>
      </dgm:t>
    </dgm:pt>
    <dgm:pt modelId="{9B609036-C420-4AB9-AB15-8E82ED944691}">
      <dgm:prSet phldrT="[テキスト]"/>
      <dgm:spPr/>
      <dgm:t>
        <a:bodyPr/>
        <a:lstStyle/>
        <a:p>
          <a:r>
            <a:rPr kumimoji="1" lang="en-US" altLang="ja-JP" dirty="0"/>
            <a:t>Act</a:t>
          </a:r>
        </a:p>
        <a:p>
          <a:r>
            <a:rPr kumimoji="1" lang="ja-JP" altLang="en-US" dirty="0"/>
            <a:t>（改善）</a:t>
          </a:r>
        </a:p>
      </dgm:t>
    </dgm:pt>
    <dgm:pt modelId="{031C0D34-FD8F-434B-9F2B-4671D4415154}" type="parTrans" cxnId="{C6191BC9-3AC1-4257-89AC-6D4608DC5ECE}">
      <dgm:prSet/>
      <dgm:spPr/>
      <dgm:t>
        <a:bodyPr/>
        <a:lstStyle/>
        <a:p>
          <a:endParaRPr kumimoji="1" lang="ja-JP" altLang="en-US"/>
        </a:p>
      </dgm:t>
    </dgm:pt>
    <dgm:pt modelId="{51682DFF-C85D-4675-B0EE-8B2B0F0638FB}" type="sibTrans" cxnId="{C6191BC9-3AC1-4257-89AC-6D4608DC5ECE}">
      <dgm:prSet/>
      <dgm:spPr/>
      <dgm:t>
        <a:bodyPr/>
        <a:lstStyle/>
        <a:p>
          <a:endParaRPr kumimoji="1" lang="ja-JP" altLang="en-US"/>
        </a:p>
      </dgm:t>
    </dgm:pt>
    <dgm:pt modelId="{6177082F-9467-4A3E-8223-C11F95D742EE}">
      <dgm:prSet phldrT="[テキスト]"/>
      <dgm:spPr/>
      <dgm:t>
        <a:bodyPr/>
        <a:lstStyle/>
        <a:p>
          <a:r>
            <a:rPr kumimoji="1" lang="ja-JP" altLang="en-US" dirty="0"/>
            <a:t>計画での進捗状況に応じて対応を検討</a:t>
          </a:r>
        </a:p>
      </dgm:t>
    </dgm:pt>
    <dgm:pt modelId="{5543434F-BBCD-48D6-89C5-902D35931F1F}" type="parTrans" cxnId="{ABC31857-4CD1-403A-8B09-EEC2A15F4CE1}">
      <dgm:prSet/>
      <dgm:spPr/>
      <dgm:t>
        <a:bodyPr/>
        <a:lstStyle/>
        <a:p>
          <a:endParaRPr kumimoji="1" lang="ja-JP" altLang="en-US"/>
        </a:p>
      </dgm:t>
    </dgm:pt>
    <dgm:pt modelId="{A50F822A-F5A8-45FE-A344-49AE652FA4AB}" type="sibTrans" cxnId="{ABC31857-4CD1-403A-8B09-EEC2A15F4CE1}">
      <dgm:prSet/>
      <dgm:spPr/>
      <dgm:t>
        <a:bodyPr/>
        <a:lstStyle/>
        <a:p>
          <a:endParaRPr kumimoji="1" lang="ja-JP" altLang="en-US"/>
        </a:p>
      </dgm:t>
    </dgm:pt>
    <dgm:pt modelId="{68B47F3B-5CE6-4336-9C1D-F0AA6872B6C0}" type="pres">
      <dgm:prSet presAssocID="{9FD42F09-B9FD-4F7F-B340-A1B2E1DE914D}" presName="cycleMatrixDiagram" presStyleCnt="0">
        <dgm:presLayoutVars>
          <dgm:chMax val="1"/>
          <dgm:dir/>
          <dgm:animLvl val="lvl"/>
          <dgm:resizeHandles val="exact"/>
        </dgm:presLayoutVars>
      </dgm:prSet>
      <dgm:spPr/>
      <dgm:t>
        <a:bodyPr/>
        <a:lstStyle/>
        <a:p>
          <a:endParaRPr kumimoji="1" lang="ja-JP" altLang="en-US"/>
        </a:p>
      </dgm:t>
    </dgm:pt>
    <dgm:pt modelId="{56174237-3A68-4B8D-9F68-A6BDD0E23CA4}" type="pres">
      <dgm:prSet presAssocID="{9FD42F09-B9FD-4F7F-B340-A1B2E1DE914D}" presName="children" presStyleCnt="0"/>
      <dgm:spPr/>
    </dgm:pt>
    <dgm:pt modelId="{44ACE9B6-6A32-498B-A456-2CA5A35EA241}" type="pres">
      <dgm:prSet presAssocID="{9FD42F09-B9FD-4F7F-B340-A1B2E1DE914D}" presName="child1group" presStyleCnt="0"/>
      <dgm:spPr/>
    </dgm:pt>
    <dgm:pt modelId="{6FE2C212-5AEA-4826-9BB2-0BC85B0BA523}" type="pres">
      <dgm:prSet presAssocID="{9FD42F09-B9FD-4F7F-B340-A1B2E1DE914D}" presName="child1" presStyleLbl="bgAcc1" presStyleIdx="0" presStyleCnt="4" custScaleX="115035"/>
      <dgm:spPr/>
      <dgm:t>
        <a:bodyPr/>
        <a:lstStyle/>
        <a:p>
          <a:endParaRPr kumimoji="1" lang="ja-JP" altLang="en-US"/>
        </a:p>
      </dgm:t>
    </dgm:pt>
    <dgm:pt modelId="{47F1F436-1E47-4666-9CBE-5BB8BAD6F7BD}" type="pres">
      <dgm:prSet presAssocID="{9FD42F09-B9FD-4F7F-B340-A1B2E1DE914D}" presName="child1Text" presStyleLbl="bgAcc1" presStyleIdx="0" presStyleCnt="4">
        <dgm:presLayoutVars>
          <dgm:bulletEnabled val="1"/>
        </dgm:presLayoutVars>
      </dgm:prSet>
      <dgm:spPr/>
      <dgm:t>
        <a:bodyPr/>
        <a:lstStyle/>
        <a:p>
          <a:endParaRPr kumimoji="1" lang="ja-JP" altLang="en-US"/>
        </a:p>
      </dgm:t>
    </dgm:pt>
    <dgm:pt modelId="{E90C5138-11A2-438E-81D2-D2CBC564C78E}" type="pres">
      <dgm:prSet presAssocID="{9FD42F09-B9FD-4F7F-B340-A1B2E1DE914D}" presName="child2group" presStyleCnt="0"/>
      <dgm:spPr/>
    </dgm:pt>
    <dgm:pt modelId="{0C88C14D-7F5D-4A5C-B41D-2F84A2B65015}" type="pres">
      <dgm:prSet presAssocID="{9FD42F09-B9FD-4F7F-B340-A1B2E1DE914D}" presName="child2" presStyleLbl="bgAcc1" presStyleIdx="1" presStyleCnt="4" custScaleX="128143"/>
      <dgm:spPr/>
      <dgm:t>
        <a:bodyPr/>
        <a:lstStyle/>
        <a:p>
          <a:endParaRPr kumimoji="1" lang="ja-JP" altLang="en-US"/>
        </a:p>
      </dgm:t>
    </dgm:pt>
    <dgm:pt modelId="{52C076F6-B9FC-473A-9026-7144D729F845}" type="pres">
      <dgm:prSet presAssocID="{9FD42F09-B9FD-4F7F-B340-A1B2E1DE914D}" presName="child2Text" presStyleLbl="bgAcc1" presStyleIdx="1" presStyleCnt="4">
        <dgm:presLayoutVars>
          <dgm:bulletEnabled val="1"/>
        </dgm:presLayoutVars>
      </dgm:prSet>
      <dgm:spPr/>
      <dgm:t>
        <a:bodyPr/>
        <a:lstStyle/>
        <a:p>
          <a:endParaRPr kumimoji="1" lang="ja-JP" altLang="en-US"/>
        </a:p>
      </dgm:t>
    </dgm:pt>
    <dgm:pt modelId="{A751234B-7547-4DEF-8AD4-F979F3D0E506}" type="pres">
      <dgm:prSet presAssocID="{9FD42F09-B9FD-4F7F-B340-A1B2E1DE914D}" presName="child3group" presStyleCnt="0"/>
      <dgm:spPr/>
    </dgm:pt>
    <dgm:pt modelId="{2A605607-C316-4E10-BDDD-D1A7C41B6A6E}" type="pres">
      <dgm:prSet presAssocID="{9FD42F09-B9FD-4F7F-B340-A1B2E1DE914D}" presName="child3" presStyleLbl="bgAcc1" presStyleIdx="2" presStyleCnt="4" custScaleX="129189" custLinFactNeighborX="11638" custLinFactNeighborY="1859"/>
      <dgm:spPr/>
      <dgm:t>
        <a:bodyPr/>
        <a:lstStyle/>
        <a:p>
          <a:endParaRPr kumimoji="1" lang="ja-JP" altLang="en-US"/>
        </a:p>
      </dgm:t>
    </dgm:pt>
    <dgm:pt modelId="{9EC56E15-7015-4F19-A396-4110EC3F7CDC}" type="pres">
      <dgm:prSet presAssocID="{9FD42F09-B9FD-4F7F-B340-A1B2E1DE914D}" presName="child3Text" presStyleLbl="bgAcc1" presStyleIdx="2" presStyleCnt="4">
        <dgm:presLayoutVars>
          <dgm:bulletEnabled val="1"/>
        </dgm:presLayoutVars>
      </dgm:prSet>
      <dgm:spPr/>
      <dgm:t>
        <a:bodyPr/>
        <a:lstStyle/>
        <a:p>
          <a:endParaRPr kumimoji="1" lang="ja-JP" altLang="en-US"/>
        </a:p>
      </dgm:t>
    </dgm:pt>
    <dgm:pt modelId="{638A486E-B03E-4295-916E-595ADDCC8A24}" type="pres">
      <dgm:prSet presAssocID="{9FD42F09-B9FD-4F7F-B340-A1B2E1DE914D}" presName="child4group" presStyleCnt="0"/>
      <dgm:spPr/>
    </dgm:pt>
    <dgm:pt modelId="{125EBE36-3370-4398-B44D-B9313F68C3E8}" type="pres">
      <dgm:prSet presAssocID="{9FD42F09-B9FD-4F7F-B340-A1B2E1DE914D}" presName="child4" presStyleLbl="bgAcc1" presStyleIdx="3" presStyleCnt="4" custScaleX="103120" custLinFactNeighborX="-9631"/>
      <dgm:spPr/>
      <dgm:t>
        <a:bodyPr/>
        <a:lstStyle/>
        <a:p>
          <a:endParaRPr kumimoji="1" lang="ja-JP" altLang="en-US"/>
        </a:p>
      </dgm:t>
    </dgm:pt>
    <dgm:pt modelId="{EB707282-51FA-466A-9E22-1BCDE8E97C0B}" type="pres">
      <dgm:prSet presAssocID="{9FD42F09-B9FD-4F7F-B340-A1B2E1DE914D}" presName="child4Text" presStyleLbl="bgAcc1" presStyleIdx="3" presStyleCnt="4">
        <dgm:presLayoutVars>
          <dgm:bulletEnabled val="1"/>
        </dgm:presLayoutVars>
      </dgm:prSet>
      <dgm:spPr/>
      <dgm:t>
        <a:bodyPr/>
        <a:lstStyle/>
        <a:p>
          <a:endParaRPr kumimoji="1" lang="ja-JP" altLang="en-US"/>
        </a:p>
      </dgm:t>
    </dgm:pt>
    <dgm:pt modelId="{EB9CD80F-7A59-483D-B617-5A03C77115EE}" type="pres">
      <dgm:prSet presAssocID="{9FD42F09-B9FD-4F7F-B340-A1B2E1DE914D}" presName="childPlaceholder" presStyleCnt="0"/>
      <dgm:spPr/>
    </dgm:pt>
    <dgm:pt modelId="{26959016-060B-4841-A040-15E021944D29}" type="pres">
      <dgm:prSet presAssocID="{9FD42F09-B9FD-4F7F-B340-A1B2E1DE914D}" presName="circle" presStyleCnt="0"/>
      <dgm:spPr/>
    </dgm:pt>
    <dgm:pt modelId="{F2183408-0412-433B-B53E-796F9C77A875}" type="pres">
      <dgm:prSet presAssocID="{9FD42F09-B9FD-4F7F-B340-A1B2E1DE914D}" presName="quadrant1" presStyleLbl="node1" presStyleIdx="0" presStyleCnt="4">
        <dgm:presLayoutVars>
          <dgm:chMax val="1"/>
          <dgm:bulletEnabled val="1"/>
        </dgm:presLayoutVars>
      </dgm:prSet>
      <dgm:spPr/>
      <dgm:t>
        <a:bodyPr/>
        <a:lstStyle/>
        <a:p>
          <a:endParaRPr kumimoji="1" lang="ja-JP" altLang="en-US"/>
        </a:p>
      </dgm:t>
    </dgm:pt>
    <dgm:pt modelId="{177DBBF4-8DDE-49B1-95AA-C71B84CC5C5F}" type="pres">
      <dgm:prSet presAssocID="{9FD42F09-B9FD-4F7F-B340-A1B2E1DE914D}" presName="quadrant2" presStyleLbl="node1" presStyleIdx="1" presStyleCnt="4">
        <dgm:presLayoutVars>
          <dgm:chMax val="1"/>
          <dgm:bulletEnabled val="1"/>
        </dgm:presLayoutVars>
      </dgm:prSet>
      <dgm:spPr/>
      <dgm:t>
        <a:bodyPr/>
        <a:lstStyle/>
        <a:p>
          <a:endParaRPr kumimoji="1" lang="ja-JP" altLang="en-US"/>
        </a:p>
      </dgm:t>
    </dgm:pt>
    <dgm:pt modelId="{50E209F2-18C3-40E2-92E7-2953DF1FE9AF}" type="pres">
      <dgm:prSet presAssocID="{9FD42F09-B9FD-4F7F-B340-A1B2E1DE914D}" presName="quadrant3" presStyleLbl="node1" presStyleIdx="2" presStyleCnt="4">
        <dgm:presLayoutVars>
          <dgm:chMax val="1"/>
          <dgm:bulletEnabled val="1"/>
        </dgm:presLayoutVars>
      </dgm:prSet>
      <dgm:spPr/>
      <dgm:t>
        <a:bodyPr/>
        <a:lstStyle/>
        <a:p>
          <a:endParaRPr kumimoji="1" lang="ja-JP" altLang="en-US"/>
        </a:p>
      </dgm:t>
    </dgm:pt>
    <dgm:pt modelId="{76814DCC-A582-424A-BBF1-DB5221DBBCAC}" type="pres">
      <dgm:prSet presAssocID="{9FD42F09-B9FD-4F7F-B340-A1B2E1DE914D}" presName="quadrant4" presStyleLbl="node1" presStyleIdx="3" presStyleCnt="4">
        <dgm:presLayoutVars>
          <dgm:chMax val="1"/>
          <dgm:bulletEnabled val="1"/>
        </dgm:presLayoutVars>
      </dgm:prSet>
      <dgm:spPr/>
      <dgm:t>
        <a:bodyPr/>
        <a:lstStyle/>
        <a:p>
          <a:endParaRPr kumimoji="1" lang="ja-JP" altLang="en-US"/>
        </a:p>
      </dgm:t>
    </dgm:pt>
    <dgm:pt modelId="{EBD780C2-F2E2-4B33-9D1A-00FDF455745C}" type="pres">
      <dgm:prSet presAssocID="{9FD42F09-B9FD-4F7F-B340-A1B2E1DE914D}" presName="quadrantPlaceholder" presStyleCnt="0"/>
      <dgm:spPr/>
    </dgm:pt>
    <dgm:pt modelId="{731CC3FA-2A47-45D2-89AD-3A7C7986D377}" type="pres">
      <dgm:prSet presAssocID="{9FD42F09-B9FD-4F7F-B340-A1B2E1DE914D}" presName="center1" presStyleLbl="fgShp" presStyleIdx="0" presStyleCnt="2"/>
      <dgm:spPr/>
    </dgm:pt>
    <dgm:pt modelId="{75E32374-64A1-4EA9-B4D5-EF3948F0DD5F}" type="pres">
      <dgm:prSet presAssocID="{9FD42F09-B9FD-4F7F-B340-A1B2E1DE914D}" presName="center2" presStyleLbl="fgShp" presStyleIdx="1" presStyleCnt="2"/>
      <dgm:spPr/>
    </dgm:pt>
  </dgm:ptLst>
  <dgm:cxnLst>
    <dgm:cxn modelId="{9FA2C31A-B220-4CAD-B681-07B3635AE305}" srcId="{64C4B971-856E-44FC-8F01-A75257370FFD}" destId="{92259E65-67F9-4917-B82F-05C46CA88162}" srcOrd="0" destOrd="0" parTransId="{0F751247-A2BF-46ED-88AC-FBF86E6153AB}" sibTransId="{C2A899C2-13BE-4B44-AC52-923CA7116A6C}"/>
    <dgm:cxn modelId="{CC066EC4-87CA-4439-90C8-826B92EEAC99}" type="presOf" srcId="{9B609036-C420-4AB9-AB15-8E82ED944691}" destId="{76814DCC-A582-424A-BBF1-DB5221DBBCAC}" srcOrd="0" destOrd="0" presId="urn:microsoft.com/office/officeart/2005/8/layout/cycle4#1"/>
    <dgm:cxn modelId="{BD8AB628-00C6-444A-8DC8-DF3A41AEAD25}" srcId="{0655271C-7FA6-4651-A595-D87B535BF710}" destId="{7E3839D0-2295-4962-BA34-54B99C6617E7}" srcOrd="0" destOrd="0" parTransId="{419FB9BA-4872-40DB-A55B-AB81EE64C747}" sibTransId="{71801EEB-D91B-4E29-9280-BD04FE85E6D0}"/>
    <dgm:cxn modelId="{3DC4B196-DA1D-46ED-8D3A-9BB4C02E87C6}" type="presOf" srcId="{AF99408E-6CF4-4B14-AD1E-263E38BEF2D4}" destId="{9EC56E15-7015-4F19-A396-4110EC3F7CDC}" srcOrd="1" destOrd="0" presId="urn:microsoft.com/office/officeart/2005/8/layout/cycle4#1"/>
    <dgm:cxn modelId="{CFF584DA-2108-464B-A56A-58AEC0DAA3D8}" srcId="{9FD42F09-B9FD-4F7F-B340-A1B2E1DE914D}" destId="{519B8F00-AC64-45DC-BD65-44C0B81432D3}" srcOrd="2" destOrd="0" parTransId="{F6A885BB-FB9C-4E4C-8A56-BC0108EB1D51}" sibTransId="{AA9AD502-DF8F-4512-9E25-9F5985785F9D}"/>
    <dgm:cxn modelId="{DBCFBB12-6193-4309-8633-5680F5C33893}" srcId="{9FD42F09-B9FD-4F7F-B340-A1B2E1DE914D}" destId="{64C4B971-856E-44FC-8F01-A75257370FFD}" srcOrd="1" destOrd="0" parTransId="{4D9B88D0-E9D9-4767-8235-88626EAE8CB2}" sibTransId="{C307D1A8-858E-4CB8-9347-0047DA9D4D4A}"/>
    <dgm:cxn modelId="{ABC31857-4CD1-403A-8B09-EEC2A15F4CE1}" srcId="{9B609036-C420-4AB9-AB15-8E82ED944691}" destId="{6177082F-9467-4A3E-8223-C11F95D742EE}" srcOrd="0" destOrd="0" parTransId="{5543434F-BBCD-48D6-89C5-902D35931F1F}" sibTransId="{A50F822A-F5A8-45FE-A344-49AE652FA4AB}"/>
    <dgm:cxn modelId="{6B802D3B-BFDB-4D78-BF13-79C5DD5A8DE9}" type="presOf" srcId="{64C4B971-856E-44FC-8F01-A75257370FFD}" destId="{177DBBF4-8DDE-49B1-95AA-C71B84CC5C5F}" srcOrd="0" destOrd="0" presId="urn:microsoft.com/office/officeart/2005/8/layout/cycle4#1"/>
    <dgm:cxn modelId="{2FA0FC50-CA60-4FF6-A929-F5569E6698A4}" type="presOf" srcId="{9FD42F09-B9FD-4F7F-B340-A1B2E1DE914D}" destId="{68B47F3B-5CE6-4336-9C1D-F0AA6872B6C0}" srcOrd="0" destOrd="0" presId="urn:microsoft.com/office/officeart/2005/8/layout/cycle4#1"/>
    <dgm:cxn modelId="{307F5B1C-2F2B-442B-BC00-A4DE0F038C39}" type="presOf" srcId="{6177082F-9467-4A3E-8223-C11F95D742EE}" destId="{125EBE36-3370-4398-B44D-B9313F68C3E8}" srcOrd="0" destOrd="0" presId="urn:microsoft.com/office/officeart/2005/8/layout/cycle4#1"/>
    <dgm:cxn modelId="{8FDF6F92-FA5A-4929-BDAC-FCFBC31A726A}" type="presOf" srcId="{6177082F-9467-4A3E-8223-C11F95D742EE}" destId="{EB707282-51FA-466A-9E22-1BCDE8E97C0B}" srcOrd="1" destOrd="0" presId="urn:microsoft.com/office/officeart/2005/8/layout/cycle4#1"/>
    <dgm:cxn modelId="{A9404B3B-B512-45C8-927A-043011E185F8}" type="presOf" srcId="{AF99408E-6CF4-4B14-AD1E-263E38BEF2D4}" destId="{2A605607-C316-4E10-BDDD-D1A7C41B6A6E}" srcOrd="0" destOrd="0" presId="urn:microsoft.com/office/officeart/2005/8/layout/cycle4#1"/>
    <dgm:cxn modelId="{5A6216DC-6466-4F32-B6B9-478C03DE48DA}" type="presOf" srcId="{7E3839D0-2295-4962-BA34-54B99C6617E7}" destId="{6FE2C212-5AEA-4826-9BB2-0BC85B0BA523}" srcOrd="0" destOrd="0" presId="urn:microsoft.com/office/officeart/2005/8/layout/cycle4#1"/>
    <dgm:cxn modelId="{1F65FA95-02D0-4900-8B8A-E4F2257902B1}" type="presOf" srcId="{92259E65-67F9-4917-B82F-05C46CA88162}" destId="{52C076F6-B9FC-473A-9026-7144D729F845}" srcOrd="1" destOrd="0" presId="urn:microsoft.com/office/officeart/2005/8/layout/cycle4#1"/>
    <dgm:cxn modelId="{6358EC20-B32E-450C-A27F-80AC6A3423B5}" srcId="{519B8F00-AC64-45DC-BD65-44C0B81432D3}" destId="{AF99408E-6CF4-4B14-AD1E-263E38BEF2D4}" srcOrd="0" destOrd="0" parTransId="{59D49106-4C7D-497A-A04D-EEE8A28A7F30}" sibTransId="{8FCF159A-61BF-4CB9-A60F-53086C020B12}"/>
    <dgm:cxn modelId="{36C94DEE-8BD0-467A-A7D7-8E8756E4FF79}" srcId="{9FD42F09-B9FD-4F7F-B340-A1B2E1DE914D}" destId="{0655271C-7FA6-4651-A595-D87B535BF710}" srcOrd="0" destOrd="0" parTransId="{A43B19DD-4192-41C2-8CE9-C8E5FD94FFF8}" sibTransId="{5C7CA14E-BC9B-44B8-B247-FD6FEB35D7F2}"/>
    <dgm:cxn modelId="{92321608-7572-46CE-A613-DAC8BBEFD30B}" type="presOf" srcId="{92259E65-67F9-4917-B82F-05C46CA88162}" destId="{0C88C14D-7F5D-4A5C-B41D-2F84A2B65015}" srcOrd="0" destOrd="0" presId="urn:microsoft.com/office/officeart/2005/8/layout/cycle4#1"/>
    <dgm:cxn modelId="{E432357E-ACC1-446F-A332-2F1984643534}" type="presOf" srcId="{519B8F00-AC64-45DC-BD65-44C0B81432D3}" destId="{50E209F2-18C3-40E2-92E7-2953DF1FE9AF}" srcOrd="0" destOrd="0" presId="urn:microsoft.com/office/officeart/2005/8/layout/cycle4#1"/>
    <dgm:cxn modelId="{9E25FC97-05E4-4BE7-AF92-4EF68943CF4B}" type="presOf" srcId="{0655271C-7FA6-4651-A595-D87B535BF710}" destId="{F2183408-0412-433B-B53E-796F9C77A875}" srcOrd="0" destOrd="0" presId="urn:microsoft.com/office/officeart/2005/8/layout/cycle4#1"/>
    <dgm:cxn modelId="{C1D272C3-ECF6-433F-9930-F49B7F1E52D7}" type="presOf" srcId="{7E3839D0-2295-4962-BA34-54B99C6617E7}" destId="{47F1F436-1E47-4666-9CBE-5BB8BAD6F7BD}" srcOrd="1" destOrd="0" presId="urn:microsoft.com/office/officeart/2005/8/layout/cycle4#1"/>
    <dgm:cxn modelId="{C6191BC9-3AC1-4257-89AC-6D4608DC5ECE}" srcId="{9FD42F09-B9FD-4F7F-B340-A1B2E1DE914D}" destId="{9B609036-C420-4AB9-AB15-8E82ED944691}" srcOrd="3" destOrd="0" parTransId="{031C0D34-FD8F-434B-9F2B-4671D4415154}" sibTransId="{51682DFF-C85D-4675-B0EE-8B2B0F0638FB}"/>
    <dgm:cxn modelId="{94D6A812-43FA-458A-A5BE-F4AA1A100832}" type="presParOf" srcId="{68B47F3B-5CE6-4336-9C1D-F0AA6872B6C0}" destId="{56174237-3A68-4B8D-9F68-A6BDD0E23CA4}" srcOrd="0" destOrd="0" presId="urn:microsoft.com/office/officeart/2005/8/layout/cycle4#1"/>
    <dgm:cxn modelId="{A1AFD572-6BB5-4CDB-B3D4-4D87CACD6349}" type="presParOf" srcId="{56174237-3A68-4B8D-9F68-A6BDD0E23CA4}" destId="{44ACE9B6-6A32-498B-A456-2CA5A35EA241}" srcOrd="0" destOrd="0" presId="urn:microsoft.com/office/officeart/2005/8/layout/cycle4#1"/>
    <dgm:cxn modelId="{9716CB30-4822-452A-9770-8927C7091519}" type="presParOf" srcId="{44ACE9B6-6A32-498B-A456-2CA5A35EA241}" destId="{6FE2C212-5AEA-4826-9BB2-0BC85B0BA523}" srcOrd="0" destOrd="0" presId="urn:microsoft.com/office/officeart/2005/8/layout/cycle4#1"/>
    <dgm:cxn modelId="{DCA6EECE-185A-4CAA-BCD0-2733BA6C46DB}" type="presParOf" srcId="{44ACE9B6-6A32-498B-A456-2CA5A35EA241}" destId="{47F1F436-1E47-4666-9CBE-5BB8BAD6F7BD}" srcOrd="1" destOrd="0" presId="urn:microsoft.com/office/officeart/2005/8/layout/cycle4#1"/>
    <dgm:cxn modelId="{36BAC91A-DE90-4A78-A6D6-2B0E891BE9A0}" type="presParOf" srcId="{56174237-3A68-4B8D-9F68-A6BDD0E23CA4}" destId="{E90C5138-11A2-438E-81D2-D2CBC564C78E}" srcOrd="1" destOrd="0" presId="urn:microsoft.com/office/officeart/2005/8/layout/cycle4#1"/>
    <dgm:cxn modelId="{E5A613AB-E3BA-4160-86C4-470CA38EAC57}" type="presParOf" srcId="{E90C5138-11A2-438E-81D2-D2CBC564C78E}" destId="{0C88C14D-7F5D-4A5C-B41D-2F84A2B65015}" srcOrd="0" destOrd="0" presId="urn:microsoft.com/office/officeart/2005/8/layout/cycle4#1"/>
    <dgm:cxn modelId="{033A8C8C-DF21-4A15-B154-6347A04D88E3}" type="presParOf" srcId="{E90C5138-11A2-438E-81D2-D2CBC564C78E}" destId="{52C076F6-B9FC-473A-9026-7144D729F845}" srcOrd="1" destOrd="0" presId="urn:microsoft.com/office/officeart/2005/8/layout/cycle4#1"/>
    <dgm:cxn modelId="{7EE82BFD-28C1-4176-96D3-1742350509DE}" type="presParOf" srcId="{56174237-3A68-4B8D-9F68-A6BDD0E23CA4}" destId="{A751234B-7547-4DEF-8AD4-F979F3D0E506}" srcOrd="2" destOrd="0" presId="urn:microsoft.com/office/officeart/2005/8/layout/cycle4#1"/>
    <dgm:cxn modelId="{4DC66049-37C4-40B4-888F-33AA55225049}" type="presParOf" srcId="{A751234B-7547-4DEF-8AD4-F979F3D0E506}" destId="{2A605607-C316-4E10-BDDD-D1A7C41B6A6E}" srcOrd="0" destOrd="0" presId="urn:microsoft.com/office/officeart/2005/8/layout/cycle4#1"/>
    <dgm:cxn modelId="{824E2A9B-9C61-417B-8F76-74237E2EF42D}" type="presParOf" srcId="{A751234B-7547-4DEF-8AD4-F979F3D0E506}" destId="{9EC56E15-7015-4F19-A396-4110EC3F7CDC}" srcOrd="1" destOrd="0" presId="urn:microsoft.com/office/officeart/2005/8/layout/cycle4#1"/>
    <dgm:cxn modelId="{7B006D46-8996-41AD-BDFF-8497438D182E}" type="presParOf" srcId="{56174237-3A68-4B8D-9F68-A6BDD0E23CA4}" destId="{638A486E-B03E-4295-916E-595ADDCC8A24}" srcOrd="3" destOrd="0" presId="urn:microsoft.com/office/officeart/2005/8/layout/cycle4#1"/>
    <dgm:cxn modelId="{97B8742E-D7A2-4C03-9309-8B7B51442C66}" type="presParOf" srcId="{638A486E-B03E-4295-916E-595ADDCC8A24}" destId="{125EBE36-3370-4398-B44D-B9313F68C3E8}" srcOrd="0" destOrd="0" presId="urn:microsoft.com/office/officeart/2005/8/layout/cycle4#1"/>
    <dgm:cxn modelId="{A418B347-0F85-4978-BF1D-4A8CE549581A}" type="presParOf" srcId="{638A486E-B03E-4295-916E-595ADDCC8A24}" destId="{EB707282-51FA-466A-9E22-1BCDE8E97C0B}" srcOrd="1" destOrd="0" presId="urn:microsoft.com/office/officeart/2005/8/layout/cycle4#1"/>
    <dgm:cxn modelId="{B5AE1544-EFD1-490C-9380-E38B811EB210}" type="presParOf" srcId="{56174237-3A68-4B8D-9F68-A6BDD0E23CA4}" destId="{EB9CD80F-7A59-483D-B617-5A03C77115EE}" srcOrd="4" destOrd="0" presId="urn:microsoft.com/office/officeart/2005/8/layout/cycle4#1"/>
    <dgm:cxn modelId="{CB9E1054-CD51-409C-A710-B0FC80ECC7E5}" type="presParOf" srcId="{68B47F3B-5CE6-4336-9C1D-F0AA6872B6C0}" destId="{26959016-060B-4841-A040-15E021944D29}" srcOrd="1" destOrd="0" presId="urn:microsoft.com/office/officeart/2005/8/layout/cycle4#1"/>
    <dgm:cxn modelId="{EC0AFCA9-0FFC-49FE-8BD5-7BD9EAC0B103}" type="presParOf" srcId="{26959016-060B-4841-A040-15E021944D29}" destId="{F2183408-0412-433B-B53E-796F9C77A875}" srcOrd="0" destOrd="0" presId="urn:microsoft.com/office/officeart/2005/8/layout/cycle4#1"/>
    <dgm:cxn modelId="{A839A4E0-7E99-4880-9642-8751B624C47F}" type="presParOf" srcId="{26959016-060B-4841-A040-15E021944D29}" destId="{177DBBF4-8DDE-49B1-95AA-C71B84CC5C5F}" srcOrd="1" destOrd="0" presId="urn:microsoft.com/office/officeart/2005/8/layout/cycle4#1"/>
    <dgm:cxn modelId="{7AA23BA7-6D73-4EE0-83BD-D1AA5DB62816}" type="presParOf" srcId="{26959016-060B-4841-A040-15E021944D29}" destId="{50E209F2-18C3-40E2-92E7-2953DF1FE9AF}" srcOrd="2" destOrd="0" presId="urn:microsoft.com/office/officeart/2005/8/layout/cycle4#1"/>
    <dgm:cxn modelId="{8DF46E00-F3D8-4707-A75D-04B6BAEDB528}" type="presParOf" srcId="{26959016-060B-4841-A040-15E021944D29}" destId="{76814DCC-A582-424A-BBF1-DB5221DBBCAC}" srcOrd="3" destOrd="0" presId="urn:microsoft.com/office/officeart/2005/8/layout/cycle4#1"/>
    <dgm:cxn modelId="{BB2F0026-CBED-45BA-BC63-D6343992CEBD}" type="presParOf" srcId="{26959016-060B-4841-A040-15E021944D29}" destId="{EBD780C2-F2E2-4B33-9D1A-00FDF455745C}" srcOrd="4" destOrd="0" presId="urn:microsoft.com/office/officeart/2005/8/layout/cycle4#1"/>
    <dgm:cxn modelId="{5E6F37AE-C593-4A3D-9CA4-F0F62872181B}" type="presParOf" srcId="{68B47F3B-5CE6-4336-9C1D-F0AA6872B6C0}" destId="{731CC3FA-2A47-45D2-89AD-3A7C7986D377}" srcOrd="2" destOrd="0" presId="urn:microsoft.com/office/officeart/2005/8/layout/cycle4#1"/>
    <dgm:cxn modelId="{2697D285-3B4F-4554-A71C-50AE9091D03A}" type="presParOf" srcId="{68B47F3B-5CE6-4336-9C1D-F0AA6872B6C0}" destId="{75E32374-64A1-4EA9-B4D5-EF3948F0DD5F}"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9327EB-AE70-40D2-93EE-87768C783767}" type="doc">
      <dgm:prSet loTypeId="urn:microsoft.com/office/officeart/2005/8/layout/cycle3" loCatId="cycle" qsTypeId="urn:microsoft.com/office/officeart/2005/8/quickstyle/simple2" qsCatId="simple" csTypeId="urn:microsoft.com/office/officeart/2005/8/colors/accent0_1" csCatId="mainScheme" phldr="1"/>
      <dgm:spPr/>
      <dgm:t>
        <a:bodyPr/>
        <a:lstStyle/>
        <a:p>
          <a:endParaRPr kumimoji="1" lang="ja-JP" altLang="en-US"/>
        </a:p>
      </dgm:t>
    </dgm:pt>
    <dgm:pt modelId="{D751063A-07A3-4B49-9EB2-B0C5EDB0C39A}">
      <dgm:prSet phldrT="[テキスト]"/>
      <dgm:spPr/>
      <dgm:t>
        <a:bodyPr/>
        <a:lstStyle/>
        <a:p>
          <a:r>
            <a:rPr kumimoji="1" lang="en-US" altLang="ja-JP" dirty="0"/>
            <a:t>Observe</a:t>
          </a:r>
          <a:r>
            <a:rPr kumimoji="1" lang="ja-JP" altLang="en-US" dirty="0"/>
            <a:t>（監視・評価）</a:t>
          </a:r>
        </a:p>
      </dgm:t>
    </dgm:pt>
    <dgm:pt modelId="{4C6B3942-8B52-4E32-8C0B-12DA56E7136A}" type="parTrans" cxnId="{B5E2FEA8-BDA4-4746-BE56-9AB71236D15A}">
      <dgm:prSet/>
      <dgm:spPr/>
      <dgm:t>
        <a:bodyPr/>
        <a:lstStyle/>
        <a:p>
          <a:endParaRPr kumimoji="1" lang="ja-JP" altLang="en-US"/>
        </a:p>
      </dgm:t>
    </dgm:pt>
    <dgm:pt modelId="{883E5487-4498-49A5-ACB9-85982E933F16}" type="sibTrans" cxnId="{B5E2FEA8-BDA4-4746-BE56-9AB71236D15A}">
      <dgm:prSet/>
      <dgm:spPr/>
      <dgm:t>
        <a:bodyPr/>
        <a:lstStyle/>
        <a:p>
          <a:endParaRPr kumimoji="1" lang="ja-JP" altLang="en-US"/>
        </a:p>
      </dgm:t>
    </dgm:pt>
    <dgm:pt modelId="{C685C3AE-D68D-4D5C-ACF1-CDF5A5A4FD9F}">
      <dgm:prSet phldrT="[テキスト]"/>
      <dgm:spPr/>
      <dgm:t>
        <a:bodyPr/>
        <a:lstStyle/>
        <a:p>
          <a:r>
            <a:rPr kumimoji="1" lang="ja-JP" altLang="en-US" dirty="0"/>
            <a:t>何が起こっているのか</a:t>
          </a:r>
        </a:p>
      </dgm:t>
    </dgm:pt>
    <dgm:pt modelId="{8C8AD741-E743-4270-A001-FF317A369A8B}" type="parTrans" cxnId="{E249FD9F-D731-4F2A-87C0-D016EC756C2E}">
      <dgm:prSet/>
      <dgm:spPr/>
      <dgm:t>
        <a:bodyPr/>
        <a:lstStyle/>
        <a:p>
          <a:endParaRPr kumimoji="1" lang="ja-JP" altLang="en-US"/>
        </a:p>
      </dgm:t>
    </dgm:pt>
    <dgm:pt modelId="{1EF05998-15D0-4BD3-8553-E566F07DDBEA}" type="sibTrans" cxnId="{E249FD9F-D731-4F2A-87C0-D016EC756C2E}">
      <dgm:prSet/>
      <dgm:spPr/>
      <dgm:t>
        <a:bodyPr/>
        <a:lstStyle/>
        <a:p>
          <a:endParaRPr kumimoji="1" lang="ja-JP" altLang="en-US"/>
        </a:p>
      </dgm:t>
    </dgm:pt>
    <dgm:pt modelId="{0E0057D8-CD5E-4B35-9CF8-5B1D152CA966}">
      <dgm:prSet phldrT="[テキスト]"/>
      <dgm:spPr/>
      <dgm:t>
        <a:bodyPr/>
        <a:lstStyle/>
        <a:p>
          <a:r>
            <a:rPr kumimoji="1" lang="en-US" altLang="ja-JP" dirty="0"/>
            <a:t>Orient</a:t>
          </a:r>
          <a:r>
            <a:rPr kumimoji="1" lang="ja-JP" altLang="en-US" dirty="0"/>
            <a:t>（状況判断）</a:t>
          </a:r>
        </a:p>
      </dgm:t>
    </dgm:pt>
    <dgm:pt modelId="{08FC445C-0156-4C81-9D89-E494053EBF63}" type="parTrans" cxnId="{C768CA7B-8DA6-49DD-9FCD-D364C6A2E8FD}">
      <dgm:prSet/>
      <dgm:spPr/>
      <dgm:t>
        <a:bodyPr/>
        <a:lstStyle/>
        <a:p>
          <a:endParaRPr kumimoji="1" lang="ja-JP" altLang="en-US"/>
        </a:p>
      </dgm:t>
    </dgm:pt>
    <dgm:pt modelId="{4A464C4A-B851-481C-B8CF-F05ACA9A51E6}" type="sibTrans" cxnId="{C768CA7B-8DA6-49DD-9FCD-D364C6A2E8FD}">
      <dgm:prSet/>
      <dgm:spPr/>
      <dgm:t>
        <a:bodyPr/>
        <a:lstStyle/>
        <a:p>
          <a:endParaRPr kumimoji="1" lang="ja-JP" altLang="en-US"/>
        </a:p>
      </dgm:t>
    </dgm:pt>
    <dgm:pt modelId="{4766019D-0D46-4DED-9A2A-44A3CFF8DB99}">
      <dgm:prSet phldrT="[テキスト]"/>
      <dgm:spPr/>
      <dgm:t>
        <a:bodyPr/>
        <a:lstStyle/>
        <a:p>
          <a:r>
            <a:rPr kumimoji="1" lang="en-US" altLang="ja-JP" dirty="0"/>
            <a:t>Decide</a:t>
          </a:r>
          <a:r>
            <a:rPr kumimoji="1" lang="ja-JP" altLang="en-US" dirty="0"/>
            <a:t>（意思決定）</a:t>
          </a:r>
        </a:p>
      </dgm:t>
    </dgm:pt>
    <dgm:pt modelId="{454385EE-A4C8-4254-BF32-2F36E7E5497B}" type="parTrans" cxnId="{00C6A086-3991-4591-9CBE-B4BCCDBE415A}">
      <dgm:prSet/>
      <dgm:spPr/>
      <dgm:t>
        <a:bodyPr/>
        <a:lstStyle/>
        <a:p>
          <a:endParaRPr kumimoji="1" lang="ja-JP" altLang="en-US"/>
        </a:p>
      </dgm:t>
    </dgm:pt>
    <dgm:pt modelId="{3E3A5510-EDB1-40AA-907C-96FE20970072}" type="sibTrans" cxnId="{00C6A086-3991-4591-9CBE-B4BCCDBE415A}">
      <dgm:prSet/>
      <dgm:spPr/>
      <dgm:t>
        <a:bodyPr/>
        <a:lstStyle/>
        <a:p>
          <a:endParaRPr kumimoji="1" lang="ja-JP" altLang="en-US"/>
        </a:p>
      </dgm:t>
    </dgm:pt>
    <dgm:pt modelId="{036783EA-5654-4341-8AFD-65CED86C1E80}">
      <dgm:prSet phldrT="[テキスト]"/>
      <dgm:spPr/>
      <dgm:t>
        <a:bodyPr/>
        <a:lstStyle/>
        <a:p>
          <a:r>
            <a:rPr kumimoji="1" lang="en-US" altLang="ja-JP" dirty="0"/>
            <a:t>Act</a:t>
          </a:r>
          <a:r>
            <a:rPr kumimoji="1" lang="ja-JP" altLang="en-US" dirty="0"/>
            <a:t>（行動）</a:t>
          </a:r>
        </a:p>
      </dgm:t>
    </dgm:pt>
    <dgm:pt modelId="{1CF46024-3DAA-4D7D-923D-B7ACEB5C5244}" type="parTrans" cxnId="{0D4B6735-6030-49E4-9568-386C2E257A9A}">
      <dgm:prSet/>
      <dgm:spPr/>
      <dgm:t>
        <a:bodyPr/>
        <a:lstStyle/>
        <a:p>
          <a:endParaRPr kumimoji="1" lang="ja-JP" altLang="en-US"/>
        </a:p>
      </dgm:t>
    </dgm:pt>
    <dgm:pt modelId="{01A3774A-20C1-405C-8451-39F515C5AA19}" type="sibTrans" cxnId="{0D4B6735-6030-49E4-9568-386C2E257A9A}">
      <dgm:prSet/>
      <dgm:spPr/>
      <dgm:t>
        <a:bodyPr/>
        <a:lstStyle/>
        <a:p>
          <a:endParaRPr kumimoji="1" lang="ja-JP" altLang="en-US"/>
        </a:p>
      </dgm:t>
    </dgm:pt>
    <dgm:pt modelId="{B2016559-6BE2-4EE7-8DF5-5DE3119416E5}">
      <dgm:prSet phldrT="[テキスト]"/>
      <dgm:spPr/>
      <dgm:t>
        <a:bodyPr/>
        <a:lstStyle/>
        <a:p>
          <a:r>
            <a:rPr kumimoji="1" lang="ja-JP" altLang="en-US" dirty="0"/>
            <a:t>方針に基づき、実際に行動・介入する</a:t>
          </a:r>
        </a:p>
      </dgm:t>
    </dgm:pt>
    <dgm:pt modelId="{DE05F6DF-EFE9-4B4D-ADF5-A45CC2BD8698}" type="parTrans" cxnId="{9F54E243-1A59-4598-B508-6941DF9490E8}">
      <dgm:prSet/>
      <dgm:spPr/>
      <dgm:t>
        <a:bodyPr/>
        <a:lstStyle/>
        <a:p>
          <a:endParaRPr kumimoji="1" lang="ja-JP" altLang="en-US"/>
        </a:p>
      </dgm:t>
    </dgm:pt>
    <dgm:pt modelId="{08270BDE-90CB-4384-B5D4-249775B3E292}" type="sibTrans" cxnId="{9F54E243-1A59-4598-B508-6941DF9490E8}">
      <dgm:prSet/>
      <dgm:spPr/>
      <dgm:t>
        <a:bodyPr/>
        <a:lstStyle/>
        <a:p>
          <a:endParaRPr kumimoji="1" lang="ja-JP" altLang="en-US"/>
        </a:p>
      </dgm:t>
    </dgm:pt>
    <dgm:pt modelId="{4CE1C82E-6C94-4063-A836-6A08CDA8828D}">
      <dgm:prSet phldrT="[テキスト]"/>
      <dgm:spPr/>
      <dgm:t>
        <a:bodyPr/>
        <a:lstStyle/>
        <a:p>
          <a:r>
            <a:rPr kumimoji="1" lang="ja-JP" altLang="en-US" dirty="0"/>
            <a:t>行動後の評価</a:t>
          </a:r>
        </a:p>
      </dgm:t>
    </dgm:pt>
    <dgm:pt modelId="{F97AB00A-617F-43E2-8493-89483CA63C05}" type="parTrans" cxnId="{07E007BC-7C9B-4746-8559-946F8540736C}">
      <dgm:prSet/>
      <dgm:spPr/>
      <dgm:t>
        <a:bodyPr/>
        <a:lstStyle/>
        <a:p>
          <a:endParaRPr kumimoji="1" lang="ja-JP" altLang="en-US"/>
        </a:p>
      </dgm:t>
    </dgm:pt>
    <dgm:pt modelId="{B1906AA0-1A72-4B3C-BFD1-417976D8BFF6}" type="sibTrans" cxnId="{07E007BC-7C9B-4746-8559-946F8540736C}">
      <dgm:prSet/>
      <dgm:spPr/>
      <dgm:t>
        <a:bodyPr/>
        <a:lstStyle/>
        <a:p>
          <a:endParaRPr kumimoji="1" lang="ja-JP" altLang="en-US"/>
        </a:p>
      </dgm:t>
    </dgm:pt>
    <dgm:pt modelId="{16F5A6E5-DB2C-4D64-A1A8-8D0A74AD82C8}">
      <dgm:prSet phldrT="[テキスト]"/>
      <dgm:spPr/>
      <dgm:t>
        <a:bodyPr/>
        <a:lstStyle/>
        <a:p>
          <a:r>
            <a:rPr kumimoji="1" lang="ja-JP" altLang="en-US" dirty="0"/>
            <a:t>従来の知識と経験に基づき</a:t>
          </a:r>
        </a:p>
      </dgm:t>
    </dgm:pt>
    <dgm:pt modelId="{E4ADD0EF-5A57-413C-A5BA-50392E2EEAF6}" type="parTrans" cxnId="{04BF9302-74E3-4911-A74D-AE06580D006B}">
      <dgm:prSet/>
      <dgm:spPr/>
      <dgm:t>
        <a:bodyPr/>
        <a:lstStyle/>
        <a:p>
          <a:endParaRPr kumimoji="1" lang="ja-JP" altLang="en-US"/>
        </a:p>
      </dgm:t>
    </dgm:pt>
    <dgm:pt modelId="{C4270219-CDEC-4926-A986-AF769A6165DC}" type="sibTrans" cxnId="{04BF9302-74E3-4911-A74D-AE06580D006B}">
      <dgm:prSet/>
      <dgm:spPr/>
      <dgm:t>
        <a:bodyPr/>
        <a:lstStyle/>
        <a:p>
          <a:endParaRPr kumimoji="1" lang="ja-JP" altLang="en-US"/>
        </a:p>
      </dgm:t>
    </dgm:pt>
    <dgm:pt modelId="{18D5DEB6-C037-421A-A54C-2BA65566A7A1}">
      <dgm:prSet phldrT="[テキスト]"/>
      <dgm:spPr/>
      <dgm:t>
        <a:bodyPr/>
        <a:lstStyle/>
        <a:p>
          <a:r>
            <a:rPr kumimoji="1" lang="ja-JP" altLang="en-US" dirty="0"/>
            <a:t>新たな情報に基づき</a:t>
          </a:r>
        </a:p>
      </dgm:t>
    </dgm:pt>
    <dgm:pt modelId="{C12B306F-7863-4AB7-9D23-6B8D610A9093}" type="parTrans" cxnId="{72B7EFFE-F6E7-46DC-A8A3-FA3BBA983DD6}">
      <dgm:prSet/>
      <dgm:spPr/>
      <dgm:t>
        <a:bodyPr/>
        <a:lstStyle/>
        <a:p>
          <a:endParaRPr kumimoji="1" lang="ja-JP" altLang="en-US"/>
        </a:p>
      </dgm:t>
    </dgm:pt>
    <dgm:pt modelId="{862E5748-5259-467C-AFD0-AA3DF3A95C30}" type="sibTrans" cxnId="{72B7EFFE-F6E7-46DC-A8A3-FA3BBA983DD6}">
      <dgm:prSet/>
      <dgm:spPr/>
      <dgm:t>
        <a:bodyPr/>
        <a:lstStyle/>
        <a:p>
          <a:endParaRPr kumimoji="1" lang="ja-JP" altLang="en-US"/>
        </a:p>
      </dgm:t>
    </dgm:pt>
    <dgm:pt modelId="{CEB1E90E-9D2A-4956-ADED-383CCBCE78F2}">
      <dgm:prSet phldrT="[テキスト]"/>
      <dgm:spPr/>
      <dgm:t>
        <a:bodyPr/>
        <a:lstStyle/>
        <a:p>
          <a:r>
            <a:rPr kumimoji="1" lang="ja-JP" altLang="en-US" dirty="0"/>
            <a:t>改善のために採るべき方針を決定する</a:t>
          </a:r>
        </a:p>
      </dgm:t>
    </dgm:pt>
    <dgm:pt modelId="{30DDC446-6343-4723-8E8D-F14C27FC52DD}" type="sibTrans" cxnId="{76283A7A-0D96-4088-BC67-BE8014822B0D}">
      <dgm:prSet/>
      <dgm:spPr/>
      <dgm:t>
        <a:bodyPr/>
        <a:lstStyle/>
        <a:p>
          <a:endParaRPr kumimoji="1" lang="ja-JP" altLang="en-US"/>
        </a:p>
      </dgm:t>
    </dgm:pt>
    <dgm:pt modelId="{8FFC44F3-0E87-4216-A9E6-03F9DA693D00}" type="parTrans" cxnId="{76283A7A-0D96-4088-BC67-BE8014822B0D}">
      <dgm:prSet/>
      <dgm:spPr/>
      <dgm:t>
        <a:bodyPr/>
        <a:lstStyle/>
        <a:p>
          <a:endParaRPr kumimoji="1" lang="ja-JP" altLang="en-US"/>
        </a:p>
      </dgm:t>
    </dgm:pt>
    <dgm:pt modelId="{A84B33BF-CF8A-45EE-A684-8DBC13F75FE0}">
      <dgm:prSet phldrT="[テキスト]"/>
      <dgm:spPr/>
      <dgm:t>
        <a:bodyPr/>
        <a:lstStyle/>
        <a:p>
          <a:r>
            <a:rPr kumimoji="1" lang="ja-JP" altLang="en-US" dirty="0"/>
            <a:t>何が問題になっているのか</a:t>
          </a:r>
        </a:p>
      </dgm:t>
    </dgm:pt>
    <dgm:pt modelId="{E8C11351-349A-492D-B07C-27BF59752CA1}" type="parTrans" cxnId="{D2CAAE09-6E8A-40BF-93F1-4432881895FC}">
      <dgm:prSet/>
      <dgm:spPr/>
      <dgm:t>
        <a:bodyPr/>
        <a:lstStyle/>
        <a:p>
          <a:endParaRPr kumimoji="1" lang="ja-JP" altLang="en-US"/>
        </a:p>
      </dgm:t>
    </dgm:pt>
    <dgm:pt modelId="{ED21ACDF-0CDF-48B4-954B-28E6489D10AE}" type="sibTrans" cxnId="{D2CAAE09-6E8A-40BF-93F1-4432881895FC}">
      <dgm:prSet/>
      <dgm:spPr/>
      <dgm:t>
        <a:bodyPr/>
        <a:lstStyle/>
        <a:p>
          <a:endParaRPr kumimoji="1" lang="ja-JP" altLang="en-US"/>
        </a:p>
      </dgm:t>
    </dgm:pt>
    <dgm:pt modelId="{C898B4C8-FF38-447D-8277-541E8C249177}">
      <dgm:prSet phldrT="[テキスト]"/>
      <dgm:spPr/>
      <dgm:t>
        <a:bodyPr/>
        <a:lstStyle/>
        <a:p>
          <a:endParaRPr kumimoji="1" lang="ja-JP" altLang="en-US" dirty="0"/>
        </a:p>
      </dgm:t>
    </dgm:pt>
    <dgm:pt modelId="{5D804C71-2710-477A-A0A6-44135A779A56}" type="parTrans" cxnId="{46C23E84-B506-4651-9FDD-C468208102DA}">
      <dgm:prSet/>
      <dgm:spPr/>
      <dgm:t>
        <a:bodyPr/>
        <a:lstStyle/>
        <a:p>
          <a:endParaRPr kumimoji="1" lang="ja-JP" altLang="en-US"/>
        </a:p>
      </dgm:t>
    </dgm:pt>
    <dgm:pt modelId="{4333588C-EF53-40DC-9498-5BB205B7C15A}" type="sibTrans" cxnId="{46C23E84-B506-4651-9FDD-C468208102DA}">
      <dgm:prSet/>
      <dgm:spPr/>
      <dgm:t>
        <a:bodyPr/>
        <a:lstStyle/>
        <a:p>
          <a:endParaRPr kumimoji="1" lang="ja-JP" altLang="en-US"/>
        </a:p>
      </dgm:t>
    </dgm:pt>
    <dgm:pt modelId="{A638A7F5-A3AD-40FD-8F80-207A0EC65CBB}">
      <dgm:prSet phldrT="[テキスト]"/>
      <dgm:spPr/>
      <dgm:t>
        <a:bodyPr/>
        <a:lstStyle/>
        <a:p>
          <a:endParaRPr kumimoji="1" lang="ja-JP" altLang="en-US" dirty="0"/>
        </a:p>
      </dgm:t>
    </dgm:pt>
    <dgm:pt modelId="{2E578562-BEB4-4EB0-8137-C352A8D0BCB2}" type="parTrans" cxnId="{B6C53CA1-C3C7-4FCD-95A4-C24E45BB1705}">
      <dgm:prSet/>
      <dgm:spPr/>
      <dgm:t>
        <a:bodyPr/>
        <a:lstStyle/>
        <a:p>
          <a:endParaRPr kumimoji="1" lang="ja-JP" altLang="en-US"/>
        </a:p>
      </dgm:t>
    </dgm:pt>
    <dgm:pt modelId="{0746F247-729F-40EA-AD3C-E826A4BD6F9F}" type="sibTrans" cxnId="{B6C53CA1-C3C7-4FCD-95A4-C24E45BB1705}">
      <dgm:prSet/>
      <dgm:spPr/>
      <dgm:t>
        <a:bodyPr/>
        <a:lstStyle/>
        <a:p>
          <a:endParaRPr kumimoji="1" lang="ja-JP" altLang="en-US"/>
        </a:p>
      </dgm:t>
    </dgm:pt>
    <dgm:pt modelId="{999C8E60-A1FE-4A39-8D8E-4BA0C4DB8C0D}">
      <dgm:prSet phldrT="[テキスト]"/>
      <dgm:spPr/>
      <dgm:t>
        <a:bodyPr/>
        <a:lstStyle/>
        <a:p>
          <a:r>
            <a:rPr kumimoji="1" lang="ja-JP" altLang="en-US" dirty="0"/>
            <a:t>状況の分析・総合</a:t>
          </a:r>
        </a:p>
      </dgm:t>
    </dgm:pt>
    <dgm:pt modelId="{47FD4954-D5F5-44D3-A828-4CF67DB2C4BF}" type="parTrans" cxnId="{215A3D25-7BBE-48C7-A87C-C3A301F9DB7A}">
      <dgm:prSet/>
      <dgm:spPr/>
      <dgm:t>
        <a:bodyPr/>
        <a:lstStyle/>
        <a:p>
          <a:endParaRPr kumimoji="1" lang="ja-JP" altLang="en-US"/>
        </a:p>
      </dgm:t>
    </dgm:pt>
    <dgm:pt modelId="{5E668BC3-B781-43ED-869E-F91C6BE9AFD9}" type="sibTrans" cxnId="{215A3D25-7BBE-48C7-A87C-C3A301F9DB7A}">
      <dgm:prSet/>
      <dgm:spPr/>
      <dgm:t>
        <a:bodyPr/>
        <a:lstStyle/>
        <a:p>
          <a:endParaRPr kumimoji="1" lang="ja-JP" altLang="en-US"/>
        </a:p>
      </dgm:t>
    </dgm:pt>
    <dgm:pt modelId="{A9B21CE0-3B3B-471D-B669-79300A848481}" type="pres">
      <dgm:prSet presAssocID="{789327EB-AE70-40D2-93EE-87768C783767}" presName="Name0" presStyleCnt="0">
        <dgm:presLayoutVars>
          <dgm:dir/>
          <dgm:resizeHandles val="exact"/>
        </dgm:presLayoutVars>
      </dgm:prSet>
      <dgm:spPr/>
      <dgm:t>
        <a:bodyPr/>
        <a:lstStyle/>
        <a:p>
          <a:endParaRPr kumimoji="1" lang="ja-JP" altLang="en-US"/>
        </a:p>
      </dgm:t>
    </dgm:pt>
    <dgm:pt modelId="{0900A63B-6FA1-418B-8135-C0655AA1AF44}" type="pres">
      <dgm:prSet presAssocID="{789327EB-AE70-40D2-93EE-87768C783767}" presName="cycle" presStyleCnt="0"/>
      <dgm:spPr/>
    </dgm:pt>
    <dgm:pt modelId="{755E6155-2661-4DDE-A977-82BF7171681E}" type="pres">
      <dgm:prSet presAssocID="{D751063A-07A3-4B49-9EB2-B0C5EDB0C39A}" presName="nodeFirstNode" presStyleLbl="node1" presStyleIdx="0" presStyleCnt="4">
        <dgm:presLayoutVars>
          <dgm:bulletEnabled val="1"/>
        </dgm:presLayoutVars>
      </dgm:prSet>
      <dgm:spPr/>
      <dgm:t>
        <a:bodyPr/>
        <a:lstStyle/>
        <a:p>
          <a:endParaRPr kumimoji="1" lang="ja-JP" altLang="en-US"/>
        </a:p>
      </dgm:t>
    </dgm:pt>
    <dgm:pt modelId="{B93BE7C9-BB4A-4FDF-9286-834C5C132456}" type="pres">
      <dgm:prSet presAssocID="{883E5487-4498-49A5-ACB9-85982E933F16}" presName="sibTransFirstNode" presStyleLbl="bgShp" presStyleIdx="0" presStyleCnt="1" custLinFactNeighborX="176" custLinFactNeighborY="527"/>
      <dgm:spPr/>
      <dgm:t>
        <a:bodyPr/>
        <a:lstStyle/>
        <a:p>
          <a:endParaRPr kumimoji="1" lang="ja-JP" altLang="en-US"/>
        </a:p>
      </dgm:t>
    </dgm:pt>
    <dgm:pt modelId="{2894CEE6-042D-4C96-AAB3-3DB4C2D8186F}" type="pres">
      <dgm:prSet presAssocID="{0E0057D8-CD5E-4B35-9CF8-5B1D152CA966}" presName="nodeFollowingNodes" presStyleLbl="node1" presStyleIdx="1" presStyleCnt="4">
        <dgm:presLayoutVars>
          <dgm:bulletEnabled val="1"/>
        </dgm:presLayoutVars>
      </dgm:prSet>
      <dgm:spPr/>
      <dgm:t>
        <a:bodyPr/>
        <a:lstStyle/>
        <a:p>
          <a:endParaRPr kumimoji="1" lang="ja-JP" altLang="en-US"/>
        </a:p>
      </dgm:t>
    </dgm:pt>
    <dgm:pt modelId="{5545AE25-1746-4703-9471-6A4FA971A33C}" type="pres">
      <dgm:prSet presAssocID="{4766019D-0D46-4DED-9A2A-44A3CFF8DB99}" presName="nodeFollowingNodes" presStyleLbl="node1" presStyleIdx="2" presStyleCnt="4">
        <dgm:presLayoutVars>
          <dgm:bulletEnabled val="1"/>
        </dgm:presLayoutVars>
      </dgm:prSet>
      <dgm:spPr/>
      <dgm:t>
        <a:bodyPr/>
        <a:lstStyle/>
        <a:p>
          <a:endParaRPr kumimoji="1" lang="ja-JP" altLang="en-US"/>
        </a:p>
      </dgm:t>
    </dgm:pt>
    <dgm:pt modelId="{1F3BF22D-12F6-4268-A7C4-CAD5AF7619CD}" type="pres">
      <dgm:prSet presAssocID="{036783EA-5654-4341-8AFD-65CED86C1E80}" presName="nodeFollowingNodes" presStyleLbl="node1" presStyleIdx="3" presStyleCnt="4">
        <dgm:presLayoutVars>
          <dgm:bulletEnabled val="1"/>
        </dgm:presLayoutVars>
      </dgm:prSet>
      <dgm:spPr/>
      <dgm:t>
        <a:bodyPr/>
        <a:lstStyle/>
        <a:p>
          <a:endParaRPr kumimoji="1" lang="ja-JP" altLang="en-US"/>
        </a:p>
      </dgm:t>
    </dgm:pt>
  </dgm:ptLst>
  <dgm:cxnLst>
    <dgm:cxn modelId="{AD8386B6-E79A-4544-AD13-513D67A588DD}" type="presOf" srcId="{CEB1E90E-9D2A-4956-ADED-383CCBCE78F2}" destId="{5545AE25-1746-4703-9471-6A4FA971A33C}" srcOrd="0" destOrd="1" presId="urn:microsoft.com/office/officeart/2005/8/layout/cycle3"/>
    <dgm:cxn modelId="{0D4B6735-6030-49E4-9568-386C2E257A9A}" srcId="{789327EB-AE70-40D2-93EE-87768C783767}" destId="{036783EA-5654-4341-8AFD-65CED86C1E80}" srcOrd="3" destOrd="0" parTransId="{1CF46024-3DAA-4D7D-923D-B7ACEB5C5244}" sibTransId="{01A3774A-20C1-405C-8451-39F515C5AA19}"/>
    <dgm:cxn modelId="{886B80E5-47F5-4FA1-80C0-90C7E26DC088}" type="presOf" srcId="{A84B33BF-CF8A-45EE-A684-8DBC13F75FE0}" destId="{755E6155-2661-4DDE-A977-82BF7171681E}" srcOrd="0" destOrd="2" presId="urn:microsoft.com/office/officeart/2005/8/layout/cycle3"/>
    <dgm:cxn modelId="{00C6A086-3991-4591-9CBE-B4BCCDBE415A}" srcId="{789327EB-AE70-40D2-93EE-87768C783767}" destId="{4766019D-0D46-4DED-9A2A-44A3CFF8DB99}" srcOrd="2" destOrd="0" parTransId="{454385EE-A4C8-4254-BF32-2F36E7E5497B}" sibTransId="{3E3A5510-EDB1-40AA-907C-96FE20970072}"/>
    <dgm:cxn modelId="{C768CA7B-8DA6-49DD-9FCD-D364C6A2E8FD}" srcId="{789327EB-AE70-40D2-93EE-87768C783767}" destId="{0E0057D8-CD5E-4B35-9CF8-5B1D152CA966}" srcOrd="1" destOrd="0" parTransId="{08FC445C-0156-4C81-9D89-E494053EBF63}" sibTransId="{4A464C4A-B851-481C-B8CF-F05ACA9A51E6}"/>
    <dgm:cxn modelId="{B5304BFD-7F38-4CC3-82E9-743117092005}" type="presOf" srcId="{C685C3AE-D68D-4D5C-ACF1-CDF5A5A4FD9F}" destId="{755E6155-2661-4DDE-A977-82BF7171681E}" srcOrd="0" destOrd="1" presId="urn:microsoft.com/office/officeart/2005/8/layout/cycle3"/>
    <dgm:cxn modelId="{46C23E84-B506-4651-9FDD-C468208102DA}" srcId="{036783EA-5654-4341-8AFD-65CED86C1E80}" destId="{C898B4C8-FF38-447D-8277-541E8C249177}" srcOrd="2" destOrd="0" parTransId="{5D804C71-2710-477A-A0A6-44135A779A56}" sibTransId="{4333588C-EF53-40DC-9498-5BB205B7C15A}"/>
    <dgm:cxn modelId="{04BF9302-74E3-4911-A74D-AE06580D006B}" srcId="{0E0057D8-CD5E-4B35-9CF8-5B1D152CA966}" destId="{16F5A6E5-DB2C-4D64-A1A8-8D0A74AD82C8}" srcOrd="0" destOrd="0" parTransId="{E4ADD0EF-5A57-413C-A5BA-50392E2EEAF6}" sibTransId="{C4270219-CDEC-4926-A986-AF769A6165DC}"/>
    <dgm:cxn modelId="{2445BC61-A2ED-4D1A-A15E-C86D986FC8D3}" type="presOf" srcId="{18D5DEB6-C037-421A-A54C-2BA65566A7A1}" destId="{2894CEE6-042D-4C96-AAB3-3DB4C2D8186F}" srcOrd="0" destOrd="2" presId="urn:microsoft.com/office/officeart/2005/8/layout/cycle3"/>
    <dgm:cxn modelId="{215A3D25-7BBE-48C7-A87C-C3A301F9DB7A}" srcId="{0E0057D8-CD5E-4B35-9CF8-5B1D152CA966}" destId="{999C8E60-A1FE-4A39-8D8E-4BA0C4DB8C0D}" srcOrd="2" destOrd="0" parTransId="{47FD4954-D5F5-44D3-A828-4CF67DB2C4BF}" sibTransId="{5E668BC3-B781-43ED-869E-F91C6BE9AFD9}"/>
    <dgm:cxn modelId="{7BD32D70-1D45-4B6F-84EF-285D6D7452BE}" type="presOf" srcId="{036783EA-5654-4341-8AFD-65CED86C1E80}" destId="{1F3BF22D-12F6-4268-A7C4-CAD5AF7619CD}" srcOrd="0" destOrd="0" presId="urn:microsoft.com/office/officeart/2005/8/layout/cycle3"/>
    <dgm:cxn modelId="{8B324574-9E86-47AE-89F1-EAEC052E2EE6}" type="presOf" srcId="{883E5487-4498-49A5-ACB9-85982E933F16}" destId="{B93BE7C9-BB4A-4FDF-9286-834C5C132456}" srcOrd="0" destOrd="0" presId="urn:microsoft.com/office/officeart/2005/8/layout/cycle3"/>
    <dgm:cxn modelId="{9F54E243-1A59-4598-B508-6941DF9490E8}" srcId="{036783EA-5654-4341-8AFD-65CED86C1E80}" destId="{B2016559-6BE2-4EE7-8DF5-5DE3119416E5}" srcOrd="0" destOrd="0" parTransId="{DE05F6DF-EFE9-4B4D-ADF5-A45CC2BD8698}" sibTransId="{08270BDE-90CB-4384-B5D4-249775B3E292}"/>
    <dgm:cxn modelId="{CC311B54-1945-46A4-9EA6-87EC148A7F9C}" type="presOf" srcId="{C898B4C8-FF38-447D-8277-541E8C249177}" destId="{1F3BF22D-12F6-4268-A7C4-CAD5AF7619CD}" srcOrd="0" destOrd="3" presId="urn:microsoft.com/office/officeart/2005/8/layout/cycle3"/>
    <dgm:cxn modelId="{79CB93A5-4912-4702-AA5C-16AD0EB3EBB1}" type="presOf" srcId="{0E0057D8-CD5E-4B35-9CF8-5B1D152CA966}" destId="{2894CEE6-042D-4C96-AAB3-3DB4C2D8186F}" srcOrd="0" destOrd="0" presId="urn:microsoft.com/office/officeart/2005/8/layout/cycle3"/>
    <dgm:cxn modelId="{B6C53CA1-C3C7-4FCD-95A4-C24E45BB1705}" srcId="{036783EA-5654-4341-8AFD-65CED86C1E80}" destId="{A638A7F5-A3AD-40FD-8F80-207A0EC65CBB}" srcOrd="1" destOrd="0" parTransId="{2E578562-BEB4-4EB0-8137-C352A8D0BCB2}" sibTransId="{0746F247-729F-40EA-AD3C-E826A4BD6F9F}"/>
    <dgm:cxn modelId="{DACADA39-0FF7-4904-ADFF-C134A660609E}" type="presOf" srcId="{999C8E60-A1FE-4A39-8D8E-4BA0C4DB8C0D}" destId="{2894CEE6-042D-4C96-AAB3-3DB4C2D8186F}" srcOrd="0" destOrd="3" presId="urn:microsoft.com/office/officeart/2005/8/layout/cycle3"/>
    <dgm:cxn modelId="{B5E2FEA8-BDA4-4746-BE56-9AB71236D15A}" srcId="{789327EB-AE70-40D2-93EE-87768C783767}" destId="{D751063A-07A3-4B49-9EB2-B0C5EDB0C39A}" srcOrd="0" destOrd="0" parTransId="{4C6B3942-8B52-4E32-8C0B-12DA56E7136A}" sibTransId="{883E5487-4498-49A5-ACB9-85982E933F16}"/>
    <dgm:cxn modelId="{7AEA846C-A7D8-4DEE-853F-FDB89B3AFE7C}" type="presOf" srcId="{A638A7F5-A3AD-40FD-8F80-207A0EC65CBB}" destId="{1F3BF22D-12F6-4268-A7C4-CAD5AF7619CD}" srcOrd="0" destOrd="2" presId="urn:microsoft.com/office/officeart/2005/8/layout/cycle3"/>
    <dgm:cxn modelId="{07E007BC-7C9B-4746-8559-946F8540736C}" srcId="{D751063A-07A3-4B49-9EB2-B0C5EDB0C39A}" destId="{4CE1C82E-6C94-4063-A836-6A08CDA8828D}" srcOrd="2" destOrd="0" parTransId="{F97AB00A-617F-43E2-8493-89483CA63C05}" sibTransId="{B1906AA0-1A72-4B3C-BFD1-417976D8BFF6}"/>
    <dgm:cxn modelId="{72B7EFFE-F6E7-46DC-A8A3-FA3BBA983DD6}" srcId="{0E0057D8-CD5E-4B35-9CF8-5B1D152CA966}" destId="{18D5DEB6-C037-421A-A54C-2BA65566A7A1}" srcOrd="1" destOrd="0" parTransId="{C12B306F-7863-4AB7-9D23-6B8D610A9093}" sibTransId="{862E5748-5259-467C-AFD0-AA3DF3A95C30}"/>
    <dgm:cxn modelId="{EC6FE071-EEA0-4F7D-A067-8A18CED280BB}" type="presOf" srcId="{4CE1C82E-6C94-4063-A836-6A08CDA8828D}" destId="{755E6155-2661-4DDE-A977-82BF7171681E}" srcOrd="0" destOrd="3" presId="urn:microsoft.com/office/officeart/2005/8/layout/cycle3"/>
    <dgm:cxn modelId="{E249FD9F-D731-4F2A-87C0-D016EC756C2E}" srcId="{D751063A-07A3-4B49-9EB2-B0C5EDB0C39A}" destId="{C685C3AE-D68D-4D5C-ACF1-CDF5A5A4FD9F}" srcOrd="0" destOrd="0" parTransId="{8C8AD741-E743-4270-A001-FF317A369A8B}" sibTransId="{1EF05998-15D0-4BD3-8553-E566F07DDBEA}"/>
    <dgm:cxn modelId="{D91792CB-6B1B-4FE8-B13B-8CE681E7DA8C}" type="presOf" srcId="{D751063A-07A3-4B49-9EB2-B0C5EDB0C39A}" destId="{755E6155-2661-4DDE-A977-82BF7171681E}" srcOrd="0" destOrd="0" presId="urn:microsoft.com/office/officeart/2005/8/layout/cycle3"/>
    <dgm:cxn modelId="{67A22266-B264-43CD-AE35-128866ACBB01}" type="presOf" srcId="{4766019D-0D46-4DED-9A2A-44A3CFF8DB99}" destId="{5545AE25-1746-4703-9471-6A4FA971A33C}" srcOrd="0" destOrd="0" presId="urn:microsoft.com/office/officeart/2005/8/layout/cycle3"/>
    <dgm:cxn modelId="{DA57A275-60B9-4667-851C-72F5A844074A}" type="presOf" srcId="{789327EB-AE70-40D2-93EE-87768C783767}" destId="{A9B21CE0-3B3B-471D-B669-79300A848481}" srcOrd="0" destOrd="0" presId="urn:microsoft.com/office/officeart/2005/8/layout/cycle3"/>
    <dgm:cxn modelId="{695C42F9-BAC7-446F-B60C-50E52CFC81E9}" type="presOf" srcId="{16F5A6E5-DB2C-4D64-A1A8-8D0A74AD82C8}" destId="{2894CEE6-042D-4C96-AAB3-3DB4C2D8186F}" srcOrd="0" destOrd="1" presId="urn:microsoft.com/office/officeart/2005/8/layout/cycle3"/>
    <dgm:cxn modelId="{D2CAAE09-6E8A-40BF-93F1-4432881895FC}" srcId="{D751063A-07A3-4B49-9EB2-B0C5EDB0C39A}" destId="{A84B33BF-CF8A-45EE-A684-8DBC13F75FE0}" srcOrd="1" destOrd="0" parTransId="{E8C11351-349A-492D-B07C-27BF59752CA1}" sibTransId="{ED21ACDF-0CDF-48B4-954B-28E6489D10AE}"/>
    <dgm:cxn modelId="{76283A7A-0D96-4088-BC67-BE8014822B0D}" srcId="{4766019D-0D46-4DED-9A2A-44A3CFF8DB99}" destId="{CEB1E90E-9D2A-4956-ADED-383CCBCE78F2}" srcOrd="0" destOrd="0" parTransId="{8FFC44F3-0E87-4216-A9E6-03F9DA693D00}" sibTransId="{30DDC446-6343-4723-8E8D-F14C27FC52DD}"/>
    <dgm:cxn modelId="{BB0251E5-49D7-4E80-A7B2-2BFA29E3FB79}" type="presOf" srcId="{B2016559-6BE2-4EE7-8DF5-5DE3119416E5}" destId="{1F3BF22D-12F6-4268-A7C4-CAD5AF7619CD}" srcOrd="0" destOrd="1" presId="urn:microsoft.com/office/officeart/2005/8/layout/cycle3"/>
    <dgm:cxn modelId="{0141C8BA-F523-46B6-BD87-7322EE1324C0}" type="presParOf" srcId="{A9B21CE0-3B3B-471D-B669-79300A848481}" destId="{0900A63B-6FA1-418B-8135-C0655AA1AF44}" srcOrd="0" destOrd="0" presId="urn:microsoft.com/office/officeart/2005/8/layout/cycle3"/>
    <dgm:cxn modelId="{FF41146D-D195-485F-B3CB-B7156C62852D}" type="presParOf" srcId="{0900A63B-6FA1-418B-8135-C0655AA1AF44}" destId="{755E6155-2661-4DDE-A977-82BF7171681E}" srcOrd="0" destOrd="0" presId="urn:microsoft.com/office/officeart/2005/8/layout/cycle3"/>
    <dgm:cxn modelId="{66B1CDFC-E1BD-44FA-BC96-58482FF80F7C}" type="presParOf" srcId="{0900A63B-6FA1-418B-8135-C0655AA1AF44}" destId="{B93BE7C9-BB4A-4FDF-9286-834C5C132456}" srcOrd="1" destOrd="0" presId="urn:microsoft.com/office/officeart/2005/8/layout/cycle3"/>
    <dgm:cxn modelId="{E080D575-7367-455C-94BE-BB029ABFEEDA}" type="presParOf" srcId="{0900A63B-6FA1-418B-8135-C0655AA1AF44}" destId="{2894CEE6-042D-4C96-AAB3-3DB4C2D8186F}" srcOrd="2" destOrd="0" presId="urn:microsoft.com/office/officeart/2005/8/layout/cycle3"/>
    <dgm:cxn modelId="{BEDBDAD5-5AED-4819-9DBA-97D3DD443438}" type="presParOf" srcId="{0900A63B-6FA1-418B-8135-C0655AA1AF44}" destId="{5545AE25-1746-4703-9471-6A4FA971A33C}" srcOrd="3" destOrd="0" presId="urn:microsoft.com/office/officeart/2005/8/layout/cycle3"/>
    <dgm:cxn modelId="{804E8D76-6869-4702-AD2E-A4C161631DEE}" type="presParOf" srcId="{0900A63B-6FA1-418B-8135-C0655AA1AF44}" destId="{1F3BF22D-12F6-4268-A7C4-CAD5AF7619CD}"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0.71766</cdr:x>
      <cdr:y>0.22708</cdr:y>
    </cdr:from>
    <cdr:to>
      <cdr:x>0.89267</cdr:x>
      <cdr:y>0.41872</cdr:y>
    </cdr:to>
    <cdr:cxnSp macro="">
      <cdr:nvCxnSpPr>
        <cdr:cNvPr id="3" name="直線矢印コネクタ 2"/>
        <cdr:cNvCxnSpPr/>
      </cdr:nvCxnSpPr>
      <cdr:spPr>
        <a:xfrm xmlns:a="http://schemas.openxmlformats.org/drawingml/2006/main" flipV="1">
          <a:off x="5660007" y="1236754"/>
          <a:ext cx="1380226" cy="1043796"/>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0.19166</cdr:x>
      <cdr:y>0.8736</cdr:y>
    </cdr:from>
    <cdr:to>
      <cdr:x>0.94799</cdr:x>
      <cdr:y>0.90477</cdr:y>
    </cdr:to>
    <cdr:sp macro="" textlink="">
      <cdr:nvSpPr>
        <cdr:cNvPr id="4" name="正方形/長方形 3">
          <a:extLst xmlns:a="http://schemas.openxmlformats.org/drawingml/2006/main">
            <a:ext uri="{FF2B5EF4-FFF2-40B4-BE49-F238E27FC236}">
              <a16:creationId xmlns:a16="http://schemas.microsoft.com/office/drawing/2014/main" xmlns="" id="{FE289978-EADC-4CCD-8DD6-EAE5DB616712}"/>
            </a:ext>
          </a:extLst>
        </cdr:cNvPr>
        <cdr:cNvSpPr/>
      </cdr:nvSpPr>
      <cdr:spPr>
        <a:xfrm xmlns:a="http://schemas.openxmlformats.org/drawingml/2006/main">
          <a:off x="1614692" y="6365572"/>
          <a:ext cx="6372022" cy="227140"/>
        </a:xfrm>
        <a:prstGeom xmlns:a="http://schemas.openxmlformats.org/drawingml/2006/main" prst="rect">
          <a:avLst/>
        </a:prstGeom>
        <a:solidFill xmlns:a="http://schemas.openxmlformats.org/drawingml/2006/main">
          <a:srgbClr val="FFC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ja-JP"/>
        </a:p>
      </cdr:txBody>
    </cdr:sp>
  </cdr:relSizeAnchor>
  <cdr:relSizeAnchor xmlns:cdr="http://schemas.openxmlformats.org/drawingml/2006/chartDrawing">
    <cdr:from>
      <cdr:x>0.12022</cdr:x>
      <cdr:y>0.87006</cdr:y>
    </cdr:from>
    <cdr:to>
      <cdr:x>0.19166</cdr:x>
      <cdr:y>0.90393</cdr:y>
    </cdr:to>
    <cdr:sp macro="" textlink="">
      <cdr:nvSpPr>
        <cdr:cNvPr id="5" name="テキスト ボックス 2">
          <a:extLst xmlns:a="http://schemas.openxmlformats.org/drawingml/2006/main">
            <a:ext uri="{FF2B5EF4-FFF2-40B4-BE49-F238E27FC236}">
              <a16:creationId xmlns:a16="http://schemas.microsoft.com/office/drawing/2014/main" xmlns="" id="{A04779F9-A0C8-437C-91A9-80906434E81D}"/>
            </a:ext>
          </a:extLst>
        </cdr:cNvPr>
        <cdr:cNvSpPr txBox="1"/>
      </cdr:nvSpPr>
      <cdr:spPr>
        <a:xfrm xmlns:a="http://schemas.openxmlformats.org/drawingml/2006/main">
          <a:off x="1012825" y="6339809"/>
          <a:ext cx="601886" cy="2468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b="1" dirty="0"/>
            <a:t>検討会</a:t>
          </a:r>
        </a:p>
      </cdr:txBody>
    </cdr:sp>
  </cdr:relSizeAnchor>
  <cdr:relSizeAnchor xmlns:cdr="http://schemas.openxmlformats.org/drawingml/2006/chartDrawing">
    <cdr:from>
      <cdr:x>0.44809</cdr:x>
      <cdr:y>0.11285</cdr:y>
    </cdr:from>
    <cdr:to>
      <cdr:x>0.60204</cdr:x>
      <cdr:y>0.14673</cdr:y>
    </cdr:to>
    <cdr:sp macro="" textlink="">
      <cdr:nvSpPr>
        <cdr:cNvPr id="6" name="テキスト ボックス 2">
          <a:extLst xmlns:a="http://schemas.openxmlformats.org/drawingml/2006/main">
            <a:ext uri="{FF2B5EF4-FFF2-40B4-BE49-F238E27FC236}">
              <a16:creationId xmlns:a16="http://schemas.microsoft.com/office/drawing/2014/main" xmlns="" id="{C632B8E7-113A-4DDD-A051-2CD53A576095}"/>
            </a:ext>
          </a:extLst>
        </cdr:cNvPr>
        <cdr:cNvSpPr txBox="1"/>
      </cdr:nvSpPr>
      <cdr:spPr>
        <a:xfrm xmlns:a="http://schemas.openxmlformats.org/drawingml/2006/main">
          <a:off x="3775074" y="822325"/>
          <a:ext cx="1296989" cy="24680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100"/>
            <a:t>BCG</a:t>
          </a:r>
          <a:r>
            <a:rPr lang="ja-JP" altLang="en-US" sz="1100"/>
            <a:t>法近似値併記開始</a:t>
          </a:r>
        </a:p>
      </cdr:txBody>
    </cdr:sp>
  </cdr:relSizeAnchor>
  <cdr:relSizeAnchor xmlns:cdr="http://schemas.openxmlformats.org/drawingml/2006/chartDrawing">
    <cdr:from>
      <cdr:x>0.47202</cdr:x>
      <cdr:y>0.14641</cdr:y>
    </cdr:from>
    <cdr:to>
      <cdr:x>0.47202</cdr:x>
      <cdr:y>0.20915</cdr:y>
    </cdr:to>
    <cdr:cxnSp macro="">
      <cdr:nvCxnSpPr>
        <cdr:cNvPr id="11" name="直線矢印コネクタ 10">
          <a:extLst xmlns:a="http://schemas.openxmlformats.org/drawingml/2006/main">
            <a:ext uri="{FF2B5EF4-FFF2-40B4-BE49-F238E27FC236}">
              <a16:creationId xmlns:a16="http://schemas.microsoft.com/office/drawing/2014/main" xmlns="" id="{6D7F2C3C-3010-4287-94BE-A6BB439261F7}"/>
            </a:ext>
          </a:extLst>
        </cdr:cNvPr>
        <cdr:cNvCxnSpPr/>
      </cdr:nvCxnSpPr>
      <cdr:spPr>
        <a:xfrm xmlns:a="http://schemas.openxmlformats.org/drawingml/2006/main" flipH="1">
          <a:off x="3976689" y="1066801"/>
          <a:ext cx="1" cy="457200"/>
        </a:xfrm>
        <a:prstGeom xmlns:a="http://schemas.openxmlformats.org/drawingml/2006/main" prst="straightConnector1">
          <a:avLst/>
        </a:prstGeom>
        <a:ln xmlns:a="http://schemas.openxmlformats.org/drawingml/2006/main" w="5715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0.85636</cdr:x>
      <cdr:y>0.23692</cdr:y>
    </cdr:from>
    <cdr:to>
      <cdr:x>0.85636</cdr:x>
      <cdr:y>0.29967</cdr:y>
    </cdr:to>
    <cdr:cxnSp macro="">
      <cdr:nvCxnSpPr>
        <cdr:cNvPr id="13" name="直線矢印コネクタ 12">
          <a:extLst xmlns:a="http://schemas.openxmlformats.org/drawingml/2006/main">
            <a:ext uri="{FF2B5EF4-FFF2-40B4-BE49-F238E27FC236}">
              <a16:creationId xmlns:a16="http://schemas.microsoft.com/office/drawing/2014/main" xmlns="" id="{F1C1B83D-128C-44E6-B68C-F1623F7C9BC6}"/>
            </a:ext>
          </a:extLst>
        </cdr:cNvPr>
        <cdr:cNvCxnSpPr/>
      </cdr:nvCxnSpPr>
      <cdr:spPr>
        <a:xfrm xmlns:a="http://schemas.openxmlformats.org/drawingml/2006/main" flipH="1">
          <a:off x="7214704" y="1442924"/>
          <a:ext cx="0" cy="382163"/>
        </a:xfrm>
        <a:prstGeom xmlns:a="http://schemas.openxmlformats.org/drawingml/2006/main" prst="straightConnector1">
          <a:avLst/>
        </a:prstGeom>
        <a:ln xmlns:a="http://schemas.openxmlformats.org/drawingml/2006/main" w="5715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0.5781</cdr:x>
      <cdr:y>0.23834</cdr:y>
    </cdr:from>
    <cdr:to>
      <cdr:x>0.5781</cdr:x>
      <cdr:y>0.30109</cdr:y>
    </cdr:to>
    <cdr:cxnSp macro="">
      <cdr:nvCxnSpPr>
        <cdr:cNvPr id="14" name="直線矢印コネクタ 13">
          <a:extLst xmlns:a="http://schemas.openxmlformats.org/drawingml/2006/main">
            <a:ext uri="{FF2B5EF4-FFF2-40B4-BE49-F238E27FC236}">
              <a16:creationId xmlns:a16="http://schemas.microsoft.com/office/drawing/2014/main" xmlns="" id="{60D63114-080B-4435-97F1-A805E93AF50E}"/>
            </a:ext>
          </a:extLst>
        </cdr:cNvPr>
        <cdr:cNvCxnSpPr/>
      </cdr:nvCxnSpPr>
      <cdr:spPr>
        <a:xfrm xmlns:a="http://schemas.openxmlformats.org/drawingml/2006/main" flipH="1">
          <a:off x="4870450" y="1736725"/>
          <a:ext cx="1" cy="457200"/>
        </a:xfrm>
        <a:prstGeom xmlns:a="http://schemas.openxmlformats.org/drawingml/2006/main" prst="straightConnector1">
          <a:avLst/>
        </a:prstGeom>
        <a:ln xmlns:a="http://schemas.openxmlformats.org/drawingml/2006/main" w="5715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0.12113</cdr:x>
      <cdr:y>0.17897</cdr:y>
    </cdr:from>
    <cdr:to>
      <cdr:x>0.27508</cdr:x>
      <cdr:y>0.21284</cdr:y>
    </cdr:to>
    <cdr:sp macro="" textlink="">
      <cdr:nvSpPr>
        <cdr:cNvPr id="15" name="テキスト ボックス 2">
          <a:extLst xmlns:a="http://schemas.openxmlformats.org/drawingml/2006/main">
            <a:ext uri="{FF2B5EF4-FFF2-40B4-BE49-F238E27FC236}">
              <a16:creationId xmlns:a16="http://schemas.microsoft.com/office/drawing/2014/main" xmlns="" id="{03767D0D-9CC6-4B63-BA6E-D530F76620A0}"/>
            </a:ext>
          </a:extLst>
        </cdr:cNvPr>
        <cdr:cNvSpPr txBox="1"/>
      </cdr:nvSpPr>
      <cdr:spPr>
        <a:xfrm xmlns:a="http://schemas.openxmlformats.org/drawingml/2006/main">
          <a:off x="1020517" y="1089951"/>
          <a:ext cx="1297008" cy="20627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100" b="1" dirty="0"/>
            <a:t>アルブミン製剤の現状と適正使用の</a:t>
          </a:r>
          <a:r>
            <a:rPr lang="ja-JP" altLang="en-US" b="1" dirty="0"/>
            <a:t>要請</a:t>
          </a:r>
          <a:endParaRPr lang="ja-JP" altLang="en-US" sz="1100" b="1" dirty="0"/>
        </a:p>
      </cdr:txBody>
    </cdr:sp>
  </cdr:relSizeAnchor>
  <cdr:relSizeAnchor xmlns:cdr="http://schemas.openxmlformats.org/drawingml/2006/chartDrawing">
    <cdr:from>
      <cdr:x>0.25033</cdr:x>
      <cdr:y>0.22925</cdr:y>
    </cdr:from>
    <cdr:to>
      <cdr:x>0.25033</cdr:x>
      <cdr:y>0.292</cdr:y>
    </cdr:to>
    <cdr:cxnSp macro="">
      <cdr:nvCxnSpPr>
        <cdr:cNvPr id="9" name="直線矢印コネクタ 8">
          <a:extLst xmlns:a="http://schemas.openxmlformats.org/drawingml/2006/main"/>
        </cdr:cNvPr>
        <cdr:cNvCxnSpPr/>
      </cdr:nvCxnSpPr>
      <cdr:spPr>
        <a:xfrm xmlns:a="http://schemas.openxmlformats.org/drawingml/2006/main" flipH="1">
          <a:off x="2109002" y="1396179"/>
          <a:ext cx="0" cy="382163"/>
        </a:xfrm>
        <a:prstGeom xmlns:a="http://schemas.openxmlformats.org/drawingml/2006/main" prst="straightConnector1">
          <a:avLst/>
        </a:prstGeom>
        <a:ln xmlns:a="http://schemas.openxmlformats.org/drawingml/2006/main" w="57150">
          <a:solidFill>
            <a:srgbClr val="FFC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0.18454</cdr:x>
      <cdr:y>0.15741</cdr:y>
    </cdr:from>
    <cdr:to>
      <cdr:x>0.29697</cdr:x>
      <cdr:y>0.30215</cdr:y>
    </cdr:to>
    <cdr:sp macro="" textlink="">
      <cdr:nvSpPr>
        <cdr:cNvPr id="4" name="テキスト ボックス 3"/>
        <cdr:cNvSpPr txBox="1"/>
      </cdr:nvSpPr>
      <cdr:spPr>
        <a:xfrm xmlns:a="http://schemas.openxmlformats.org/drawingml/2006/main">
          <a:off x="1500949" y="99447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4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F5649E-D544-465B-B8E9-90C962BBC5B7}" type="datetimeFigureOut">
              <a:rPr kumimoji="1" lang="ja-JP" altLang="en-US" smtClean="0"/>
              <a:pPr/>
              <a:t>2016/11/4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11C324-7B0B-43BB-8099-0A9AA47A3352}" type="slidenum">
              <a:rPr kumimoji="1" lang="ja-JP" altLang="en-US" smtClean="0"/>
              <a:pPr/>
              <a:t>‹#›</a:t>
            </a:fld>
            <a:endParaRPr kumimoji="1" lang="ja-JP" altLang="en-US"/>
          </a:p>
        </p:txBody>
      </p:sp>
    </p:spTree>
    <p:extLst>
      <p:ext uri="{BB962C8B-B14F-4D97-AF65-F5344CB8AC3E}">
        <p14:creationId xmlns:p14="http://schemas.microsoft.com/office/powerpoint/2010/main" val="1612448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53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a:cs typeface="游ゴシック"/>
            </a:endParaRPr>
          </a:p>
        </p:txBody>
      </p:sp>
      <p:sp>
        <p:nvSpPr>
          <p:cNvPr id="1536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8B3752-4195-4553-8A84-E1F5443C71B5}" type="slidenum">
              <a:rPr lang="ja-JP" altLang="en-US">
                <a:cs typeface="游ゴシック"/>
              </a:rPr>
              <a:pPr fontAlgn="base">
                <a:spcBef>
                  <a:spcPct val="0"/>
                </a:spcBef>
                <a:spcAft>
                  <a:spcPct val="0"/>
                </a:spcAft>
              </a:pPr>
              <a:t>34</a:t>
            </a:fld>
            <a:endParaRPr lang="en-US" altLang="ja-JP">
              <a:cs typeface="游ゴシック"/>
            </a:endParaRPr>
          </a:p>
        </p:txBody>
      </p:sp>
    </p:spTree>
    <p:extLst>
      <p:ext uri="{BB962C8B-B14F-4D97-AF65-F5344CB8AC3E}">
        <p14:creationId xmlns:p14="http://schemas.microsoft.com/office/powerpoint/2010/main" val="1008360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150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defTabSz="965200">
              <a:spcBef>
                <a:spcPct val="0"/>
              </a:spcBef>
            </a:pPr>
            <a:r>
              <a:rPr lang="ja-JP" altLang="en-US">
                <a:cs typeface="游ゴシック"/>
              </a:rPr>
              <a:t>そこで、我々は、</a:t>
            </a:r>
            <a:r>
              <a:rPr lang="ja-JP" altLang="ja-JP">
                <a:cs typeface="游ゴシック"/>
              </a:rPr>
              <a:t>自施設で</a:t>
            </a:r>
            <a:r>
              <a:rPr lang="ja-JP" altLang="en-US">
                <a:cs typeface="游ゴシック"/>
              </a:rPr>
              <a:t>の遅発性副作用</a:t>
            </a:r>
            <a:r>
              <a:rPr lang="ja-JP" altLang="ja-JP">
                <a:cs typeface="游ゴシック"/>
              </a:rPr>
              <a:t>の発生頻度と</a:t>
            </a:r>
            <a:r>
              <a:rPr lang="ja-JP" altLang="en-US">
                <a:cs typeface="游ゴシック"/>
              </a:rPr>
              <a:t>、</a:t>
            </a:r>
            <a:r>
              <a:rPr lang="ja-JP" altLang="ja-JP">
                <a:cs typeface="游ゴシック"/>
              </a:rPr>
              <a:t>危険因子を明らかにするために、</a:t>
            </a:r>
            <a:r>
              <a:rPr lang="ja-JP" altLang="en-US">
                <a:cs typeface="游ゴシック"/>
              </a:rPr>
              <a:t>自己血採血患者を</a:t>
            </a:r>
            <a:r>
              <a:rPr lang="ja-JP" altLang="ja-JP">
                <a:cs typeface="游ゴシック"/>
              </a:rPr>
              <a:t>後方視的に調査</a:t>
            </a:r>
            <a:r>
              <a:rPr lang="ja-JP" altLang="en-US">
                <a:cs typeface="游ゴシック"/>
              </a:rPr>
              <a:t>を行いました。</a:t>
            </a:r>
          </a:p>
          <a:p>
            <a:pPr defTabSz="965200">
              <a:spcBef>
                <a:spcPct val="0"/>
              </a:spcBef>
            </a:pPr>
            <a:endParaRPr lang="ja-JP" altLang="en-US">
              <a:cs typeface="游ゴシック"/>
            </a:endParaRPr>
          </a:p>
        </p:txBody>
      </p:sp>
      <p:sp>
        <p:nvSpPr>
          <p:cNvPr id="2150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DC31928-0E54-4F7E-A37F-E7B9306BDA4F}" type="slidenum">
              <a:rPr lang="ja-JP" altLang="en-US">
                <a:cs typeface="游ゴシック"/>
              </a:rPr>
              <a:pPr fontAlgn="base">
                <a:spcBef>
                  <a:spcPct val="0"/>
                </a:spcBef>
                <a:spcAft>
                  <a:spcPct val="0"/>
                </a:spcAft>
              </a:pPr>
              <a:t>35</a:t>
            </a:fld>
            <a:endParaRPr lang="en-US" altLang="ja-JP">
              <a:cs typeface="游ゴシック"/>
            </a:endParaRPr>
          </a:p>
        </p:txBody>
      </p:sp>
    </p:spTree>
    <p:extLst>
      <p:ext uri="{BB962C8B-B14F-4D97-AF65-F5344CB8AC3E}">
        <p14:creationId xmlns:p14="http://schemas.microsoft.com/office/powerpoint/2010/main" val="48221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a:cs typeface="游ゴシック"/>
              </a:rPr>
              <a:t>調査対象は、平成</a:t>
            </a:r>
            <a:r>
              <a:rPr lang="en-US" altLang="ja-JP">
                <a:cs typeface="游ゴシック"/>
              </a:rPr>
              <a:t>25</a:t>
            </a:r>
            <a:r>
              <a:rPr lang="ja-JP" altLang="en-US">
                <a:cs typeface="游ゴシック"/>
              </a:rPr>
              <a:t>年</a:t>
            </a:r>
            <a:r>
              <a:rPr lang="en-US" altLang="ja-JP">
                <a:cs typeface="游ゴシック"/>
              </a:rPr>
              <a:t>4</a:t>
            </a:r>
            <a:r>
              <a:rPr lang="ja-JP" altLang="en-US">
                <a:cs typeface="游ゴシック"/>
              </a:rPr>
              <a:t>月から約</a:t>
            </a:r>
            <a:r>
              <a:rPr lang="en-US" altLang="ja-JP">
                <a:cs typeface="游ゴシック"/>
              </a:rPr>
              <a:t>2</a:t>
            </a:r>
            <a:r>
              <a:rPr lang="ja-JP" altLang="en-US">
                <a:cs typeface="游ゴシック"/>
              </a:rPr>
              <a:t>年間、岩手医科大学付属病院で自己血採血を行った患者</a:t>
            </a:r>
            <a:r>
              <a:rPr lang="en-US" altLang="ja-JP">
                <a:cs typeface="游ゴシック"/>
              </a:rPr>
              <a:t>316</a:t>
            </a:r>
            <a:r>
              <a:rPr lang="ja-JP" altLang="en-US">
                <a:cs typeface="游ゴシック"/>
              </a:rPr>
              <a:t>名のうち、</a:t>
            </a:r>
            <a:endParaRPr lang="en-US" altLang="ja-JP">
              <a:cs typeface="游ゴシック"/>
            </a:endParaRPr>
          </a:p>
          <a:p>
            <a:pPr>
              <a:spcBef>
                <a:spcPct val="0"/>
              </a:spcBef>
            </a:pPr>
            <a:r>
              <a:rPr lang="ja-JP" altLang="en-US">
                <a:cs typeface="游ゴシック"/>
              </a:rPr>
              <a:t>診療録で遅発性副作用の有無を確認できた</a:t>
            </a:r>
            <a:r>
              <a:rPr lang="en-US" altLang="ja-JP">
                <a:cs typeface="游ゴシック"/>
              </a:rPr>
              <a:t>294</a:t>
            </a:r>
            <a:r>
              <a:rPr lang="ja-JP" altLang="en-US">
                <a:cs typeface="游ゴシック"/>
              </a:rPr>
              <a:t>名を対象としました。</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ここに、今回の調査対象とした患者の内訳を示します。</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男性</a:t>
            </a:r>
            <a:r>
              <a:rPr lang="en-US" altLang="ja-JP">
                <a:cs typeface="游ゴシック"/>
              </a:rPr>
              <a:t>90</a:t>
            </a:r>
            <a:r>
              <a:rPr lang="ja-JP" altLang="en-US">
                <a:cs typeface="游ゴシック"/>
              </a:rPr>
              <a:t>名、女性</a:t>
            </a:r>
            <a:r>
              <a:rPr lang="en-US" altLang="ja-JP">
                <a:cs typeface="游ゴシック"/>
              </a:rPr>
              <a:t>204</a:t>
            </a:r>
            <a:r>
              <a:rPr lang="ja-JP" altLang="en-US">
                <a:cs typeface="游ゴシック"/>
              </a:rPr>
              <a:t>名と、女性が多く、年齢も、女性が高齢でありました。</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合計採血量は、女性で低く、一連の採血回数に、男女差はありませんでした。</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自己血採血を依頼した診療科は、整形外科が圧倒的に多く、次いで産婦人科、血液内科の順となっています。</a:t>
            </a:r>
            <a:endParaRPr lang="en-US" altLang="ja-JP">
              <a:cs typeface="游ゴシック"/>
            </a:endParaRPr>
          </a:p>
          <a:p>
            <a:pPr>
              <a:spcBef>
                <a:spcPct val="0"/>
              </a:spcBef>
            </a:pPr>
            <a:endParaRPr lang="ja-JP" altLang="en-US">
              <a:cs typeface="游ゴシック"/>
            </a:endParaRPr>
          </a:p>
        </p:txBody>
      </p:sp>
      <p:sp>
        <p:nvSpPr>
          <p:cNvPr id="2355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6FEA58-6255-4ECF-90AD-5917F656AE26}" type="slidenum">
              <a:rPr lang="ja-JP" altLang="en-US">
                <a:cs typeface="游ゴシック"/>
              </a:rPr>
              <a:pPr fontAlgn="base">
                <a:spcBef>
                  <a:spcPct val="0"/>
                </a:spcBef>
                <a:spcAft>
                  <a:spcPct val="0"/>
                </a:spcAft>
              </a:pPr>
              <a:t>36</a:t>
            </a:fld>
            <a:endParaRPr lang="en-US" altLang="ja-JP">
              <a:cs typeface="游ゴシック"/>
            </a:endParaRPr>
          </a:p>
        </p:txBody>
      </p:sp>
    </p:spTree>
    <p:extLst>
      <p:ext uri="{BB962C8B-B14F-4D97-AF65-F5344CB8AC3E}">
        <p14:creationId xmlns:p14="http://schemas.microsoft.com/office/powerpoint/2010/main" val="2483461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560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a:cs typeface="游ゴシック"/>
              </a:rPr>
              <a:t>患者臨床情報の収集方法を示します。</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当院では、自己血採血後に患者の体調変化を把握し、次回以降の患者指導のために、</a:t>
            </a:r>
            <a:endParaRPr lang="en-US" altLang="ja-JP">
              <a:cs typeface="游ゴシック"/>
            </a:endParaRPr>
          </a:p>
          <a:p>
            <a:pPr>
              <a:spcBef>
                <a:spcPct val="0"/>
              </a:spcBef>
            </a:pPr>
            <a:r>
              <a:rPr lang="ja-JP" altLang="en-US">
                <a:cs typeface="游ゴシック"/>
              </a:rPr>
              <a:t>ここに示すアンケート用紙を用いています。</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採血日から</a:t>
            </a:r>
            <a:r>
              <a:rPr lang="en-US" altLang="ja-JP">
                <a:cs typeface="游ゴシック"/>
              </a:rPr>
              <a:t>1</a:t>
            </a:r>
            <a:r>
              <a:rPr lang="ja-JP" altLang="en-US">
                <a:cs typeface="游ゴシック"/>
              </a:rPr>
              <a:t>週間の間に、めまい、ふらつき、倦怠感など、普段と異なる症状がある場合、</a:t>
            </a:r>
            <a:endParaRPr lang="en-US" altLang="ja-JP">
              <a:cs typeface="游ゴシック"/>
            </a:endParaRPr>
          </a:p>
          <a:p>
            <a:pPr>
              <a:spcBef>
                <a:spcPct val="0"/>
              </a:spcBef>
            </a:pPr>
            <a:r>
              <a:rPr lang="ja-JP" altLang="en-US">
                <a:cs typeface="游ゴシック"/>
              </a:rPr>
              <a:t>日付ごとにその症状を書き込んでいただいています。</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アンケートは次回以降に回収し、診療録に記録しています。</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自己血輸血台帳から対象患者を抽出し、ここに示した調査項目を用いて、データベースを構築しました。</a:t>
            </a:r>
            <a:endParaRPr lang="en-US" altLang="ja-JP">
              <a:cs typeface="游ゴシック"/>
            </a:endParaRPr>
          </a:p>
          <a:p>
            <a:pPr>
              <a:spcBef>
                <a:spcPct val="0"/>
              </a:spcBef>
            </a:pPr>
            <a:endParaRPr lang="ja-JP" altLang="en-US">
              <a:cs typeface="游ゴシック"/>
            </a:endParaRPr>
          </a:p>
        </p:txBody>
      </p:sp>
      <p:sp>
        <p:nvSpPr>
          <p:cNvPr id="25603"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E7B0FB-B709-4042-8515-53D85550CBE8}" type="slidenum">
              <a:rPr lang="ja-JP" altLang="en-US">
                <a:cs typeface="游ゴシック"/>
              </a:rPr>
              <a:pPr fontAlgn="base">
                <a:spcBef>
                  <a:spcPct val="0"/>
                </a:spcBef>
                <a:spcAft>
                  <a:spcPct val="0"/>
                </a:spcAft>
              </a:pPr>
              <a:t>37</a:t>
            </a:fld>
            <a:endParaRPr lang="en-US" altLang="ja-JP">
              <a:cs typeface="游ゴシック"/>
            </a:endParaRPr>
          </a:p>
        </p:txBody>
      </p:sp>
    </p:spTree>
    <p:extLst>
      <p:ext uri="{BB962C8B-B14F-4D97-AF65-F5344CB8AC3E}">
        <p14:creationId xmlns:p14="http://schemas.microsoft.com/office/powerpoint/2010/main" val="2845908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76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a:cs typeface="游ゴシック"/>
              </a:rPr>
              <a:t>統計解析の方法を示します。</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まず、調査対象</a:t>
            </a:r>
            <a:r>
              <a:rPr lang="en-US" altLang="ja-JP">
                <a:cs typeface="游ゴシック"/>
              </a:rPr>
              <a:t>294</a:t>
            </a:r>
            <a:r>
              <a:rPr lang="ja-JP" altLang="en-US">
                <a:cs typeface="游ゴシック"/>
              </a:rPr>
              <a:t>名を、遅発性副作用発症群と非発症群に分けて、</a:t>
            </a:r>
            <a:endParaRPr lang="en-US" altLang="ja-JP">
              <a:cs typeface="游ゴシック"/>
            </a:endParaRPr>
          </a:p>
          <a:p>
            <a:pPr>
              <a:spcBef>
                <a:spcPct val="0"/>
              </a:spcBef>
            </a:pPr>
            <a:r>
              <a:rPr lang="ja-JP" altLang="en-US">
                <a:cs typeface="游ゴシック"/>
              </a:rPr>
              <a:t>それぞれの調査項目について、ここに示した方法を用いて単変量解析を行いました。</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さらに、既報の、または今回の調査で危険因子と推定された因子を用いて、遅発性副作用発症に関する多変量解析を行いました。</a:t>
            </a:r>
            <a:endParaRPr lang="en-US" altLang="ja-JP">
              <a:cs typeface="游ゴシック"/>
            </a:endParaRPr>
          </a:p>
          <a:p>
            <a:pPr>
              <a:spcBef>
                <a:spcPct val="0"/>
              </a:spcBef>
            </a:pPr>
            <a:endParaRPr lang="en-US" altLang="ja-JP">
              <a:cs typeface="游ゴシック"/>
            </a:endParaRPr>
          </a:p>
        </p:txBody>
      </p:sp>
      <p:sp>
        <p:nvSpPr>
          <p:cNvPr id="27651"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25407D-4371-49A5-9657-5BB1C77C7C09}" type="slidenum">
              <a:rPr lang="ja-JP" altLang="en-US">
                <a:cs typeface="游ゴシック"/>
              </a:rPr>
              <a:pPr fontAlgn="base">
                <a:spcBef>
                  <a:spcPct val="0"/>
                </a:spcBef>
                <a:spcAft>
                  <a:spcPct val="0"/>
                </a:spcAft>
              </a:pPr>
              <a:t>38</a:t>
            </a:fld>
            <a:endParaRPr lang="en-US" altLang="ja-JP">
              <a:cs typeface="游ゴシック"/>
            </a:endParaRPr>
          </a:p>
        </p:txBody>
      </p:sp>
    </p:spTree>
    <p:extLst>
      <p:ext uri="{BB962C8B-B14F-4D97-AF65-F5344CB8AC3E}">
        <p14:creationId xmlns:p14="http://schemas.microsoft.com/office/powerpoint/2010/main" val="220141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96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a:cs typeface="游ゴシック"/>
              </a:rPr>
              <a:t>結果を示します。</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当院の自己血採血は、一連で</a:t>
            </a:r>
            <a:r>
              <a:rPr lang="en-US" altLang="ja-JP">
                <a:cs typeface="游ゴシック"/>
              </a:rPr>
              <a:t>2</a:t>
            </a:r>
            <a:r>
              <a:rPr lang="ja-JP" altLang="en-US">
                <a:cs typeface="游ゴシック"/>
              </a:rPr>
              <a:t>回行われている患者が最も多く、</a:t>
            </a:r>
            <a:r>
              <a:rPr lang="en-US" altLang="ja-JP">
                <a:cs typeface="游ゴシック"/>
              </a:rPr>
              <a:t>1</a:t>
            </a:r>
            <a:r>
              <a:rPr lang="ja-JP" altLang="en-US">
                <a:cs typeface="游ゴシック"/>
              </a:rPr>
              <a:t>回と</a:t>
            </a:r>
            <a:r>
              <a:rPr lang="en-US" altLang="ja-JP">
                <a:cs typeface="游ゴシック"/>
              </a:rPr>
              <a:t>3</a:t>
            </a:r>
            <a:r>
              <a:rPr lang="ja-JP" altLang="en-US">
                <a:cs typeface="游ゴシック"/>
              </a:rPr>
              <a:t>回が同程度でありました。</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遅発性副作用の発生頻度は、</a:t>
            </a:r>
            <a:r>
              <a:rPr lang="en-US" altLang="ja-JP">
                <a:cs typeface="游ゴシック"/>
              </a:rPr>
              <a:t>1</a:t>
            </a:r>
            <a:r>
              <a:rPr lang="ja-JP" altLang="en-US">
                <a:cs typeface="游ゴシック"/>
              </a:rPr>
              <a:t>回目の採血後で</a:t>
            </a:r>
            <a:r>
              <a:rPr lang="en-US" altLang="ja-JP">
                <a:cs typeface="游ゴシック"/>
              </a:rPr>
              <a:t>33.7%</a:t>
            </a:r>
            <a:r>
              <a:rPr lang="ja-JP" altLang="en-US">
                <a:cs typeface="游ゴシック"/>
              </a:rPr>
              <a:t>と最も高く、</a:t>
            </a:r>
            <a:r>
              <a:rPr lang="en-US" altLang="ja-JP">
                <a:cs typeface="游ゴシック"/>
              </a:rPr>
              <a:t>2</a:t>
            </a:r>
            <a:r>
              <a:rPr lang="ja-JP" altLang="en-US">
                <a:cs typeface="游ゴシック"/>
              </a:rPr>
              <a:t>回目以降その発生頻度は低くなっています。</a:t>
            </a:r>
            <a:endParaRPr lang="en-US" altLang="ja-JP">
              <a:cs typeface="游ゴシック"/>
            </a:endParaRPr>
          </a:p>
          <a:p>
            <a:pPr>
              <a:spcBef>
                <a:spcPct val="0"/>
              </a:spcBef>
            </a:pPr>
            <a:endParaRPr lang="en-US" altLang="ja-JP">
              <a:cs typeface="游ゴシック"/>
            </a:endParaRPr>
          </a:p>
          <a:p>
            <a:pPr>
              <a:spcBef>
                <a:spcPct val="0"/>
              </a:spcBef>
            </a:pPr>
            <a:r>
              <a:rPr lang="ja-JP" altLang="en-US">
                <a:cs typeface="游ゴシック"/>
              </a:rPr>
              <a:t>今回は、最も、遅発性副作用がみられた、採血</a:t>
            </a:r>
            <a:r>
              <a:rPr lang="en-US" altLang="ja-JP">
                <a:cs typeface="游ゴシック"/>
              </a:rPr>
              <a:t>1</a:t>
            </a:r>
            <a:r>
              <a:rPr lang="ja-JP" altLang="en-US">
                <a:cs typeface="游ゴシック"/>
              </a:rPr>
              <a:t>回目の詳細な検討を行いました。</a:t>
            </a:r>
          </a:p>
        </p:txBody>
      </p:sp>
      <p:sp>
        <p:nvSpPr>
          <p:cNvPr id="29699"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1F9928D-8CD1-4612-B618-D325705A387C}" type="slidenum">
              <a:rPr lang="ja-JP" altLang="en-US">
                <a:cs typeface="游ゴシック"/>
              </a:rPr>
              <a:pPr fontAlgn="base">
                <a:spcBef>
                  <a:spcPct val="0"/>
                </a:spcBef>
                <a:spcAft>
                  <a:spcPct val="0"/>
                </a:spcAft>
              </a:pPr>
              <a:t>39</a:t>
            </a:fld>
            <a:endParaRPr lang="en-US" altLang="ja-JP">
              <a:cs typeface="游ゴシック"/>
            </a:endParaRPr>
          </a:p>
        </p:txBody>
      </p:sp>
    </p:spTree>
    <p:extLst>
      <p:ext uri="{BB962C8B-B14F-4D97-AF65-F5344CB8AC3E}">
        <p14:creationId xmlns:p14="http://schemas.microsoft.com/office/powerpoint/2010/main" val="234263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174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sz="1300" dirty="0">
                <a:cs typeface="游ゴシック"/>
              </a:rPr>
              <a:t>1</a:t>
            </a:r>
            <a:r>
              <a:rPr lang="ja-JP" altLang="en-US" sz="1300" dirty="0">
                <a:cs typeface="游ゴシック"/>
              </a:rPr>
              <a:t>回目採血後の遅発性副作用の</a:t>
            </a:r>
            <a:r>
              <a:rPr lang="ja-JP" altLang="ja-JP" sz="1300" dirty="0">
                <a:cs typeface="游ゴシック"/>
              </a:rPr>
              <a:t>症状</a:t>
            </a:r>
            <a:r>
              <a:rPr lang="ja-JP" altLang="en-US" sz="1300" dirty="0">
                <a:cs typeface="游ゴシック"/>
              </a:rPr>
              <a:t>の内訳を示します。</a:t>
            </a:r>
            <a:endParaRPr lang="en-US" altLang="ja-JP" sz="1300" dirty="0">
              <a:cs typeface="游ゴシック"/>
            </a:endParaRPr>
          </a:p>
          <a:p>
            <a:pPr>
              <a:spcBef>
                <a:spcPct val="0"/>
              </a:spcBef>
            </a:pPr>
            <a:endParaRPr lang="en-US" altLang="ja-JP" sz="1300" dirty="0">
              <a:cs typeface="游ゴシック"/>
            </a:endParaRPr>
          </a:p>
          <a:p>
            <a:pPr>
              <a:spcBef>
                <a:spcPct val="0"/>
              </a:spcBef>
            </a:pPr>
            <a:r>
              <a:rPr lang="ja-JP" altLang="en-US" sz="1300" dirty="0">
                <a:cs typeface="游ゴシック"/>
              </a:rPr>
              <a:t>採血日当日には、頭痛、ふらつき、倦怠感、めまい、などの症状が多くみられました。</a:t>
            </a:r>
            <a:endParaRPr lang="en-US" altLang="ja-JP" sz="1300" dirty="0">
              <a:cs typeface="游ゴシック"/>
            </a:endParaRPr>
          </a:p>
          <a:p>
            <a:pPr>
              <a:spcBef>
                <a:spcPct val="0"/>
              </a:spcBef>
            </a:pPr>
            <a:endParaRPr lang="en-US" altLang="ja-JP" sz="1300" dirty="0">
              <a:cs typeface="游ゴシック"/>
            </a:endParaRPr>
          </a:p>
          <a:p>
            <a:pPr>
              <a:spcBef>
                <a:spcPct val="0"/>
              </a:spcBef>
            </a:pPr>
            <a:r>
              <a:rPr lang="en-US" altLang="ja-JP" sz="1300" dirty="0">
                <a:cs typeface="游ゴシック"/>
              </a:rPr>
              <a:t>2</a:t>
            </a:r>
            <a:r>
              <a:rPr lang="ja-JP" altLang="en-US" sz="1300" dirty="0">
                <a:cs typeface="游ゴシック"/>
              </a:rPr>
              <a:t>日目以降、発症患者数、並びに初日に多くみられた症状の多くは、経過と共に減少しました。</a:t>
            </a:r>
            <a:endParaRPr lang="en-US" altLang="ja-JP" sz="1300" dirty="0">
              <a:cs typeface="游ゴシック"/>
            </a:endParaRPr>
          </a:p>
          <a:p>
            <a:pPr>
              <a:spcBef>
                <a:spcPct val="0"/>
              </a:spcBef>
            </a:pPr>
            <a:endParaRPr lang="en-US" altLang="ja-JP" sz="1300" dirty="0">
              <a:cs typeface="游ゴシック"/>
            </a:endParaRPr>
          </a:p>
          <a:p>
            <a:pPr>
              <a:spcBef>
                <a:spcPct val="0"/>
              </a:spcBef>
            </a:pPr>
            <a:r>
              <a:rPr lang="ja-JP" altLang="en-US" sz="1300" dirty="0">
                <a:cs typeface="游ゴシック"/>
              </a:rPr>
              <a:t>一方で、採血後数日間もの間、倦怠感や腹部不快感、及び頭痛などを訴える患者もみられました。</a:t>
            </a:r>
            <a:endParaRPr lang="ja-JP" altLang="en-US" dirty="0">
              <a:cs typeface="游ゴシック"/>
            </a:endParaRPr>
          </a:p>
        </p:txBody>
      </p:sp>
      <p:sp>
        <p:nvSpPr>
          <p:cNvPr id="31747"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8157B7-657C-4E99-BDF8-0B36D00B8187}" type="slidenum">
              <a:rPr lang="ja-JP" altLang="en-US">
                <a:cs typeface="游ゴシック"/>
              </a:rPr>
              <a:pPr fontAlgn="base">
                <a:spcBef>
                  <a:spcPct val="0"/>
                </a:spcBef>
                <a:spcAft>
                  <a:spcPct val="0"/>
                </a:spcAft>
              </a:pPr>
              <a:t>40</a:t>
            </a:fld>
            <a:endParaRPr lang="en-US" altLang="ja-JP">
              <a:cs typeface="游ゴシック"/>
            </a:endParaRPr>
          </a:p>
        </p:txBody>
      </p:sp>
    </p:spTree>
    <p:extLst>
      <p:ext uri="{BB962C8B-B14F-4D97-AF65-F5344CB8AC3E}">
        <p14:creationId xmlns:p14="http://schemas.microsoft.com/office/powerpoint/2010/main" val="192173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379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ja-JP" altLang="en-US" dirty="0">
                <a:cs typeface="游ゴシック"/>
              </a:rPr>
              <a:t>遅発性副作用発症群の内訳を示します。</a:t>
            </a:r>
            <a:endParaRPr lang="en-US" altLang="ja-JP" dirty="0">
              <a:cs typeface="游ゴシック"/>
            </a:endParaRPr>
          </a:p>
          <a:p>
            <a:pPr>
              <a:spcBef>
                <a:spcPct val="0"/>
              </a:spcBef>
            </a:pPr>
            <a:endParaRPr lang="en-US" altLang="ja-JP" dirty="0">
              <a:cs typeface="游ゴシック"/>
            </a:endParaRPr>
          </a:p>
          <a:p>
            <a:pPr>
              <a:spcBef>
                <a:spcPct val="0"/>
              </a:spcBef>
            </a:pPr>
            <a:r>
              <a:rPr lang="ja-JP" altLang="en-US" sz="1300" dirty="0">
                <a:cs typeface="游ゴシック"/>
              </a:rPr>
              <a:t>発症群</a:t>
            </a:r>
            <a:r>
              <a:rPr lang="ja-JP" altLang="ja-JP" sz="1300" dirty="0">
                <a:cs typeface="游ゴシック"/>
              </a:rPr>
              <a:t>は</a:t>
            </a:r>
            <a:r>
              <a:rPr lang="ja-JP" altLang="en-US" sz="1300" dirty="0">
                <a:cs typeface="游ゴシック"/>
              </a:rPr>
              <a:t>非発症</a:t>
            </a:r>
            <a:r>
              <a:rPr lang="ja-JP" altLang="ja-JP" sz="1300" dirty="0">
                <a:cs typeface="游ゴシック"/>
              </a:rPr>
              <a:t>群と比較し</a:t>
            </a:r>
            <a:r>
              <a:rPr lang="ja-JP" altLang="en-US" sz="1300" dirty="0">
                <a:cs typeface="游ゴシック"/>
              </a:rPr>
              <a:t>て</a:t>
            </a:r>
            <a:r>
              <a:rPr lang="ja-JP" altLang="ja-JP" sz="1300" dirty="0">
                <a:cs typeface="游ゴシック"/>
              </a:rPr>
              <a:t>、</a:t>
            </a:r>
            <a:endParaRPr lang="en-US" altLang="ja-JP" sz="1300" dirty="0">
              <a:cs typeface="游ゴシック"/>
            </a:endParaRPr>
          </a:p>
          <a:p>
            <a:pPr>
              <a:spcBef>
                <a:spcPct val="0"/>
              </a:spcBef>
            </a:pPr>
            <a:r>
              <a:rPr lang="ja-JP" altLang="ja-JP" sz="1300" dirty="0">
                <a:cs typeface="游ゴシック"/>
              </a:rPr>
              <a:t>有意に</a:t>
            </a:r>
            <a:r>
              <a:rPr lang="ja-JP" altLang="en-US" sz="1300" dirty="0">
                <a:cs typeface="游ゴシック"/>
              </a:rPr>
              <a:t>、</a:t>
            </a:r>
            <a:r>
              <a:rPr lang="ja-JP" altLang="ja-JP" sz="1300" dirty="0">
                <a:cs typeface="游ゴシック"/>
              </a:rPr>
              <a:t>女性</a:t>
            </a:r>
            <a:r>
              <a:rPr lang="ja-JP" altLang="en-US" sz="1300" dirty="0">
                <a:cs typeface="游ゴシック"/>
              </a:rPr>
              <a:t>に</a:t>
            </a:r>
            <a:r>
              <a:rPr lang="ja-JP" altLang="ja-JP" sz="1300" dirty="0">
                <a:cs typeface="游ゴシック"/>
              </a:rPr>
              <a:t>多く</a:t>
            </a:r>
            <a:r>
              <a:rPr lang="ja-JP" altLang="en-US" sz="1300" dirty="0">
                <a:cs typeface="游ゴシック"/>
              </a:rPr>
              <a:t>、</a:t>
            </a:r>
            <a:r>
              <a:rPr lang="ja-JP" altLang="ja-JP" sz="1300" dirty="0">
                <a:cs typeface="游ゴシック"/>
              </a:rPr>
              <a:t>体重、循環血液量</a:t>
            </a:r>
            <a:r>
              <a:rPr lang="ja-JP" altLang="en-US" sz="1300" dirty="0">
                <a:cs typeface="游ゴシック"/>
              </a:rPr>
              <a:t>、及び</a:t>
            </a:r>
            <a:r>
              <a:rPr lang="en-US" altLang="ja-JP" sz="1300" dirty="0">
                <a:cs typeface="游ゴシック"/>
              </a:rPr>
              <a:t>Hb</a:t>
            </a:r>
            <a:r>
              <a:rPr lang="ja-JP" altLang="en-US" sz="1300" dirty="0">
                <a:cs typeface="游ゴシック"/>
              </a:rPr>
              <a:t>値</a:t>
            </a:r>
            <a:r>
              <a:rPr lang="ja-JP" altLang="ja-JP" sz="1300" dirty="0">
                <a:cs typeface="游ゴシック"/>
              </a:rPr>
              <a:t>が</a:t>
            </a:r>
            <a:r>
              <a:rPr lang="ja-JP" altLang="en-US" sz="1300" dirty="0">
                <a:cs typeface="游ゴシック"/>
              </a:rPr>
              <a:t>低いことがわかりました。</a:t>
            </a:r>
            <a:endParaRPr lang="en-US" altLang="ja-JP" sz="1300" dirty="0">
              <a:cs typeface="游ゴシック"/>
            </a:endParaRPr>
          </a:p>
          <a:p>
            <a:pPr>
              <a:spcBef>
                <a:spcPct val="0"/>
              </a:spcBef>
            </a:pPr>
            <a:endParaRPr lang="en-US" altLang="ja-JP" sz="1300" dirty="0">
              <a:cs typeface="游ゴシック"/>
            </a:endParaRPr>
          </a:p>
          <a:p>
            <a:pPr>
              <a:spcBef>
                <a:spcPct val="0"/>
              </a:spcBef>
            </a:pPr>
            <a:r>
              <a:rPr lang="ja-JP" altLang="en-US" sz="1300" dirty="0">
                <a:cs typeface="游ゴシック"/>
              </a:rPr>
              <a:t>また、</a:t>
            </a:r>
            <a:r>
              <a:rPr lang="ja-JP" altLang="ja-JP" sz="1300" dirty="0">
                <a:cs typeface="游ゴシック"/>
              </a:rPr>
              <a:t>採血</a:t>
            </a:r>
            <a:r>
              <a:rPr lang="ja-JP" altLang="en-US" sz="1300" dirty="0">
                <a:cs typeface="游ゴシック"/>
              </a:rPr>
              <a:t>前</a:t>
            </a:r>
            <a:r>
              <a:rPr lang="ja-JP" altLang="ja-JP" sz="1300" dirty="0">
                <a:cs typeface="游ゴシック"/>
              </a:rPr>
              <a:t>脈拍数は</a:t>
            </a:r>
            <a:r>
              <a:rPr lang="ja-JP" altLang="en-US" sz="1300" dirty="0">
                <a:cs typeface="游ゴシック"/>
              </a:rPr>
              <a:t>発症</a:t>
            </a:r>
            <a:r>
              <a:rPr lang="ja-JP" altLang="ja-JP" sz="1300" dirty="0">
                <a:cs typeface="游ゴシック"/>
              </a:rPr>
              <a:t>群で</a:t>
            </a:r>
            <a:r>
              <a:rPr lang="ja-JP" altLang="en-US" sz="1300" dirty="0">
                <a:cs typeface="游ゴシック"/>
              </a:rPr>
              <a:t>多い</a:t>
            </a:r>
            <a:r>
              <a:rPr lang="ja-JP" altLang="ja-JP" sz="1300" dirty="0">
                <a:cs typeface="游ゴシック"/>
              </a:rPr>
              <a:t>傾向にあ</a:t>
            </a:r>
            <a:r>
              <a:rPr lang="ja-JP" altLang="en-US" sz="1300" dirty="0">
                <a:cs typeface="游ゴシック"/>
              </a:rPr>
              <a:t>りました</a:t>
            </a:r>
            <a:r>
              <a:rPr lang="ja-JP" altLang="ja-JP" sz="1300" dirty="0">
                <a:cs typeface="游ゴシック"/>
              </a:rPr>
              <a:t>。</a:t>
            </a:r>
            <a:endParaRPr lang="en-US" altLang="ja-JP" sz="1300" dirty="0">
              <a:cs typeface="游ゴシック"/>
            </a:endParaRPr>
          </a:p>
          <a:p>
            <a:pPr>
              <a:spcBef>
                <a:spcPct val="0"/>
              </a:spcBef>
            </a:pPr>
            <a:endParaRPr lang="en-US" altLang="ja-JP" sz="1300" dirty="0">
              <a:cs typeface="游ゴシック"/>
            </a:endParaRPr>
          </a:p>
          <a:p>
            <a:pPr>
              <a:spcBef>
                <a:spcPct val="0"/>
              </a:spcBef>
            </a:pPr>
            <a:r>
              <a:rPr lang="ja-JP" altLang="en-US" sz="1300" dirty="0">
                <a:cs typeface="游ゴシック"/>
              </a:rPr>
              <a:t>循環血液量に対する採血量比、年齢、採血前血圧、及び採血後に行った輸液量に差はみられませんでした。</a:t>
            </a:r>
            <a:endParaRPr lang="en-US" altLang="ja-JP" sz="1300" dirty="0">
              <a:cs typeface="游ゴシック"/>
            </a:endParaRPr>
          </a:p>
          <a:p>
            <a:pPr>
              <a:spcBef>
                <a:spcPct val="0"/>
              </a:spcBef>
            </a:pPr>
            <a:endParaRPr lang="ja-JP" altLang="en-US" dirty="0">
              <a:cs typeface="游ゴシック"/>
            </a:endParaRPr>
          </a:p>
        </p:txBody>
      </p:sp>
      <p:sp>
        <p:nvSpPr>
          <p:cNvPr id="3379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669090-FB67-4630-99B9-C9B94203F96F}" type="slidenum">
              <a:rPr lang="ja-JP" altLang="en-US">
                <a:cs typeface="游ゴシック"/>
              </a:rPr>
              <a:pPr fontAlgn="base">
                <a:spcBef>
                  <a:spcPct val="0"/>
                </a:spcBef>
                <a:spcAft>
                  <a:spcPct val="0"/>
                </a:spcAft>
              </a:pPr>
              <a:t>41</a:t>
            </a:fld>
            <a:endParaRPr lang="en-US" altLang="ja-JP">
              <a:cs typeface="游ゴシック"/>
            </a:endParaRPr>
          </a:p>
        </p:txBody>
      </p:sp>
    </p:spTree>
    <p:extLst>
      <p:ext uri="{BB962C8B-B14F-4D97-AF65-F5344CB8AC3E}">
        <p14:creationId xmlns:p14="http://schemas.microsoft.com/office/powerpoint/2010/main" val="15202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15342C2-6997-4D47-BB11-89B42D6D3CD6}" type="datetimeFigureOut">
              <a:rPr kumimoji="1" lang="ja-JP" altLang="en-US" smtClean="0"/>
              <a:pPr/>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902607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15342C2-6997-4D47-BB11-89B42D6D3CD6}" type="datetimeFigureOut">
              <a:rPr kumimoji="1" lang="ja-JP" altLang="en-US" smtClean="0"/>
              <a:pPr/>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234080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15342C2-6997-4D47-BB11-89B42D6D3CD6}" type="datetimeFigureOut">
              <a:rPr kumimoji="1" lang="ja-JP" altLang="en-US" smtClean="0"/>
              <a:pPr/>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3449531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15342C2-6997-4D47-BB11-89B42D6D3CD6}" type="datetimeFigureOut">
              <a:rPr kumimoji="1" lang="ja-JP" altLang="en-US" smtClean="0"/>
              <a:pPr/>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66397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15342C2-6997-4D47-BB11-89B42D6D3CD6}" type="datetimeFigureOut">
              <a:rPr kumimoji="1" lang="ja-JP" altLang="en-US" smtClean="0"/>
              <a:pPr/>
              <a:t>2016/11/4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793627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15342C2-6997-4D47-BB11-89B42D6D3CD6}" type="datetimeFigureOut">
              <a:rPr kumimoji="1" lang="ja-JP" altLang="en-US" smtClean="0"/>
              <a:pPr/>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156749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15342C2-6997-4D47-BB11-89B42D6D3CD6}" type="datetimeFigureOut">
              <a:rPr kumimoji="1" lang="ja-JP" altLang="en-US" smtClean="0"/>
              <a:pPr/>
              <a:t>2016/11/4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827321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15342C2-6997-4D47-BB11-89B42D6D3CD6}" type="datetimeFigureOut">
              <a:rPr kumimoji="1" lang="ja-JP" altLang="en-US" smtClean="0"/>
              <a:pPr/>
              <a:t>2016/11/4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684950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15342C2-6997-4D47-BB11-89B42D6D3CD6}" type="datetimeFigureOut">
              <a:rPr kumimoji="1" lang="ja-JP" altLang="en-US" smtClean="0"/>
              <a:pPr/>
              <a:t>2016/11/4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492878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15342C2-6997-4D47-BB11-89B42D6D3CD6}" type="datetimeFigureOut">
              <a:rPr kumimoji="1" lang="ja-JP" altLang="en-US" smtClean="0"/>
              <a:pPr/>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365779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15342C2-6997-4D47-BB11-89B42D6D3CD6}" type="datetimeFigureOut">
              <a:rPr kumimoji="1" lang="ja-JP" altLang="en-US" smtClean="0"/>
              <a:pPr/>
              <a:t>2016/11/4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561304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15342C2-6997-4D47-BB11-89B42D6D3CD6}" type="datetimeFigureOut">
              <a:rPr kumimoji="1" lang="ja-JP" altLang="en-US" smtClean="0"/>
              <a:pPr/>
              <a:t>2016/11/4</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DB1C636-2AF8-485E-B003-B891C73F0E44}" type="slidenum">
              <a:rPr kumimoji="1" lang="ja-JP" altLang="en-US" smtClean="0"/>
              <a:pPr/>
              <a:t>‹#›</a:t>
            </a:fld>
            <a:endParaRPr kumimoji="1" lang="ja-JP" altLang="en-US"/>
          </a:p>
        </p:txBody>
      </p:sp>
    </p:spTree>
    <p:extLst>
      <p:ext uri="{BB962C8B-B14F-4D97-AF65-F5344CB8AC3E}">
        <p14:creationId xmlns:p14="http://schemas.microsoft.com/office/powerpoint/2010/main" val="40371336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243133"/>
            <a:ext cx="6858000" cy="2387600"/>
          </a:xfrm>
        </p:spPr>
        <p:txBody>
          <a:bodyPr anchor="ctr">
            <a:normAutofit/>
          </a:bodyPr>
          <a:lstStyle/>
          <a:p>
            <a:r>
              <a:rPr lang="ja-JP" altLang="en-US" dirty="0"/>
              <a:t>病院における認定医の</a:t>
            </a:r>
            <a:r>
              <a:rPr lang="en-US" altLang="ja-JP" dirty="0"/>
              <a:t/>
            </a:r>
            <a:br>
              <a:rPr lang="en-US" altLang="ja-JP" dirty="0"/>
            </a:br>
            <a:r>
              <a:rPr lang="ja-JP" altLang="en-US" dirty="0"/>
              <a:t>役割と活動について</a:t>
            </a:r>
            <a:endParaRPr kumimoji="1" lang="ja-JP" altLang="en-US" dirty="0"/>
          </a:p>
        </p:txBody>
      </p:sp>
      <p:sp>
        <p:nvSpPr>
          <p:cNvPr id="3" name="サブタイトル 2"/>
          <p:cNvSpPr>
            <a:spLocks noGrp="1"/>
          </p:cNvSpPr>
          <p:nvPr>
            <p:ph type="subTitle" idx="1"/>
          </p:nvPr>
        </p:nvSpPr>
        <p:spPr>
          <a:xfrm>
            <a:off x="1143000" y="4309404"/>
            <a:ext cx="6858000" cy="1655762"/>
          </a:xfrm>
        </p:spPr>
        <p:txBody>
          <a:bodyPr>
            <a:normAutofit/>
          </a:bodyPr>
          <a:lstStyle/>
          <a:p>
            <a:r>
              <a:rPr kumimoji="1" lang="ja-JP" altLang="en-US" sz="2800" dirty="0"/>
              <a:t>岩手医科大学 臨床検査医学講座</a:t>
            </a:r>
            <a:endParaRPr kumimoji="1" lang="en-US" altLang="ja-JP" sz="2800" dirty="0"/>
          </a:p>
          <a:p>
            <a:r>
              <a:rPr lang="ja-JP" altLang="en-US" sz="2800" dirty="0"/>
              <a:t>鈴木　啓二朗</a:t>
            </a:r>
            <a:endParaRPr kumimoji="1" lang="ja-JP" altLang="en-US" sz="2800" dirty="0"/>
          </a:p>
        </p:txBody>
      </p:sp>
    </p:spTree>
    <p:extLst>
      <p:ext uri="{BB962C8B-B14F-4D97-AF65-F5344CB8AC3E}">
        <p14:creationId xmlns:p14="http://schemas.microsoft.com/office/powerpoint/2010/main" val="255137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kumimoji="1" lang="ja-JP" altLang="en-US" dirty="0"/>
              <a:t>学会合同ガイドライン作成の背景</a:t>
            </a:r>
            <a:r>
              <a:rPr kumimoji="1" lang="en-US" altLang="ja-JP" dirty="0"/>
              <a:t/>
            </a:r>
            <a:br>
              <a:rPr kumimoji="1" lang="en-US" altLang="ja-JP" dirty="0"/>
            </a:br>
            <a:r>
              <a:rPr lang="ja-JP" altLang="en-US" sz="1800" dirty="0"/>
              <a:t>（日本輸血・細胞治療学会、日本麻酔科学会、日本小児科学会、日本外科学会、日本産婦人科学会）</a:t>
            </a:r>
            <a:endParaRPr kumimoji="1" lang="ja-JP" altLang="en-US" dirty="0"/>
          </a:p>
        </p:txBody>
      </p:sp>
      <p:sp>
        <p:nvSpPr>
          <p:cNvPr id="6" name="コンテンツ プレースホルダー 5"/>
          <p:cNvSpPr>
            <a:spLocks noGrp="1"/>
          </p:cNvSpPr>
          <p:nvPr>
            <p:ph idx="1"/>
          </p:nvPr>
        </p:nvSpPr>
        <p:spPr>
          <a:xfrm>
            <a:off x="617764" y="1684110"/>
            <a:ext cx="7886700" cy="4351338"/>
          </a:xfrm>
        </p:spPr>
        <p:txBody>
          <a:bodyPr>
            <a:noAutofit/>
          </a:bodyPr>
          <a:lstStyle/>
          <a:p>
            <a:r>
              <a:rPr kumimoji="1" lang="ja-JP" altLang="en-US" sz="2000" dirty="0"/>
              <a:t>子どもへの対応は各病院の判断に任されてきた</a:t>
            </a:r>
            <a:endParaRPr kumimoji="1" lang="en-US" altLang="ja-JP" sz="2000" dirty="0"/>
          </a:p>
          <a:p>
            <a:r>
              <a:rPr lang="ja-JP" altLang="en-US" sz="2000" dirty="0"/>
              <a:t>「医療ネグレクト」という概念が近年になり定着</a:t>
            </a:r>
            <a:endParaRPr lang="en-US" altLang="ja-JP" sz="2000" dirty="0"/>
          </a:p>
          <a:p>
            <a:r>
              <a:rPr lang="ja-JP" altLang="en-US" sz="2000" dirty="0"/>
              <a:t>親権者が自己の宗教的信条によって、子どもに対する輸血を拒否し、その生命を危険に晒すことは一種の児童虐待（医療ネグレクト）と捉えられている（日本弁護士連合会子どもの権利委員会編「子どもの虐待防止・法的実務マニュアル」（</a:t>
            </a:r>
            <a:r>
              <a:rPr lang="en-US" altLang="ja-JP" sz="2000" dirty="0"/>
              <a:t>2001</a:t>
            </a:r>
            <a:r>
              <a:rPr lang="ja-JP" altLang="en-US" sz="2000" dirty="0"/>
              <a:t>））</a:t>
            </a:r>
            <a:endParaRPr lang="en-US" altLang="ja-JP" sz="1800" dirty="0"/>
          </a:p>
          <a:p>
            <a:r>
              <a:rPr lang="ja-JP" altLang="en-US" sz="2000" dirty="0"/>
              <a:t>しかし、子どもの年齢や精神的な成長によっては、子ども自身も親の宗教的信条を自己に内面化し、自己の信仰として輸血拒否の意識を成熟させている可能性も否定できない</a:t>
            </a:r>
            <a:endParaRPr lang="en-US" altLang="ja-JP" sz="2000" dirty="0"/>
          </a:p>
          <a:p>
            <a:pPr marL="174625" indent="0">
              <a:buNone/>
            </a:pPr>
            <a:r>
              <a:rPr lang="ja-JP" altLang="en-US" sz="2000" dirty="0"/>
              <a:t>すべての輸血拒否を一概に児童虐待であると断じることもまた困難である</a:t>
            </a:r>
            <a:endParaRPr lang="en-US" altLang="ja-JP" sz="2000" dirty="0"/>
          </a:p>
          <a:p>
            <a:r>
              <a:rPr lang="ja-JP" altLang="en-US" sz="2000" dirty="0"/>
              <a:t>患者が未成年者の場合の対応について慎重に検討し、基本的には患者自身の自己決定権（輸血拒否権）を尊重しつつも、満 </a:t>
            </a:r>
            <a:r>
              <a:rPr lang="en-US" altLang="ja-JP" sz="2000" dirty="0"/>
              <a:t>15 </a:t>
            </a:r>
            <a:r>
              <a:rPr lang="ja-JP" altLang="en-US" sz="2000" dirty="0"/>
              <a:t>歳未満の小児（医療の判断能力を欠く人）については、特別な配慮を払いながら、輸血療法を含む最善の治療を提供できるようにすることを提唱する</a:t>
            </a:r>
          </a:p>
          <a:p>
            <a:endParaRPr lang="ja-JP" altLang="en-US" sz="2000" dirty="0"/>
          </a:p>
        </p:txBody>
      </p:sp>
    </p:spTree>
    <p:extLst>
      <p:ext uri="{BB962C8B-B14F-4D97-AF65-F5344CB8AC3E}">
        <p14:creationId xmlns:p14="http://schemas.microsoft.com/office/powerpoint/2010/main" val="400367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ガイドラインに</a:t>
            </a:r>
            <a:r>
              <a:rPr lang="ja-JP" altLang="en-US" dirty="0"/>
              <a:t>よる対応フローチャート</a:t>
            </a:r>
            <a:endParaRPr kumimoji="1" lang="ja-JP" altLang="en-US" dirty="0"/>
          </a:p>
        </p:txBody>
      </p:sp>
      <p:pic>
        <p:nvPicPr>
          <p:cNvPr id="4" name="コンテンツ プレースホルダー 3"/>
          <p:cNvPicPr>
            <a:picLocks noGrp="1" noChangeAspect="1"/>
          </p:cNvPicPr>
          <p:nvPr>
            <p:ph idx="1"/>
          </p:nvPr>
        </p:nvPicPr>
        <p:blipFill>
          <a:blip r:embed="rId2" cstate="print"/>
          <a:stretch>
            <a:fillRect/>
          </a:stretch>
        </p:blipFill>
        <p:spPr>
          <a:xfrm>
            <a:off x="883745" y="1359799"/>
            <a:ext cx="6444857" cy="4767428"/>
          </a:xfrm>
          <a:prstGeom prst="rect">
            <a:avLst/>
          </a:prstGeom>
        </p:spPr>
      </p:pic>
      <p:sp>
        <p:nvSpPr>
          <p:cNvPr id="5" name="テキスト ボックス 4"/>
          <p:cNvSpPr txBox="1"/>
          <p:nvPr/>
        </p:nvSpPr>
        <p:spPr>
          <a:xfrm>
            <a:off x="5279365" y="5959813"/>
            <a:ext cx="3454792" cy="646331"/>
          </a:xfrm>
          <a:prstGeom prst="rect">
            <a:avLst/>
          </a:prstGeom>
          <a:noFill/>
        </p:spPr>
        <p:txBody>
          <a:bodyPr wrap="none" rtlCol="0">
            <a:spAutoFit/>
          </a:bodyPr>
          <a:lstStyle/>
          <a:p>
            <a:r>
              <a:rPr kumimoji="1" lang="ja-JP" altLang="en-US" dirty="0"/>
              <a:t>未成年者の取扱いが細かくなった</a:t>
            </a:r>
            <a:endParaRPr kumimoji="1" lang="en-US" altLang="ja-JP" dirty="0"/>
          </a:p>
          <a:p>
            <a:r>
              <a:rPr lang="ja-JP" altLang="en-US" dirty="0"/>
              <a:t>⇒関係部署との連携が不可欠</a:t>
            </a:r>
            <a:endParaRPr kumimoji="1" lang="ja-JP" altLang="en-US" dirty="0"/>
          </a:p>
        </p:txBody>
      </p:sp>
    </p:spTree>
    <p:extLst>
      <p:ext uri="{BB962C8B-B14F-4D97-AF65-F5344CB8AC3E}">
        <p14:creationId xmlns:p14="http://schemas.microsoft.com/office/powerpoint/2010/main" val="423956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851" y="130629"/>
            <a:ext cx="7886700" cy="859971"/>
          </a:xfrm>
        </p:spPr>
        <p:txBody>
          <a:bodyPr/>
          <a:lstStyle/>
          <a:p>
            <a:r>
              <a:rPr kumimoji="1" lang="ja-JP" altLang="en-US" dirty="0"/>
              <a:t>新しい取扱い作成過程</a:t>
            </a:r>
          </a:p>
        </p:txBody>
      </p:sp>
      <p:sp>
        <p:nvSpPr>
          <p:cNvPr id="3" name="コンテンツ プレースホルダー 2"/>
          <p:cNvSpPr>
            <a:spLocks noGrp="1"/>
          </p:cNvSpPr>
          <p:nvPr>
            <p:ph idx="1"/>
          </p:nvPr>
        </p:nvSpPr>
        <p:spPr>
          <a:xfrm>
            <a:off x="465364" y="870559"/>
            <a:ext cx="7886700" cy="4528756"/>
          </a:xfrm>
        </p:spPr>
        <p:txBody>
          <a:bodyPr>
            <a:noAutofit/>
          </a:bodyPr>
          <a:lstStyle/>
          <a:p>
            <a:r>
              <a:rPr kumimoji="1" lang="ja-JP" altLang="en-US" sz="2000" dirty="0"/>
              <a:t>院内コンセンサスの形成（</a:t>
            </a:r>
            <a:r>
              <a:rPr kumimoji="1" lang="en-US" altLang="ja-JP" sz="2000" dirty="0"/>
              <a:t>2009</a:t>
            </a:r>
            <a:r>
              <a:rPr kumimoji="1" lang="ja-JP" altLang="en-US" sz="2000" dirty="0"/>
              <a:t>～</a:t>
            </a:r>
            <a:r>
              <a:rPr kumimoji="1" lang="en-US" altLang="ja-JP" sz="2000" dirty="0"/>
              <a:t>2010</a:t>
            </a:r>
            <a:r>
              <a:rPr kumimoji="1" lang="ja-JP" altLang="en-US" sz="2000" dirty="0"/>
              <a:t>年）</a:t>
            </a:r>
            <a:endParaRPr kumimoji="1" lang="en-US" altLang="ja-JP" sz="2000" dirty="0"/>
          </a:p>
          <a:p>
            <a:pPr lvl="1"/>
            <a:r>
              <a:rPr lang="ja-JP" altLang="en-US" sz="1600" dirty="0"/>
              <a:t>学会合同ガイドラインについて輸血療法委員会で周知</a:t>
            </a:r>
            <a:endParaRPr lang="en-US" altLang="ja-JP" sz="1600" dirty="0"/>
          </a:p>
          <a:p>
            <a:pPr lvl="1"/>
            <a:r>
              <a:rPr lang="ja-JP" altLang="en-US" sz="1600" dirty="0"/>
              <a:t>取扱い作成に関する</a:t>
            </a:r>
            <a:r>
              <a:rPr lang="en-US" altLang="ja-JP" sz="1600" dirty="0"/>
              <a:t>WG</a:t>
            </a:r>
            <a:r>
              <a:rPr lang="ja-JP" altLang="en-US" sz="1600" dirty="0"/>
              <a:t>の立ち上げ</a:t>
            </a:r>
            <a:endParaRPr lang="en-US" altLang="ja-JP" sz="1600" dirty="0"/>
          </a:p>
          <a:p>
            <a:pPr lvl="1"/>
            <a:r>
              <a:rPr lang="ja-JP" altLang="en-US" sz="1600" dirty="0"/>
              <a:t>方針を決定⇒児童の救命と健全な発達を妨げない</a:t>
            </a:r>
            <a:endParaRPr lang="en-US" altLang="ja-JP" sz="1600" dirty="0"/>
          </a:p>
          <a:p>
            <a:pPr lvl="1"/>
            <a:r>
              <a:rPr kumimoji="1" lang="ja-JP" altLang="en-US" sz="1600" dirty="0"/>
              <a:t>宗教的輸血拒否と未成年者の扱いについての有識者（本学法律科教員）による講演</a:t>
            </a:r>
            <a:endParaRPr kumimoji="1" lang="en-US" altLang="ja-JP" sz="1600" dirty="0"/>
          </a:p>
          <a:p>
            <a:r>
              <a:rPr lang="ja-JP" altLang="en-US" sz="2000" dirty="0"/>
              <a:t>取扱い案の作成（</a:t>
            </a:r>
            <a:r>
              <a:rPr lang="en-US" altLang="ja-JP" sz="2000" dirty="0"/>
              <a:t>2010</a:t>
            </a:r>
            <a:r>
              <a:rPr lang="ja-JP" altLang="en-US" sz="2000" dirty="0"/>
              <a:t>～</a:t>
            </a:r>
            <a:r>
              <a:rPr lang="en-US" altLang="ja-JP" sz="2000" dirty="0"/>
              <a:t>2015</a:t>
            </a:r>
            <a:r>
              <a:rPr lang="ja-JP" altLang="en-US" sz="2000" dirty="0"/>
              <a:t>年）</a:t>
            </a:r>
            <a:endParaRPr lang="en-US" altLang="ja-JP" sz="2000" dirty="0"/>
          </a:p>
          <a:p>
            <a:pPr lvl="1"/>
            <a:r>
              <a:rPr kumimoji="1" lang="ja-JP" altLang="en-US" sz="1600" dirty="0"/>
              <a:t>ガイドラインに基づく、新たな取扱いの案を作成</a:t>
            </a:r>
            <a:endParaRPr kumimoji="1" lang="en-US" altLang="ja-JP" sz="1600" dirty="0"/>
          </a:p>
          <a:p>
            <a:pPr lvl="1"/>
            <a:r>
              <a:rPr lang="ja-JP" altLang="en-US" sz="1600" dirty="0"/>
              <a:t>顧問弁護士によるレビューと修正</a:t>
            </a:r>
            <a:endParaRPr lang="en-US" altLang="ja-JP" sz="1600" dirty="0"/>
          </a:p>
          <a:p>
            <a:pPr marL="534988" lvl="1" indent="0">
              <a:buNone/>
            </a:pPr>
            <a:r>
              <a:rPr lang="ja-JP" altLang="en-US" sz="1600" dirty="0"/>
              <a:t>年齢区分は成人と未成年者（</a:t>
            </a:r>
            <a:r>
              <a:rPr lang="en-US" altLang="ja-JP" sz="1600" dirty="0"/>
              <a:t>15</a:t>
            </a:r>
            <a:r>
              <a:rPr lang="ja-JP" altLang="en-US" sz="1600" dirty="0"/>
              <a:t>歳未満、</a:t>
            </a:r>
            <a:r>
              <a:rPr lang="en-US" altLang="ja-JP" sz="1600" dirty="0"/>
              <a:t>15</a:t>
            </a:r>
            <a:r>
              <a:rPr lang="ja-JP" altLang="en-US" sz="1600" dirty="0"/>
              <a:t>～</a:t>
            </a:r>
            <a:r>
              <a:rPr lang="en-US" altLang="ja-JP" sz="1600" dirty="0"/>
              <a:t>18</a:t>
            </a:r>
            <a:r>
              <a:rPr lang="ja-JP" altLang="en-US" sz="1600" dirty="0"/>
              <a:t>歳未満、</a:t>
            </a:r>
            <a:r>
              <a:rPr lang="en-US" altLang="ja-JP" sz="1600" dirty="0"/>
              <a:t>18</a:t>
            </a:r>
            <a:r>
              <a:rPr lang="ja-JP" altLang="en-US" sz="1600" dirty="0"/>
              <a:t>歳～</a:t>
            </a:r>
            <a:r>
              <a:rPr lang="en-US" altLang="ja-JP" sz="1600" dirty="0"/>
              <a:t>20</a:t>
            </a:r>
            <a:r>
              <a:rPr lang="ja-JP" altLang="en-US" sz="1600" dirty="0"/>
              <a:t>歳未満）へ</a:t>
            </a:r>
            <a:endParaRPr lang="en-US" altLang="ja-JP" sz="1600" dirty="0"/>
          </a:p>
          <a:p>
            <a:pPr marL="534988" lvl="1" indent="-176213"/>
            <a:r>
              <a:rPr lang="ja-JP" altLang="en-US" sz="1600" dirty="0"/>
              <a:t>当院の輸血療法の方針を明文化</a:t>
            </a:r>
            <a:endParaRPr lang="en-US" altLang="ja-JP" sz="1600" dirty="0"/>
          </a:p>
          <a:p>
            <a:pPr marL="192088" indent="-176213"/>
            <a:r>
              <a:rPr lang="ja-JP" altLang="en-US" sz="2300" dirty="0"/>
              <a:t>児童相談所との打ち合わせ（</a:t>
            </a:r>
            <a:r>
              <a:rPr lang="en-US" altLang="ja-JP" sz="2300" dirty="0"/>
              <a:t>2012</a:t>
            </a:r>
            <a:r>
              <a:rPr lang="ja-JP" altLang="en-US" sz="2300" dirty="0"/>
              <a:t>～</a:t>
            </a:r>
            <a:r>
              <a:rPr lang="en-US" altLang="ja-JP" sz="2300" dirty="0"/>
              <a:t>2014</a:t>
            </a:r>
            <a:r>
              <a:rPr lang="ja-JP" altLang="en-US" sz="2300" dirty="0"/>
              <a:t>年）</a:t>
            </a:r>
            <a:endParaRPr lang="en-US" altLang="ja-JP" sz="2300" dirty="0"/>
          </a:p>
          <a:p>
            <a:pPr lvl="1"/>
            <a:r>
              <a:rPr lang="en-US" altLang="ja-JP" sz="1600" dirty="0"/>
              <a:t>15</a:t>
            </a:r>
            <a:r>
              <a:rPr lang="ja-JP" altLang="en-US" sz="1600" dirty="0"/>
              <a:t>歳未満の児童、および医療に関する判断能力がない未成年者（</a:t>
            </a:r>
            <a:r>
              <a:rPr lang="en-US" altLang="ja-JP" sz="1600" dirty="0"/>
              <a:t>20</a:t>
            </a:r>
            <a:r>
              <a:rPr lang="ja-JP" altLang="en-US" sz="1600" dirty="0"/>
              <a:t>歳未満）は救命を優先する（当院の方針）</a:t>
            </a:r>
            <a:endParaRPr lang="en-US" altLang="ja-JP" sz="1600" dirty="0"/>
          </a:p>
          <a:p>
            <a:pPr lvl="1"/>
            <a:r>
              <a:rPr lang="ja-JP" altLang="en-US" sz="1600" dirty="0"/>
              <a:t>救命に輸血が不可欠と判断された場合には、行政の介入が不可欠</a:t>
            </a:r>
            <a:endParaRPr lang="en-US" altLang="ja-JP" sz="1600" dirty="0"/>
          </a:p>
          <a:p>
            <a:pPr marL="342900" lvl="1" indent="0">
              <a:buNone/>
            </a:pPr>
            <a:r>
              <a:rPr lang="ja-JP" altLang="en-US" sz="1600" dirty="0"/>
              <a:t>　児童相談所による一時保護、家庭裁判所による親権停止（保全処分、審判）</a:t>
            </a:r>
            <a:endParaRPr lang="en-US" altLang="ja-JP" sz="1600" dirty="0"/>
          </a:p>
          <a:p>
            <a:pPr marL="342900" lvl="1" indent="0">
              <a:buNone/>
            </a:pPr>
            <a:r>
              <a:rPr lang="ja-JP" altLang="en-US" sz="1600" dirty="0"/>
              <a:t>　　</a:t>
            </a:r>
            <a:r>
              <a:rPr lang="ja-JP" altLang="en-US" sz="1600" u="sng" dirty="0"/>
              <a:t>行政との連絡・相談網を形成</a:t>
            </a:r>
            <a:endParaRPr lang="en-US" altLang="ja-JP" sz="1600" u="sng" dirty="0"/>
          </a:p>
          <a:p>
            <a:pPr marL="0" indent="174625"/>
            <a:r>
              <a:rPr lang="ja-JP" altLang="en-US" sz="2000" dirty="0"/>
              <a:t>病院管理部門との調整（</a:t>
            </a:r>
            <a:r>
              <a:rPr lang="en-US" altLang="ja-JP" sz="2000" dirty="0"/>
              <a:t>2015</a:t>
            </a:r>
            <a:r>
              <a:rPr lang="ja-JP" altLang="en-US" sz="2000" dirty="0"/>
              <a:t>～</a:t>
            </a:r>
            <a:r>
              <a:rPr lang="en-US" altLang="ja-JP" sz="2000" dirty="0"/>
              <a:t>2016</a:t>
            </a:r>
            <a:r>
              <a:rPr lang="ja-JP" altLang="en-US" sz="2000" dirty="0"/>
              <a:t>年）</a:t>
            </a:r>
            <a:endParaRPr lang="en-US" altLang="ja-JP" sz="2000" dirty="0"/>
          </a:p>
          <a:p>
            <a:pPr marL="342900" lvl="1" indent="174625"/>
            <a:r>
              <a:rPr lang="ja-JP" altLang="en-US" sz="1600" dirty="0"/>
              <a:t>最終案を輸血療法委員会で承認</a:t>
            </a:r>
            <a:endParaRPr lang="en-US" altLang="ja-JP" sz="1600" dirty="0"/>
          </a:p>
          <a:p>
            <a:pPr marL="342900" lvl="1" indent="174625"/>
            <a:r>
              <a:rPr lang="ja-JP" altLang="en-US" sz="1600" dirty="0"/>
              <a:t>臨床部長会議・倫理委員会・病院長の承認</a:t>
            </a:r>
            <a:endParaRPr lang="en-US" altLang="ja-JP" sz="1600" dirty="0"/>
          </a:p>
          <a:p>
            <a:pPr marL="342900" lvl="1" indent="174625"/>
            <a:r>
              <a:rPr lang="ja-JP" altLang="en-US" sz="1600" dirty="0"/>
              <a:t>院内シミュレーション</a:t>
            </a:r>
            <a:endParaRPr lang="en-US" altLang="ja-JP" sz="1600" dirty="0"/>
          </a:p>
          <a:p>
            <a:pPr marL="534988" lvl="1" indent="0">
              <a:buNone/>
            </a:pPr>
            <a:endParaRPr lang="en-US" altLang="ja-JP" sz="1600" dirty="0"/>
          </a:p>
        </p:txBody>
      </p:sp>
    </p:spTree>
    <p:extLst>
      <p:ext uri="{BB962C8B-B14F-4D97-AF65-F5344CB8AC3E}">
        <p14:creationId xmlns:p14="http://schemas.microsoft.com/office/powerpoint/2010/main" val="423400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新しい取扱いの方針</a:t>
            </a:r>
          </a:p>
        </p:txBody>
      </p:sp>
      <p:sp>
        <p:nvSpPr>
          <p:cNvPr id="3" name="コンテンツ プレースホルダー 2"/>
          <p:cNvSpPr>
            <a:spLocks noGrp="1"/>
          </p:cNvSpPr>
          <p:nvPr>
            <p:ph idx="1"/>
          </p:nvPr>
        </p:nvSpPr>
        <p:spPr>
          <a:xfrm>
            <a:off x="628650" y="1440610"/>
            <a:ext cx="7886700" cy="5055081"/>
          </a:xfrm>
        </p:spPr>
        <p:txBody>
          <a:bodyPr/>
          <a:lstStyle/>
          <a:p>
            <a:pPr>
              <a:lnSpc>
                <a:spcPct val="100000"/>
              </a:lnSpc>
            </a:pPr>
            <a:r>
              <a:rPr lang="ja-JP" altLang="ja-JP" dirty="0"/>
              <a:t>本取り扱いは、平成</a:t>
            </a:r>
            <a:r>
              <a:rPr lang="en-US" altLang="ja-JP" dirty="0"/>
              <a:t>20</a:t>
            </a:r>
            <a:r>
              <a:rPr lang="ja-JP" altLang="ja-JP" dirty="0"/>
              <a:t>年（</a:t>
            </a:r>
            <a:r>
              <a:rPr lang="en-US" altLang="ja-JP" dirty="0"/>
              <a:t>2008</a:t>
            </a:r>
            <a:r>
              <a:rPr lang="ja-JP" altLang="ja-JP" dirty="0"/>
              <a:t>年）に</a:t>
            </a:r>
            <a:r>
              <a:rPr lang="en-US" altLang="ja-JP" dirty="0"/>
              <a:t>5</a:t>
            </a:r>
            <a:r>
              <a:rPr lang="ja-JP" altLang="ja-JP" dirty="0"/>
              <a:t>学会（日本輸血・細胞治療学会、日本麻酔学会、日本小児科学会、日本産科婦人科学会、日本外科学会）による宗教的輸血拒否患者に関する合同委員会によって示されたガイドラインに基づいて作成された。</a:t>
            </a:r>
          </a:p>
          <a:p>
            <a:pPr>
              <a:lnSpc>
                <a:spcPct val="100000"/>
              </a:lnSpc>
            </a:pPr>
            <a:r>
              <a:rPr lang="ja-JP" altLang="ja-JP" dirty="0"/>
              <a:t>同取扱を作成するに当たり、当院の輸血治療の方針を明確にした（輸血療法員会で決定）。「すべての治療の際、輸血以外に救命の手段がない場合、医師の判断で必要な輸血を行う可能性がある」ことを輸血同意書に明記し、口頭でも説明する。</a:t>
            </a:r>
          </a:p>
          <a:p>
            <a:pPr>
              <a:lnSpc>
                <a:spcPct val="100000"/>
              </a:lnSpc>
            </a:pPr>
            <a:r>
              <a:rPr lang="ja-JP" altLang="ja-JP" dirty="0"/>
              <a:t>宗教的理由により輸血を拒否する成人の患者に対しては、その意志を最大限に尊重する。宗教的理由により輸血を拒否する未成年者の患者に対しては、個々の発達段階に配慮しつつ、未成年者の健全な発達を妨げない輸血療法を含めた治療を行う。なお、</a:t>
            </a:r>
            <a:r>
              <a:rPr lang="en-US" altLang="ja-JP" dirty="0"/>
              <a:t>15</a:t>
            </a:r>
            <a:r>
              <a:rPr lang="ja-JP" altLang="ja-JP" dirty="0"/>
              <a:t>歳未満の未成年者に対しては、救命を第一に考え、輸血を行う。</a:t>
            </a:r>
          </a:p>
        </p:txBody>
      </p:sp>
    </p:spTree>
    <p:extLst>
      <p:ext uri="{BB962C8B-B14F-4D97-AF65-F5344CB8AC3E}">
        <p14:creationId xmlns:p14="http://schemas.microsoft.com/office/powerpoint/2010/main" val="34308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新しい取扱いの作成</a:t>
            </a:r>
          </a:p>
        </p:txBody>
      </p:sp>
      <p:sp>
        <p:nvSpPr>
          <p:cNvPr id="3" name="コンテンツ プレースホルダー 2"/>
          <p:cNvSpPr>
            <a:spLocks noGrp="1"/>
          </p:cNvSpPr>
          <p:nvPr>
            <p:ph idx="1"/>
          </p:nvPr>
        </p:nvSpPr>
        <p:spPr>
          <a:xfrm>
            <a:off x="628650" y="1549580"/>
            <a:ext cx="7886700" cy="4635560"/>
          </a:xfrm>
        </p:spPr>
        <p:txBody>
          <a:bodyPr/>
          <a:lstStyle/>
          <a:p>
            <a:r>
              <a:rPr kumimoji="1" lang="ja-JP" altLang="en-US" dirty="0"/>
              <a:t>当院の輸血療法に関する方針を明文化</a:t>
            </a:r>
            <a:endParaRPr kumimoji="1" lang="en-US" altLang="ja-JP" dirty="0"/>
          </a:p>
          <a:p>
            <a:pPr marL="0" indent="0">
              <a:buNone/>
            </a:pPr>
            <a:r>
              <a:rPr lang="ja-JP" altLang="en-US" dirty="0"/>
              <a:t>　「</a:t>
            </a:r>
            <a:r>
              <a:rPr lang="ja-JP" altLang="ja-JP" dirty="0"/>
              <a:t>すべての治療の際、輸血以外に救命の手段がない場合、医師の判断で必要な輸血を行う可能性があります</a:t>
            </a:r>
            <a:r>
              <a:rPr lang="ja-JP" altLang="en-US" dirty="0"/>
              <a:t>」</a:t>
            </a:r>
            <a:endParaRPr lang="en-US" altLang="ja-JP" dirty="0"/>
          </a:p>
          <a:p>
            <a:pPr marL="0" indent="0">
              <a:buNone/>
            </a:pPr>
            <a:r>
              <a:rPr kumimoji="1" lang="ja-JP" altLang="en-US" dirty="0"/>
              <a:t>　輸血説明書・同意書に新たに書き込む</a:t>
            </a:r>
            <a:endParaRPr kumimoji="1" lang="en-US" altLang="ja-JP" dirty="0"/>
          </a:p>
          <a:p>
            <a:pPr marL="0" indent="0">
              <a:buNone/>
            </a:pPr>
            <a:r>
              <a:rPr lang="ja-JP" altLang="en-US" dirty="0"/>
              <a:t>　</a:t>
            </a:r>
            <a:endParaRPr kumimoji="1" lang="ja-JP" altLang="en-US" dirty="0"/>
          </a:p>
        </p:txBody>
      </p:sp>
      <p:pic>
        <p:nvPicPr>
          <p:cNvPr id="4" name="図 3"/>
          <p:cNvPicPr>
            <a:picLocks noChangeAspect="1"/>
          </p:cNvPicPr>
          <p:nvPr/>
        </p:nvPicPr>
        <p:blipFill>
          <a:blip r:embed="rId2" cstate="print"/>
          <a:stretch>
            <a:fillRect/>
          </a:stretch>
        </p:blipFill>
        <p:spPr>
          <a:xfrm>
            <a:off x="1196289" y="3264451"/>
            <a:ext cx="6744038" cy="2548932"/>
          </a:xfrm>
          <a:prstGeom prst="rect">
            <a:avLst/>
          </a:prstGeom>
        </p:spPr>
      </p:pic>
      <p:sp>
        <p:nvSpPr>
          <p:cNvPr id="5" name="正方形/長方形 4"/>
          <p:cNvSpPr/>
          <p:nvPr/>
        </p:nvSpPr>
        <p:spPr>
          <a:xfrm>
            <a:off x="2216987" y="5175847"/>
            <a:ext cx="5723340" cy="189782"/>
          </a:xfrm>
          <a:prstGeom prst="rect">
            <a:avLst/>
          </a:prstGeom>
          <a:solidFill>
            <a:schemeClr val="accent2">
              <a:lumMod val="40000"/>
              <a:lumOff val="6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1446360" y="5399724"/>
            <a:ext cx="2832340" cy="198818"/>
          </a:xfrm>
          <a:prstGeom prst="rect">
            <a:avLst/>
          </a:prstGeom>
          <a:solidFill>
            <a:schemeClr val="accent2">
              <a:lumMod val="40000"/>
              <a:lumOff val="6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475999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stretch>
            <a:fillRect/>
          </a:stretch>
        </p:blipFill>
        <p:spPr>
          <a:xfrm>
            <a:off x="1799220" y="129397"/>
            <a:ext cx="5464857" cy="6554286"/>
          </a:xfrm>
          <a:prstGeom prst="rect">
            <a:avLst/>
          </a:prstGeom>
        </p:spPr>
      </p:pic>
    </p:spTree>
    <p:extLst>
      <p:ext uri="{BB962C8B-B14F-4D97-AF65-F5344CB8AC3E}">
        <p14:creationId xmlns:p14="http://schemas.microsoft.com/office/powerpoint/2010/main" val="75655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0075" y="116551"/>
            <a:ext cx="7886700" cy="1325563"/>
          </a:xfrm>
        </p:spPr>
        <p:txBody>
          <a:bodyPr/>
          <a:lstStyle/>
          <a:p>
            <a:r>
              <a:rPr kumimoji="1" lang="ja-JP" altLang="en-US" dirty="0"/>
              <a:t>新しい取扱いによるフローチャート</a:t>
            </a:r>
          </a:p>
        </p:txBody>
      </p:sp>
      <p:pic>
        <p:nvPicPr>
          <p:cNvPr id="4" name="コンテンツ プレースホルダー 3"/>
          <p:cNvPicPr>
            <a:picLocks noGrp="1" noChangeAspect="1"/>
          </p:cNvPicPr>
          <p:nvPr>
            <p:ph idx="1"/>
          </p:nvPr>
        </p:nvPicPr>
        <p:blipFill>
          <a:blip r:embed="rId2" cstate="print"/>
          <a:stretch>
            <a:fillRect/>
          </a:stretch>
        </p:blipFill>
        <p:spPr>
          <a:xfrm>
            <a:off x="125611" y="1332662"/>
            <a:ext cx="7097143" cy="4806000"/>
          </a:xfrm>
          <a:prstGeom prst="rect">
            <a:avLst/>
          </a:prstGeom>
        </p:spPr>
      </p:pic>
      <p:sp>
        <p:nvSpPr>
          <p:cNvPr id="5" name="テキスト ボックス 4"/>
          <p:cNvSpPr txBox="1"/>
          <p:nvPr/>
        </p:nvSpPr>
        <p:spPr>
          <a:xfrm>
            <a:off x="5280086" y="4945356"/>
            <a:ext cx="3691385" cy="132343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t>成人と未成年者で取扱いを分ける</a:t>
            </a:r>
            <a:endParaRPr kumimoji="1" lang="en-US" altLang="ja-JP" sz="1600" dirty="0"/>
          </a:p>
          <a:p>
            <a:pPr marL="285750" indent="-285750">
              <a:buFont typeface="Arial" panose="020B0604020202020204" pitchFamily="34" charset="0"/>
              <a:buChar char="•"/>
            </a:pPr>
            <a:r>
              <a:rPr lang="en-US" altLang="ja-JP" sz="1600" dirty="0"/>
              <a:t>15</a:t>
            </a:r>
            <a:r>
              <a:rPr lang="ja-JP" altLang="en-US" sz="1600" dirty="0"/>
              <a:t>歳未満、または医療に関する判断能力がない未成年者は救命を第一に</a:t>
            </a:r>
            <a:endParaRPr lang="en-US" altLang="ja-JP" sz="1600" dirty="0"/>
          </a:p>
          <a:p>
            <a:pPr marL="285750" indent="-285750">
              <a:buFont typeface="Arial" panose="020B0604020202020204" pitchFamily="34" charset="0"/>
              <a:buChar char="•"/>
            </a:pPr>
            <a:r>
              <a:rPr kumimoji="1" lang="en-US" altLang="ja-JP" sz="1600" dirty="0"/>
              <a:t>15</a:t>
            </a:r>
            <a:r>
              <a:rPr kumimoji="1" lang="ja-JP" altLang="en-US" sz="1600" dirty="0"/>
              <a:t>歳～</a:t>
            </a:r>
            <a:r>
              <a:rPr kumimoji="1" lang="en-US" altLang="ja-JP" sz="1600" dirty="0"/>
              <a:t>20</a:t>
            </a:r>
            <a:r>
              <a:rPr kumimoji="1" lang="ja-JP" altLang="en-US" sz="1600" dirty="0"/>
              <a:t>歳未満は患者の意志を優先</a:t>
            </a:r>
          </a:p>
        </p:txBody>
      </p:sp>
    </p:spTree>
    <p:extLst>
      <p:ext uri="{BB962C8B-B14F-4D97-AF65-F5344CB8AC3E}">
        <p14:creationId xmlns:p14="http://schemas.microsoft.com/office/powerpoint/2010/main" val="455386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新しい取扱い作成における認定医の役割</a:t>
            </a:r>
          </a:p>
        </p:txBody>
      </p:sp>
      <p:sp>
        <p:nvSpPr>
          <p:cNvPr id="3" name="コンテンツ プレースホルダー 2"/>
          <p:cNvSpPr>
            <a:spLocks noGrp="1"/>
          </p:cNvSpPr>
          <p:nvPr>
            <p:ph idx="1"/>
          </p:nvPr>
        </p:nvSpPr>
        <p:spPr/>
        <p:txBody>
          <a:bodyPr>
            <a:normAutofit/>
          </a:bodyPr>
          <a:lstStyle/>
          <a:p>
            <a:r>
              <a:rPr kumimoji="1" lang="ja-JP" altLang="en-US" sz="2800" dirty="0"/>
              <a:t>ガイドラインの院内での周知</a:t>
            </a:r>
            <a:endParaRPr kumimoji="1" lang="en-US" altLang="ja-JP" sz="2800" dirty="0"/>
          </a:p>
          <a:p>
            <a:r>
              <a:rPr kumimoji="1" lang="ja-JP" altLang="en-US" sz="2800" dirty="0"/>
              <a:t>取扱い案を作成</a:t>
            </a:r>
            <a:r>
              <a:rPr lang="ja-JP" altLang="en-US" sz="2800" dirty="0"/>
              <a:t>（起草者）</a:t>
            </a:r>
            <a:endParaRPr kumimoji="1" lang="en-US" altLang="ja-JP" sz="2800" dirty="0"/>
          </a:p>
          <a:p>
            <a:r>
              <a:rPr lang="ja-JP" altLang="en-US" sz="2800" dirty="0"/>
              <a:t>調整役・交渉役</a:t>
            </a:r>
            <a:endParaRPr lang="en-US" altLang="ja-JP" sz="2800" dirty="0"/>
          </a:p>
          <a:p>
            <a:pPr lvl="1"/>
            <a:r>
              <a:rPr lang="ja-JP" altLang="en-US" sz="2500" dirty="0"/>
              <a:t>顧問弁護士との窓口</a:t>
            </a:r>
            <a:endParaRPr lang="en-US" altLang="ja-JP" sz="2500" dirty="0"/>
          </a:p>
          <a:p>
            <a:pPr lvl="1"/>
            <a:r>
              <a:rPr lang="ja-JP" altLang="en-US" sz="2500" dirty="0"/>
              <a:t>行政との話し合いにおける窓口とまとめ役</a:t>
            </a:r>
            <a:endParaRPr lang="en-US" altLang="ja-JP" sz="2500" dirty="0"/>
          </a:p>
          <a:p>
            <a:pPr lvl="1"/>
            <a:r>
              <a:rPr lang="ja-JP" altLang="en-US" sz="2500" dirty="0"/>
              <a:t>院内各部署の役割を調整</a:t>
            </a:r>
            <a:endParaRPr lang="en-US" altLang="ja-JP" sz="2500" dirty="0"/>
          </a:p>
          <a:p>
            <a:pPr marL="342900" lvl="1" indent="0">
              <a:buNone/>
            </a:pPr>
            <a:r>
              <a:rPr lang="ja-JP" altLang="en-US" sz="2500" dirty="0"/>
              <a:t>　各部署の役割を明確に（</a:t>
            </a:r>
            <a:r>
              <a:rPr kumimoji="1" lang="ja-JP" altLang="en-US" sz="2500" dirty="0"/>
              <a:t>診療科、看護部</a:t>
            </a:r>
            <a:r>
              <a:rPr lang="ja-JP" altLang="en-US" sz="2500" dirty="0"/>
              <a:t>、</a:t>
            </a:r>
            <a:r>
              <a:rPr kumimoji="1" lang="ja-JP" altLang="en-US" sz="2500" dirty="0"/>
              <a:t>事務）</a:t>
            </a:r>
            <a:endParaRPr lang="en-US" altLang="ja-JP" sz="2500" dirty="0"/>
          </a:p>
          <a:p>
            <a:pPr marL="342900" lvl="1" indent="190500"/>
            <a:r>
              <a:rPr lang="ja-JP" altLang="en-US" sz="2500" dirty="0"/>
              <a:t>院内シミュレーション</a:t>
            </a:r>
            <a:endParaRPr lang="en-US" altLang="ja-JP" sz="2500" dirty="0"/>
          </a:p>
          <a:p>
            <a:pPr marL="342900" lvl="1" indent="190500"/>
            <a:r>
              <a:rPr lang="ja-JP" altLang="en-US" sz="2500" dirty="0"/>
              <a:t>病院管理部門との調整（診療部長会議、病院長）</a:t>
            </a:r>
            <a:endParaRPr lang="en-US" altLang="ja-JP" sz="2800" dirty="0"/>
          </a:p>
          <a:p>
            <a:endParaRPr lang="en-US" altLang="ja-JP" sz="2800" dirty="0"/>
          </a:p>
        </p:txBody>
      </p:sp>
    </p:spTree>
    <p:extLst>
      <p:ext uri="{BB962C8B-B14F-4D97-AF65-F5344CB8AC3E}">
        <p14:creationId xmlns:p14="http://schemas.microsoft.com/office/powerpoint/2010/main" val="1511994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アルブミン製剤の適正使用の推進</a:t>
            </a:r>
          </a:p>
        </p:txBody>
      </p:sp>
      <p:pic>
        <p:nvPicPr>
          <p:cNvPr id="4" name="コンテンツ プレースホルダー 3"/>
          <p:cNvPicPr>
            <a:picLocks noGrp="1" noChangeAspect="1"/>
          </p:cNvPicPr>
          <p:nvPr>
            <p:ph idx="1"/>
          </p:nvPr>
        </p:nvPicPr>
        <p:blipFill>
          <a:blip r:embed="rId2" cstate="print"/>
          <a:stretch>
            <a:fillRect/>
          </a:stretch>
        </p:blipFill>
        <p:spPr>
          <a:xfrm>
            <a:off x="628650" y="1432696"/>
            <a:ext cx="8048437" cy="4757501"/>
          </a:xfrm>
          <a:prstGeom prst="rect">
            <a:avLst/>
          </a:prstGeom>
        </p:spPr>
      </p:pic>
    </p:spTree>
    <p:extLst>
      <p:ext uri="{BB962C8B-B14F-4D97-AF65-F5344CB8AC3E}">
        <p14:creationId xmlns:p14="http://schemas.microsoft.com/office/powerpoint/2010/main" val="312125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2386" y="462650"/>
            <a:ext cx="8135788" cy="6102051"/>
          </a:xfrm>
        </p:spPr>
        <p:txBody>
          <a:bodyPr/>
          <a:lstStyle/>
          <a:p>
            <a:pPr marL="457200" indent="-457200">
              <a:lnSpc>
                <a:spcPct val="100000"/>
              </a:lnSpc>
              <a:buFont typeface="+mj-lt"/>
              <a:buAutoNum type="arabicPeriod" startAt="2"/>
            </a:pPr>
            <a:r>
              <a:rPr lang="ja-JP" altLang="ja-JP" sz="2400" dirty="0"/>
              <a:t>血漿製剤であり副作用が存在する</a:t>
            </a:r>
          </a:p>
          <a:p>
            <a:pPr lvl="1">
              <a:lnSpc>
                <a:spcPct val="100000"/>
              </a:lnSpc>
            </a:pPr>
            <a:r>
              <a:rPr lang="ja-JP" altLang="ja-JP" dirty="0"/>
              <a:t>ショック、アレルギー反応</a:t>
            </a:r>
          </a:p>
          <a:p>
            <a:pPr lvl="1">
              <a:lnSpc>
                <a:spcPct val="100000"/>
              </a:lnSpc>
            </a:pPr>
            <a:r>
              <a:rPr lang="en-US" altLang="ja-JP" dirty="0"/>
              <a:t>HBV</a:t>
            </a:r>
            <a:r>
              <a:rPr lang="ja-JP" altLang="ja-JP" dirty="0" err="1"/>
              <a:t>、</a:t>
            </a:r>
            <a:r>
              <a:rPr lang="en-US" altLang="ja-JP" dirty="0"/>
              <a:t>HCV</a:t>
            </a:r>
            <a:r>
              <a:rPr lang="ja-JP" altLang="ja-JP" dirty="0" err="1"/>
              <a:t>、</a:t>
            </a:r>
            <a:r>
              <a:rPr lang="en-US" altLang="ja-JP" dirty="0"/>
              <a:t>HIV</a:t>
            </a:r>
            <a:r>
              <a:rPr lang="ja-JP" altLang="ja-JP" dirty="0"/>
              <a:t>等のウイルスは不活性化されているものの、パルボ</a:t>
            </a:r>
            <a:r>
              <a:rPr lang="en-US" altLang="ja-JP" dirty="0"/>
              <a:t>B19</a:t>
            </a:r>
            <a:r>
              <a:rPr lang="ja-JP" altLang="ja-JP" dirty="0"/>
              <a:t>ウイルス・未知の病原体感染のリスクを否定出来ない</a:t>
            </a:r>
            <a:endParaRPr lang="en-US" altLang="ja-JP" dirty="0"/>
          </a:p>
          <a:p>
            <a:pPr marL="457200" indent="-457200">
              <a:lnSpc>
                <a:spcPct val="100000"/>
              </a:lnSpc>
              <a:buFont typeface="+mj-lt"/>
              <a:buAutoNum type="arabicPeriod" startAt="3"/>
            </a:pPr>
            <a:r>
              <a:rPr lang="ja-JP" altLang="ja-JP" sz="2400" dirty="0"/>
              <a:t>不必要な投与は医療コストを増大させる</a:t>
            </a:r>
          </a:p>
          <a:p>
            <a:pPr lvl="1">
              <a:lnSpc>
                <a:spcPct val="100000"/>
              </a:lnSpc>
            </a:pPr>
            <a:r>
              <a:rPr lang="ja-JP" altLang="ja-JP" sz="2000" dirty="0"/>
              <a:t>アルブミン製剤が不要な病態での投与</a:t>
            </a:r>
          </a:p>
          <a:p>
            <a:pPr marL="342900" lvl="1" indent="0">
              <a:lnSpc>
                <a:spcPct val="100000"/>
              </a:lnSpc>
              <a:buNone/>
            </a:pPr>
            <a:r>
              <a:rPr lang="ja-JP" altLang="en-US" dirty="0"/>
              <a:t>　</a:t>
            </a:r>
            <a:r>
              <a:rPr lang="ja-JP" altLang="ja-JP" dirty="0"/>
              <a:t>例：血清アルブミン値が十分に高い症例への投与</a:t>
            </a:r>
            <a:endParaRPr lang="en-US" altLang="ja-JP" dirty="0"/>
          </a:p>
          <a:p>
            <a:pPr marL="685800" lvl="2" indent="211138">
              <a:lnSpc>
                <a:spcPct val="100000"/>
              </a:lnSpc>
              <a:buNone/>
            </a:pPr>
            <a:r>
              <a:rPr lang="ja-JP" altLang="ja-JP" sz="1800" dirty="0"/>
              <a:t>現行の厚生労働省ガイドラインにおける投与の目安</a:t>
            </a:r>
          </a:p>
          <a:p>
            <a:pPr marL="685800" lvl="2" indent="211138">
              <a:lnSpc>
                <a:spcPct val="100000"/>
              </a:lnSpc>
              <a:buNone/>
            </a:pPr>
            <a:r>
              <a:rPr lang="ja-JP" altLang="ja-JP" sz="1800" dirty="0"/>
              <a:t>急性病態（出血・ショック）</a:t>
            </a:r>
            <a:r>
              <a:rPr lang="en-US" altLang="ja-JP" sz="1800" dirty="0"/>
              <a:t>&gt;3.0 g/dL</a:t>
            </a:r>
            <a:r>
              <a:rPr lang="ja-JP" altLang="ja-JP" sz="1800" dirty="0" err="1"/>
              <a:t>、</a:t>
            </a:r>
            <a:r>
              <a:rPr lang="ja-JP" altLang="ja-JP" sz="1800" dirty="0"/>
              <a:t>慢性病態＞</a:t>
            </a:r>
            <a:r>
              <a:rPr lang="en-US" altLang="ja-JP" sz="1800" dirty="0"/>
              <a:t>2.5 g/dL</a:t>
            </a:r>
            <a:endParaRPr lang="en-US" altLang="ja-JP" dirty="0"/>
          </a:p>
          <a:p>
            <a:pPr lvl="1">
              <a:lnSpc>
                <a:spcPct val="100000"/>
              </a:lnSpc>
            </a:pPr>
            <a:r>
              <a:rPr lang="ja-JP" altLang="ja-JP" sz="2000" dirty="0"/>
              <a:t>アルブミン製剤の投与により病態が改善しない場合</a:t>
            </a:r>
            <a:r>
              <a:rPr lang="ja-JP" altLang="en-US" sz="2000" dirty="0"/>
              <a:t>には</a:t>
            </a:r>
            <a:r>
              <a:rPr lang="ja-JP" altLang="ja-JP" sz="2000" dirty="0"/>
              <a:t>、投与の継続を</a:t>
            </a:r>
            <a:r>
              <a:rPr lang="ja-JP" altLang="en-US" sz="2000" dirty="0"/>
              <a:t>再</a:t>
            </a:r>
            <a:r>
              <a:rPr lang="ja-JP" altLang="ja-JP" sz="2000" dirty="0"/>
              <a:t>検討し、漫然と使用しない必要がある</a:t>
            </a:r>
            <a:endParaRPr lang="en-US" altLang="ja-JP" sz="2000" dirty="0"/>
          </a:p>
          <a:p>
            <a:pPr marL="342900" lvl="1" indent="0">
              <a:lnSpc>
                <a:spcPct val="100000"/>
              </a:lnSpc>
              <a:buNone/>
            </a:pPr>
            <a:r>
              <a:rPr lang="ja-JP" altLang="en-US" sz="1800" dirty="0"/>
              <a:t>　</a:t>
            </a:r>
            <a:r>
              <a:rPr lang="ja-JP" altLang="ja-JP" sz="1800" dirty="0"/>
              <a:t>例</a:t>
            </a:r>
            <a:r>
              <a:rPr lang="ja-JP" altLang="en-US" dirty="0"/>
              <a:t>：</a:t>
            </a:r>
            <a:r>
              <a:rPr lang="ja-JP" altLang="ja-JP" sz="1800" dirty="0"/>
              <a:t>血管透過性が非常に高まっている状態での投与　</a:t>
            </a:r>
          </a:p>
          <a:p>
            <a:pPr marL="685800" lvl="2" indent="0">
              <a:lnSpc>
                <a:spcPct val="100000"/>
              </a:lnSpc>
              <a:buNone/>
            </a:pPr>
            <a:r>
              <a:rPr lang="ja-JP" altLang="en-US" sz="1800" dirty="0"/>
              <a:t>　</a:t>
            </a:r>
            <a:r>
              <a:rPr lang="ja-JP" altLang="ja-JP" sz="1800" dirty="0"/>
              <a:t>血管透過性の亢進→血管外にアルブミンが漏出→浮腫・肺水腫→</a:t>
            </a:r>
          </a:p>
          <a:p>
            <a:pPr marL="685800" lvl="2" indent="0">
              <a:lnSpc>
                <a:spcPct val="100000"/>
              </a:lnSpc>
              <a:buNone/>
            </a:pPr>
            <a:r>
              <a:rPr lang="ja-JP" altLang="en-US" sz="1800" dirty="0"/>
              <a:t>　</a:t>
            </a:r>
            <a:r>
              <a:rPr lang="ja-JP" altLang="ja-JP" sz="1800" dirty="0"/>
              <a:t>アルブミン投与→</a:t>
            </a:r>
            <a:r>
              <a:rPr lang="ja-JP" altLang="ja-JP" sz="1800" u="sng" dirty="0"/>
              <a:t>血管外へのアルブミン漏出の増加</a:t>
            </a:r>
            <a:r>
              <a:rPr lang="ja-JP" altLang="ja-JP" sz="1800" dirty="0"/>
              <a:t>→</a:t>
            </a:r>
          </a:p>
          <a:p>
            <a:pPr marL="685800" lvl="2" indent="0">
              <a:lnSpc>
                <a:spcPct val="100000"/>
              </a:lnSpc>
              <a:buNone/>
            </a:pPr>
            <a:r>
              <a:rPr lang="ja-JP" altLang="en-US" sz="1800" dirty="0"/>
              <a:t>　</a:t>
            </a:r>
            <a:r>
              <a:rPr lang="ja-JP" altLang="ja-JP" sz="1800" b="1" dirty="0"/>
              <a:t>浮腫・肺水腫の増悪</a:t>
            </a:r>
            <a:r>
              <a:rPr lang="ja-JP" altLang="ja-JP" sz="1800" dirty="0"/>
              <a:t>⇒アルブミン製剤の追加⇒</a:t>
            </a:r>
            <a:r>
              <a:rPr lang="ja-JP" altLang="ja-JP" sz="1800" b="1" u="wavy" dirty="0"/>
              <a:t>さらに浮腫・肺水腫の増悪</a:t>
            </a:r>
          </a:p>
          <a:p>
            <a:pPr lvl="1">
              <a:lnSpc>
                <a:spcPct val="100000"/>
              </a:lnSpc>
            </a:pPr>
            <a:r>
              <a:rPr lang="ja-JP" altLang="ja-JP" sz="2000" dirty="0"/>
              <a:t>画一的な投与（高張性製剤２本×３日間）による過剰投与</a:t>
            </a:r>
          </a:p>
          <a:p>
            <a:pPr marL="685800" lvl="2" indent="0">
              <a:lnSpc>
                <a:spcPct val="100000"/>
              </a:lnSpc>
              <a:buNone/>
            </a:pPr>
            <a:r>
              <a:rPr lang="ja-JP" altLang="ja-JP" sz="1800" dirty="0"/>
              <a:t>必要量を算定せずに投与</a:t>
            </a:r>
          </a:p>
          <a:p>
            <a:pPr marL="342900" lvl="1" indent="0">
              <a:lnSpc>
                <a:spcPct val="100000"/>
              </a:lnSpc>
              <a:buNone/>
            </a:pPr>
            <a:endParaRPr lang="ja-JP" altLang="ja-JP" dirty="0"/>
          </a:p>
          <a:p>
            <a:pPr marL="342900" lvl="1" indent="0">
              <a:lnSpc>
                <a:spcPct val="100000"/>
              </a:lnSpc>
              <a:buNone/>
            </a:pPr>
            <a:endParaRPr lang="ja-JP" altLang="ja-JP" dirty="0"/>
          </a:p>
          <a:p>
            <a:pPr>
              <a:lnSpc>
                <a:spcPct val="100000"/>
              </a:lnSpc>
            </a:pPr>
            <a:endParaRPr kumimoji="1" lang="ja-JP" altLang="en-US" dirty="0"/>
          </a:p>
        </p:txBody>
      </p:sp>
    </p:spTree>
    <p:extLst>
      <p:ext uri="{BB962C8B-B14F-4D97-AF65-F5344CB8AC3E}">
        <p14:creationId xmlns:p14="http://schemas.microsoft.com/office/powerpoint/2010/main" val="115031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日本輸血・細胞治療学会 認定医</a:t>
            </a:r>
          </a:p>
        </p:txBody>
      </p:sp>
      <p:sp>
        <p:nvSpPr>
          <p:cNvPr id="3" name="コンテンツ プレースホルダー 2"/>
          <p:cNvSpPr>
            <a:spLocks noGrp="1"/>
          </p:cNvSpPr>
          <p:nvPr>
            <p:ph idx="1"/>
          </p:nvPr>
        </p:nvSpPr>
        <p:spPr/>
        <p:txBody>
          <a:bodyPr>
            <a:normAutofit/>
          </a:bodyPr>
          <a:lstStyle/>
          <a:p>
            <a:r>
              <a:rPr lang="ja-JP" altLang="en-US" sz="3200" dirty="0"/>
              <a:t>認定医の導入趣旨</a:t>
            </a:r>
            <a:endParaRPr lang="en-US" altLang="ja-JP" sz="3200" dirty="0"/>
          </a:p>
          <a:p>
            <a:pPr marL="342900" lvl="1" indent="0">
              <a:lnSpc>
                <a:spcPct val="150000"/>
              </a:lnSpc>
              <a:buNone/>
            </a:pPr>
            <a:r>
              <a:rPr lang="ja-JP" altLang="en-US" sz="2800" dirty="0"/>
              <a:t>日本輸血・細胞治療学会は</a:t>
            </a:r>
            <a:r>
              <a:rPr lang="ja-JP" altLang="en-US" sz="2800" u="sng" dirty="0"/>
              <a:t>安全にして効果的な輸血の発展と普及</a:t>
            </a:r>
            <a:r>
              <a:rPr lang="ja-JP" altLang="en-US" sz="2800" dirty="0"/>
              <a:t>を目指し，輸血医学の基礎および臨床に関する知識と実践力を備えた医師を育成することを目的として，この制度を導入する。</a:t>
            </a:r>
          </a:p>
          <a:p>
            <a:pPr lvl="1"/>
            <a:endParaRPr kumimoji="1" lang="ja-JP" altLang="en-US" sz="2500" dirty="0"/>
          </a:p>
        </p:txBody>
      </p:sp>
    </p:spTree>
    <p:extLst>
      <p:ext uri="{BB962C8B-B14F-4D97-AF65-F5344CB8AC3E}">
        <p14:creationId xmlns:p14="http://schemas.microsoft.com/office/powerpoint/2010/main" val="318070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0408" y="462652"/>
            <a:ext cx="7886700" cy="3510634"/>
          </a:xfrm>
        </p:spPr>
        <p:txBody>
          <a:bodyPr>
            <a:normAutofit/>
          </a:bodyPr>
          <a:lstStyle/>
          <a:p>
            <a:pPr marL="457200" indent="-457200">
              <a:buFont typeface="+mj-lt"/>
              <a:buAutoNum type="arabicPeriod" startAt="4"/>
            </a:pPr>
            <a:r>
              <a:rPr lang="ja-JP" altLang="ja-JP" dirty="0"/>
              <a:t>アルブミン使用量の増加による医療収入の減少</a:t>
            </a:r>
          </a:p>
          <a:p>
            <a:pPr lvl="1"/>
            <a:r>
              <a:rPr lang="ja-JP" altLang="ja-JP" dirty="0"/>
              <a:t>アルブミン使用</a:t>
            </a:r>
            <a:r>
              <a:rPr lang="ja-JP" altLang="en-US" dirty="0"/>
              <a:t>量が多いと、</a:t>
            </a:r>
            <a:r>
              <a:rPr lang="ja-JP" altLang="ja-JP" dirty="0"/>
              <a:t>適正使用加算</a:t>
            </a:r>
            <a:r>
              <a:rPr lang="en-US" altLang="ja-JP" dirty="0"/>
              <a:t>120</a:t>
            </a:r>
            <a:r>
              <a:rPr lang="ja-JP" altLang="ja-JP" dirty="0"/>
              <a:t>点の取得ができない</a:t>
            </a:r>
          </a:p>
          <a:p>
            <a:pPr lvl="1"/>
            <a:r>
              <a:rPr lang="ja-JP" altLang="ja-JP" dirty="0"/>
              <a:t>適正使用加算条件</a:t>
            </a:r>
          </a:p>
          <a:p>
            <a:pPr marL="342900" lvl="1" indent="0">
              <a:buNone/>
            </a:pPr>
            <a:r>
              <a:rPr lang="ja-JP" altLang="en-US" dirty="0"/>
              <a:t>　 </a:t>
            </a:r>
            <a:r>
              <a:rPr lang="en-US" altLang="ja-JP" dirty="0"/>
              <a:t>FFP/RBC</a:t>
            </a:r>
            <a:r>
              <a:rPr lang="ja-JP" altLang="ja-JP" dirty="0"/>
              <a:t>比＜</a:t>
            </a:r>
            <a:r>
              <a:rPr lang="en-US" altLang="ja-JP" dirty="0"/>
              <a:t>0.54</a:t>
            </a:r>
            <a:r>
              <a:rPr lang="ja-JP" altLang="ja-JP" dirty="0"/>
              <a:t>　</a:t>
            </a:r>
            <a:r>
              <a:rPr lang="en-US" altLang="ja-JP" u="sng" dirty="0"/>
              <a:t>ALB/3/RBC</a:t>
            </a:r>
            <a:r>
              <a:rPr lang="ja-JP" altLang="ja-JP" u="sng" dirty="0"/>
              <a:t>比＜</a:t>
            </a:r>
            <a:r>
              <a:rPr lang="en-US" altLang="ja-JP" u="sng" dirty="0"/>
              <a:t>2.0</a:t>
            </a:r>
          </a:p>
          <a:p>
            <a:pPr marL="342900" lvl="1" indent="190500"/>
            <a:r>
              <a:rPr lang="ja-JP" altLang="en-US" dirty="0"/>
              <a:t>保険点数の削減</a:t>
            </a:r>
            <a:endParaRPr lang="en-US" altLang="ja-JP" dirty="0"/>
          </a:p>
          <a:p>
            <a:pPr marL="342900" indent="-342900">
              <a:buFont typeface="+mj-lt"/>
              <a:buAutoNum type="arabicPeriod" startAt="4"/>
            </a:pPr>
            <a:r>
              <a:rPr lang="ja-JP" altLang="en-US" dirty="0"/>
              <a:t>岩手医科大学の場合（</a:t>
            </a:r>
            <a:r>
              <a:rPr lang="en-US" altLang="ja-JP" dirty="0"/>
              <a:t>2013</a:t>
            </a:r>
            <a:r>
              <a:rPr lang="ja-JP" altLang="en-US" dirty="0"/>
              <a:t>年</a:t>
            </a:r>
            <a:r>
              <a:rPr lang="en-US" altLang="ja-JP" dirty="0"/>
              <a:t>5</a:t>
            </a:r>
            <a:r>
              <a:rPr lang="ja-JP" altLang="en-US" dirty="0"/>
              <a:t>月）</a:t>
            </a:r>
            <a:endParaRPr lang="en-US" altLang="ja-JP" dirty="0"/>
          </a:p>
          <a:p>
            <a:pPr lvl="1"/>
            <a:r>
              <a:rPr lang="en-US" altLang="ja-JP" dirty="0"/>
              <a:t>2013</a:t>
            </a:r>
            <a:r>
              <a:rPr lang="ja-JP" altLang="en-US" dirty="0"/>
              <a:t>年</a:t>
            </a:r>
            <a:r>
              <a:rPr lang="en-US" altLang="ja-JP" dirty="0"/>
              <a:t>1</a:t>
            </a:r>
            <a:r>
              <a:rPr lang="ja-JP" altLang="en-US" dirty="0"/>
              <a:t>月　</a:t>
            </a:r>
            <a:r>
              <a:rPr lang="en-US" altLang="ja-JP" dirty="0"/>
              <a:t>Alb/3/RBC</a:t>
            </a:r>
            <a:r>
              <a:rPr lang="ja-JP" altLang="en-US" dirty="0"/>
              <a:t> </a:t>
            </a:r>
            <a:r>
              <a:rPr lang="en-US" altLang="ja-JP" dirty="0"/>
              <a:t>5.51</a:t>
            </a:r>
            <a:r>
              <a:rPr lang="ja-JP" altLang="en-US" dirty="0"/>
              <a:t>を記録、アルブミン使用量の上昇</a:t>
            </a:r>
            <a:endParaRPr lang="en-US" altLang="ja-JP" dirty="0"/>
          </a:p>
          <a:p>
            <a:pPr lvl="1"/>
            <a:r>
              <a:rPr lang="en-US" altLang="ja-JP" dirty="0"/>
              <a:t>3</a:t>
            </a:r>
            <a:r>
              <a:rPr lang="ja-JP" altLang="en-US" dirty="0"/>
              <a:t>次医療施設、移植手術を行っている病院としてもアルブミン使用量が多すぎる</a:t>
            </a:r>
            <a:endParaRPr lang="en-US" altLang="ja-JP" dirty="0"/>
          </a:p>
          <a:p>
            <a:pPr lvl="1"/>
            <a:r>
              <a:rPr lang="ja-JP" altLang="en-US" dirty="0"/>
              <a:t>アルブミン製剤の適正使用の推進が必要である</a:t>
            </a:r>
            <a:endParaRPr lang="en-US" altLang="ja-JP" dirty="0"/>
          </a:p>
          <a:p>
            <a:pPr lvl="1"/>
            <a:r>
              <a:rPr lang="ja-JP" altLang="en-US" dirty="0"/>
              <a:t>病院管理部門から医療経費削減の要請</a:t>
            </a:r>
            <a:endParaRPr lang="en-US" altLang="ja-JP" dirty="0"/>
          </a:p>
        </p:txBody>
      </p:sp>
      <p:sp>
        <p:nvSpPr>
          <p:cNvPr id="4" name="正方形/長方形 3"/>
          <p:cNvSpPr/>
          <p:nvPr/>
        </p:nvSpPr>
        <p:spPr>
          <a:xfrm>
            <a:off x="1218584" y="4816415"/>
            <a:ext cx="6832120" cy="1371599"/>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t>過剰・不適当なアルブミン製剤の使用を削減</a:t>
            </a:r>
            <a:endParaRPr kumimoji="1" lang="en-US" altLang="ja-JP" sz="2400" dirty="0"/>
          </a:p>
          <a:p>
            <a:pPr algn="ctr"/>
            <a:r>
              <a:rPr lang="ja-JP" altLang="en-US" sz="2400" dirty="0"/>
              <a:t>本当に必要な患者に、必要量を投与する</a:t>
            </a:r>
            <a:endParaRPr kumimoji="1" lang="ja-JP" altLang="en-US" sz="2400" dirty="0"/>
          </a:p>
        </p:txBody>
      </p:sp>
      <p:cxnSp>
        <p:nvCxnSpPr>
          <p:cNvPr id="7" name="直線矢印コネクタ 6"/>
          <p:cNvCxnSpPr>
            <a:stCxn id="3" idx="2"/>
            <a:endCxn id="4" idx="0"/>
          </p:cNvCxnSpPr>
          <p:nvPr/>
        </p:nvCxnSpPr>
        <p:spPr>
          <a:xfrm>
            <a:off x="4623758" y="3973286"/>
            <a:ext cx="10886" cy="84312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0981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xmlns="" id="{E5D1C9C0-F5E0-4139-9636-6A1B6A5B81F8}"/>
              </a:ext>
            </a:extLst>
          </p:cNvPr>
          <p:cNvGraphicFramePr>
            <a:graphicFrameLocks noGrp="1"/>
          </p:cNvGraphicFramePr>
          <p:nvPr>
            <p:ph idx="1"/>
            <p:extLst>
              <p:ext uri="{D42A27DB-BD31-4B8C-83A1-F6EECF244321}">
                <p14:modId xmlns:p14="http://schemas.microsoft.com/office/powerpoint/2010/main" val="1974356096"/>
              </p:ext>
            </p:extLst>
          </p:nvPr>
        </p:nvGraphicFramePr>
        <p:xfrm>
          <a:off x="585518" y="730069"/>
          <a:ext cx="7886700" cy="544644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697662" y="914401"/>
            <a:ext cx="968535" cy="584775"/>
          </a:xfrm>
          <a:prstGeom prst="rect">
            <a:avLst/>
          </a:prstGeom>
          <a:noFill/>
        </p:spPr>
        <p:txBody>
          <a:bodyPr wrap="none" rtlCol="0">
            <a:spAutoFit/>
          </a:bodyPr>
          <a:lstStyle/>
          <a:p>
            <a:r>
              <a:rPr kumimoji="1" lang="en-US" altLang="ja-JP" sz="1600" dirty="0"/>
              <a:t>Alb</a:t>
            </a:r>
            <a:r>
              <a:rPr kumimoji="1" lang="ja-JP" altLang="en-US" sz="1600" dirty="0"/>
              <a:t>（ｇ）</a:t>
            </a:r>
            <a:endParaRPr kumimoji="1" lang="en-US" altLang="ja-JP" sz="1600" dirty="0"/>
          </a:p>
          <a:p>
            <a:r>
              <a:rPr lang="en-US" altLang="ja-JP" sz="1600" dirty="0"/>
              <a:t>RBC</a:t>
            </a:r>
            <a:r>
              <a:rPr lang="ja-JP" altLang="en-US" sz="1600" dirty="0"/>
              <a:t>（</a:t>
            </a:r>
            <a:r>
              <a:rPr lang="en-US" altLang="ja-JP" sz="1600" dirty="0"/>
              <a:t>U</a:t>
            </a:r>
            <a:r>
              <a:rPr lang="ja-JP" altLang="en-US" sz="1600" dirty="0"/>
              <a:t>）</a:t>
            </a:r>
            <a:endParaRPr kumimoji="1" lang="ja-JP" altLang="en-US" sz="1600" dirty="0"/>
          </a:p>
        </p:txBody>
      </p:sp>
    </p:spTree>
    <p:extLst>
      <p:ext uri="{BB962C8B-B14F-4D97-AF65-F5344CB8AC3E}">
        <p14:creationId xmlns:p14="http://schemas.microsoft.com/office/powerpoint/2010/main" val="87655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32213"/>
            <a:ext cx="7886700" cy="1325563"/>
          </a:xfrm>
        </p:spPr>
        <p:txBody>
          <a:bodyPr/>
          <a:lstStyle/>
          <a:p>
            <a:r>
              <a:rPr kumimoji="1" lang="ja-JP" altLang="en-US" dirty="0"/>
              <a:t>アルブミン製剤の適正使用推進の取り組み</a:t>
            </a:r>
          </a:p>
        </p:txBody>
      </p:sp>
      <p:sp>
        <p:nvSpPr>
          <p:cNvPr id="3" name="コンテンツ プレースホルダー 2"/>
          <p:cNvSpPr>
            <a:spLocks noGrp="1"/>
          </p:cNvSpPr>
          <p:nvPr>
            <p:ph idx="1"/>
          </p:nvPr>
        </p:nvSpPr>
        <p:spPr>
          <a:xfrm>
            <a:off x="628650" y="1368425"/>
            <a:ext cx="7886700" cy="1003839"/>
          </a:xfrm>
        </p:spPr>
        <p:txBody>
          <a:bodyPr>
            <a:normAutofit fontScale="92500"/>
          </a:bodyPr>
          <a:lstStyle/>
          <a:p>
            <a:r>
              <a:rPr kumimoji="1" lang="ja-JP" altLang="en-US" sz="2800" dirty="0"/>
              <a:t>アルブミン製剤の適応について院内周知</a:t>
            </a:r>
            <a:endParaRPr kumimoji="1" lang="en-US" altLang="ja-JP" sz="2800" dirty="0"/>
          </a:p>
          <a:p>
            <a:pPr lvl="1">
              <a:buFont typeface="Wingdings" panose="05000000000000000000" pitchFamily="2" charset="2"/>
              <a:buChar char="ü"/>
            </a:pPr>
            <a:r>
              <a:rPr kumimoji="1" lang="ja-JP" altLang="en-US" sz="2500" dirty="0"/>
              <a:t>輸血療法委員会委員長名による文書を配布（</a:t>
            </a:r>
            <a:r>
              <a:rPr kumimoji="1" lang="en-US" altLang="ja-JP" sz="2500" dirty="0"/>
              <a:t>2013</a:t>
            </a:r>
            <a:r>
              <a:rPr kumimoji="1" lang="ja-JP" altLang="en-US" sz="2500" dirty="0"/>
              <a:t>年</a:t>
            </a:r>
            <a:r>
              <a:rPr kumimoji="1" lang="en-US" altLang="ja-JP" sz="2500" dirty="0"/>
              <a:t>8</a:t>
            </a:r>
            <a:r>
              <a:rPr kumimoji="1" lang="ja-JP" altLang="en-US" sz="2500" dirty="0"/>
              <a:t>月）</a:t>
            </a:r>
            <a:endParaRPr lang="en-US" altLang="ja-JP" sz="2500" dirty="0"/>
          </a:p>
        </p:txBody>
      </p:sp>
      <p:pic>
        <p:nvPicPr>
          <p:cNvPr id="4" name="図 3"/>
          <p:cNvPicPr>
            <a:picLocks noChangeAspect="1"/>
          </p:cNvPicPr>
          <p:nvPr/>
        </p:nvPicPr>
        <p:blipFill rotWithShape="1">
          <a:blip r:embed="rId2" cstate="print"/>
          <a:srcRect l="-3285" t="-1" r="-2048" b="-4143"/>
          <a:stretch/>
        </p:blipFill>
        <p:spPr>
          <a:xfrm>
            <a:off x="1026543" y="2372264"/>
            <a:ext cx="7099539" cy="4287328"/>
          </a:xfrm>
          <a:prstGeom prst="rect">
            <a:avLst/>
          </a:prstGeom>
          <a:ln>
            <a:solidFill>
              <a:schemeClr val="tx1"/>
            </a:solidFill>
          </a:ln>
        </p:spPr>
      </p:pic>
    </p:spTree>
    <p:extLst>
      <p:ext uri="{BB962C8B-B14F-4D97-AF65-F5344CB8AC3E}">
        <p14:creationId xmlns:p14="http://schemas.microsoft.com/office/powerpoint/2010/main" val="3174696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stretch>
            <a:fillRect/>
          </a:stretch>
        </p:blipFill>
        <p:spPr>
          <a:xfrm>
            <a:off x="697359" y="298748"/>
            <a:ext cx="4732430" cy="6309906"/>
          </a:xfrm>
          <a:prstGeom prst="rect">
            <a:avLst/>
          </a:prstGeom>
        </p:spPr>
      </p:pic>
      <p:sp>
        <p:nvSpPr>
          <p:cNvPr id="6" name="テキスト ボックス 5"/>
          <p:cNvSpPr txBox="1"/>
          <p:nvPr/>
        </p:nvSpPr>
        <p:spPr>
          <a:xfrm>
            <a:off x="5555412" y="534838"/>
            <a:ext cx="3432350" cy="646331"/>
          </a:xfrm>
          <a:prstGeom prst="rect">
            <a:avLst/>
          </a:prstGeom>
          <a:noFill/>
        </p:spPr>
        <p:txBody>
          <a:bodyPr wrap="none" rtlCol="0">
            <a:spAutoFit/>
          </a:bodyPr>
          <a:lstStyle/>
          <a:p>
            <a:r>
              <a:rPr kumimoji="1" lang="ja-JP" altLang="en-US" dirty="0"/>
              <a:t>アルブミン製剤適正使用に関する</a:t>
            </a:r>
            <a:endParaRPr kumimoji="1" lang="en-US" altLang="ja-JP" dirty="0"/>
          </a:p>
          <a:p>
            <a:r>
              <a:rPr lang="ja-JP" altLang="en-US" dirty="0"/>
              <a:t>講演会を開催</a:t>
            </a:r>
            <a:endParaRPr lang="en-US" altLang="ja-JP" dirty="0"/>
          </a:p>
        </p:txBody>
      </p:sp>
    </p:spTree>
    <p:extLst>
      <p:ext uri="{BB962C8B-B14F-4D97-AF65-F5344CB8AC3E}">
        <p14:creationId xmlns:p14="http://schemas.microsoft.com/office/powerpoint/2010/main" val="61982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アルブミン製剤症例検討会（</a:t>
            </a:r>
            <a:r>
              <a:rPr kumimoji="1" lang="en-US" altLang="ja-JP" dirty="0"/>
              <a:t>2013</a:t>
            </a:r>
            <a:r>
              <a:rPr kumimoji="1" lang="ja-JP" altLang="en-US" dirty="0"/>
              <a:t>年</a:t>
            </a:r>
            <a:r>
              <a:rPr kumimoji="1" lang="en-US" altLang="ja-JP" dirty="0"/>
              <a:t>5</a:t>
            </a:r>
            <a:r>
              <a:rPr kumimoji="1" lang="ja-JP" altLang="en-US" dirty="0"/>
              <a:t>月～）</a:t>
            </a:r>
          </a:p>
        </p:txBody>
      </p:sp>
      <p:sp>
        <p:nvSpPr>
          <p:cNvPr id="3" name="コンテンツ プレースホルダー 2"/>
          <p:cNvSpPr>
            <a:spLocks noGrp="1"/>
          </p:cNvSpPr>
          <p:nvPr>
            <p:ph idx="1"/>
          </p:nvPr>
        </p:nvSpPr>
        <p:spPr>
          <a:xfrm>
            <a:off x="628650" y="1609963"/>
            <a:ext cx="7886700" cy="4635561"/>
          </a:xfrm>
        </p:spPr>
        <p:txBody>
          <a:bodyPr>
            <a:normAutofit/>
          </a:bodyPr>
          <a:lstStyle/>
          <a:p>
            <a:r>
              <a:rPr kumimoji="1" lang="ja-JP" altLang="en-US" sz="2800" dirty="0"/>
              <a:t>輸血療法委員会開催の前々月のアルブミン使用量が多い患者</a:t>
            </a:r>
            <a:r>
              <a:rPr kumimoji="1" lang="en-US" altLang="ja-JP" sz="2800" dirty="0"/>
              <a:t>10</a:t>
            </a:r>
            <a:r>
              <a:rPr kumimoji="1" lang="ja-JP" altLang="en-US" sz="2800" dirty="0"/>
              <a:t>名をピックアップ</a:t>
            </a:r>
            <a:endParaRPr kumimoji="1" lang="en-US" altLang="ja-JP" sz="2800" dirty="0"/>
          </a:p>
          <a:p>
            <a:r>
              <a:rPr lang="ja-JP" altLang="en-US" sz="2800" dirty="0"/>
              <a:t>２～３名の患者の使用に関してレビュー（認定医）</a:t>
            </a:r>
            <a:endParaRPr lang="en-US" altLang="ja-JP" sz="2800" dirty="0"/>
          </a:p>
          <a:p>
            <a:pPr lvl="1">
              <a:buFont typeface="Wingdings" panose="05000000000000000000" pitchFamily="2" charset="2"/>
              <a:buChar char="ü"/>
            </a:pPr>
            <a:r>
              <a:rPr kumimoji="1" lang="ja-JP" altLang="en-US" sz="2500" dirty="0"/>
              <a:t>使用にあたり不適切な使用がないか</a:t>
            </a:r>
            <a:endParaRPr kumimoji="1" lang="en-US" altLang="ja-JP" sz="2500" dirty="0"/>
          </a:p>
          <a:p>
            <a:pPr lvl="1">
              <a:buFont typeface="Wingdings" panose="05000000000000000000" pitchFamily="2" charset="2"/>
              <a:buChar char="ü"/>
            </a:pPr>
            <a:r>
              <a:rPr lang="ja-JP" altLang="en-US" sz="2500" dirty="0"/>
              <a:t>使用にあたりカルテ記載に不備はないか</a:t>
            </a:r>
            <a:endParaRPr lang="en-US" altLang="ja-JP" sz="2500" dirty="0"/>
          </a:p>
          <a:p>
            <a:r>
              <a:rPr kumimoji="1" lang="ja-JP" altLang="en-US" sz="2800" dirty="0"/>
              <a:t>輸血療法委員会開催後、症例検討会を行う</a:t>
            </a:r>
            <a:endParaRPr kumimoji="1" lang="en-US" altLang="ja-JP" sz="2800" dirty="0"/>
          </a:p>
          <a:p>
            <a:r>
              <a:rPr lang="ja-JP" altLang="en-US" sz="2800" dirty="0"/>
              <a:t>レビューの結果を出席者で講評</a:t>
            </a:r>
            <a:endParaRPr lang="en-US" altLang="ja-JP" sz="2800" dirty="0"/>
          </a:p>
          <a:p>
            <a:r>
              <a:rPr kumimoji="1" lang="ja-JP" altLang="en-US" sz="2800" dirty="0"/>
              <a:t>診療科のコメント</a:t>
            </a:r>
            <a:endParaRPr kumimoji="1" lang="en-US" altLang="ja-JP" sz="2800" dirty="0"/>
          </a:p>
          <a:p>
            <a:r>
              <a:rPr lang="ja-JP" altLang="en-US" sz="2800" dirty="0"/>
              <a:t>検討会の結果を診療部長、病棟医長、主治医にフィードバックし、診療科内で周知してもらう</a:t>
            </a:r>
            <a:endParaRPr kumimoji="1" lang="ja-JP" altLang="en-US" sz="2800" dirty="0"/>
          </a:p>
        </p:txBody>
      </p:sp>
    </p:spTree>
    <p:extLst>
      <p:ext uri="{BB962C8B-B14F-4D97-AF65-F5344CB8AC3E}">
        <p14:creationId xmlns:p14="http://schemas.microsoft.com/office/powerpoint/2010/main" val="3198848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血清アルブミン値の表示項目の変更</a:t>
            </a:r>
          </a:p>
        </p:txBody>
      </p:sp>
      <p:sp>
        <p:nvSpPr>
          <p:cNvPr id="3" name="コンテンツ プレースホルダー 2"/>
          <p:cNvSpPr>
            <a:spLocks noGrp="1"/>
          </p:cNvSpPr>
          <p:nvPr>
            <p:ph idx="1"/>
          </p:nvPr>
        </p:nvSpPr>
        <p:spPr>
          <a:xfrm>
            <a:off x="628649" y="1578634"/>
            <a:ext cx="7954633" cy="4830791"/>
          </a:xfrm>
        </p:spPr>
        <p:txBody>
          <a:bodyPr>
            <a:normAutofit/>
          </a:bodyPr>
          <a:lstStyle/>
          <a:p>
            <a:r>
              <a:rPr lang="ja-JP" altLang="en-US" sz="2800" dirty="0"/>
              <a:t>各種病態や疾患の診断基準やガイドラインで使用されているアルブミン値の</a:t>
            </a:r>
            <a:r>
              <a:rPr kumimoji="1" lang="ja-JP" altLang="en-US" sz="2800" dirty="0"/>
              <a:t>測定法は</a:t>
            </a:r>
            <a:r>
              <a:rPr kumimoji="1" lang="en-US" altLang="ja-JP" sz="2800" dirty="0"/>
              <a:t>BCG</a:t>
            </a:r>
            <a:r>
              <a:rPr kumimoji="1" lang="ja-JP" altLang="en-US" sz="2800" dirty="0"/>
              <a:t>法（</a:t>
            </a:r>
            <a:r>
              <a:rPr lang="en-US" altLang="ja-JP" sz="2800" dirty="0"/>
              <a:t>bromocresol green</a:t>
            </a:r>
            <a:r>
              <a:rPr kumimoji="1" lang="ja-JP" altLang="en-US" sz="2800" dirty="0"/>
              <a:t>）</a:t>
            </a:r>
            <a:endParaRPr kumimoji="1" lang="en-US" altLang="ja-JP" sz="2800" dirty="0"/>
          </a:p>
          <a:p>
            <a:r>
              <a:rPr lang="ja-JP" altLang="en-US" sz="2800" dirty="0"/>
              <a:t>当院で採用されている血清アルブミン測定法は</a:t>
            </a:r>
            <a:r>
              <a:rPr lang="en-US" altLang="ja-JP" sz="2800" dirty="0"/>
              <a:t>BCP</a:t>
            </a:r>
            <a:r>
              <a:rPr lang="ja-JP" altLang="en-US" sz="2800" dirty="0"/>
              <a:t>（</a:t>
            </a:r>
            <a:r>
              <a:rPr lang="en-US" altLang="ja-JP" sz="2800" dirty="0"/>
              <a:t>bromocresol purple</a:t>
            </a:r>
            <a:r>
              <a:rPr lang="ja-JP" altLang="en-US" sz="2800" dirty="0"/>
              <a:t>）改良法</a:t>
            </a:r>
            <a:endParaRPr lang="en-US" altLang="ja-JP" sz="2800" dirty="0"/>
          </a:p>
          <a:p>
            <a:r>
              <a:rPr kumimoji="1" lang="ja-JP" altLang="en-US" sz="2800" dirty="0"/>
              <a:t>アルブミン値が低値になると両者に差異が生じる</a:t>
            </a:r>
            <a:endParaRPr kumimoji="1" lang="en-US" altLang="ja-JP" sz="2800" dirty="0"/>
          </a:p>
          <a:p>
            <a:pPr lvl="1"/>
            <a:r>
              <a:rPr lang="en-US" altLang="ja-JP" sz="2500" dirty="0"/>
              <a:t>BCP</a:t>
            </a:r>
            <a:r>
              <a:rPr lang="ja-JP" altLang="en-US" sz="2500" dirty="0"/>
              <a:t>改良法でアルブミン値</a:t>
            </a:r>
            <a:r>
              <a:rPr lang="en-US" altLang="ja-JP" sz="2500" dirty="0"/>
              <a:t>3.5g/dL</a:t>
            </a:r>
            <a:r>
              <a:rPr lang="ja-JP" altLang="en-US" sz="2500" dirty="0"/>
              <a:t>以下の場合には、</a:t>
            </a:r>
            <a:r>
              <a:rPr lang="en-US" altLang="ja-JP" sz="2500" dirty="0"/>
              <a:t>0.3g/dL</a:t>
            </a:r>
            <a:r>
              <a:rPr lang="ja-JP" altLang="en-US" sz="2500" dirty="0"/>
              <a:t>を加算することにより</a:t>
            </a:r>
            <a:r>
              <a:rPr lang="en-US" altLang="ja-JP" sz="2500" dirty="0"/>
              <a:t>BCG</a:t>
            </a:r>
            <a:r>
              <a:rPr lang="ja-JP" altLang="en-US" sz="2500" dirty="0"/>
              <a:t>法での測定値に近似する</a:t>
            </a:r>
            <a:endParaRPr lang="en-US" altLang="ja-JP" sz="2500" dirty="0"/>
          </a:p>
          <a:p>
            <a:pPr lvl="1"/>
            <a:r>
              <a:rPr kumimoji="1" lang="ja-JP" altLang="en-US" sz="2500" dirty="0"/>
              <a:t>アルブミン製剤の投与の目安には</a:t>
            </a:r>
            <a:r>
              <a:rPr kumimoji="1" lang="en-US" altLang="ja-JP" sz="2500" dirty="0"/>
              <a:t>BCG</a:t>
            </a:r>
            <a:r>
              <a:rPr kumimoji="1" lang="ja-JP" altLang="en-US" sz="2500" dirty="0"/>
              <a:t>法近似値を使用を提案</a:t>
            </a:r>
            <a:endParaRPr kumimoji="1" lang="en-US" altLang="ja-JP" sz="2500" dirty="0"/>
          </a:p>
          <a:p>
            <a:pPr lvl="1"/>
            <a:endParaRPr kumimoji="1" lang="ja-JP" altLang="en-US" sz="2500" dirty="0"/>
          </a:p>
        </p:txBody>
      </p:sp>
    </p:spTree>
    <p:extLst>
      <p:ext uri="{BB962C8B-B14F-4D97-AF65-F5344CB8AC3E}">
        <p14:creationId xmlns:p14="http://schemas.microsoft.com/office/powerpoint/2010/main" val="2115110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cstate="print"/>
          <a:srcRect l="405" t="17038" r="-405" b="10379"/>
          <a:stretch/>
        </p:blipFill>
        <p:spPr>
          <a:xfrm>
            <a:off x="1440072" y="138021"/>
            <a:ext cx="6455636" cy="6421272"/>
          </a:xfrm>
          <a:prstGeom prst="rect">
            <a:avLst/>
          </a:prstGeom>
        </p:spPr>
      </p:pic>
    </p:spTree>
    <p:extLst>
      <p:ext uri="{BB962C8B-B14F-4D97-AF65-F5344CB8AC3E}">
        <p14:creationId xmlns:p14="http://schemas.microsoft.com/office/powerpoint/2010/main" val="4250096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xmlns="" id="{E5D1C9C0-F5E0-4139-9636-6A1B6A5B81F8}"/>
              </a:ext>
            </a:extLst>
          </p:cNvPr>
          <p:cNvGraphicFramePr>
            <a:graphicFrameLocks/>
          </p:cNvGraphicFramePr>
          <p:nvPr>
            <p:extLst>
              <p:ext uri="{D42A27DB-BD31-4B8C-83A1-F6EECF244321}">
                <p14:modId xmlns:p14="http://schemas.microsoft.com/office/powerpoint/2010/main" val="1798328548"/>
              </p:ext>
            </p:extLst>
          </p:nvPr>
        </p:nvGraphicFramePr>
        <p:xfrm>
          <a:off x="359568" y="422694"/>
          <a:ext cx="8424864" cy="609025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直線矢印コネクタ 7"/>
          <p:cNvCxnSpPr/>
          <p:nvPr/>
        </p:nvCxnSpPr>
        <p:spPr>
          <a:xfrm>
            <a:off x="5658928" y="2009955"/>
            <a:ext cx="2725947" cy="15700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730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84401"/>
            <a:ext cx="7886700" cy="1325563"/>
          </a:xfrm>
        </p:spPr>
        <p:txBody>
          <a:bodyPr/>
          <a:lstStyle/>
          <a:p>
            <a:r>
              <a:rPr kumimoji="1" lang="ja-JP" altLang="en-US" dirty="0"/>
              <a:t>アルブミン製剤の適正使用の推進における認定医の役割</a:t>
            </a:r>
          </a:p>
        </p:txBody>
      </p:sp>
      <p:sp>
        <p:nvSpPr>
          <p:cNvPr id="3" name="コンテンツ プレースホルダー 2"/>
          <p:cNvSpPr>
            <a:spLocks noGrp="1"/>
          </p:cNvSpPr>
          <p:nvPr>
            <p:ph idx="1"/>
          </p:nvPr>
        </p:nvSpPr>
        <p:spPr>
          <a:xfrm>
            <a:off x="628650" y="1609964"/>
            <a:ext cx="8213426" cy="4756330"/>
          </a:xfrm>
        </p:spPr>
        <p:txBody>
          <a:bodyPr>
            <a:normAutofit/>
          </a:bodyPr>
          <a:lstStyle/>
          <a:p>
            <a:r>
              <a:rPr kumimoji="1" lang="ja-JP" altLang="en-US" sz="2400" dirty="0"/>
              <a:t>適正使用の指針をマメに周知する（起案者）</a:t>
            </a:r>
            <a:endParaRPr kumimoji="1" lang="en-US" altLang="ja-JP" sz="2400" dirty="0"/>
          </a:p>
          <a:p>
            <a:pPr lvl="1"/>
            <a:r>
              <a:rPr lang="ja-JP" altLang="en-US" sz="2000" dirty="0"/>
              <a:t>検討会、講演会、院内の文書作成</a:t>
            </a:r>
            <a:endParaRPr kumimoji="1" lang="en-US" altLang="ja-JP" sz="2000" dirty="0"/>
          </a:p>
          <a:p>
            <a:r>
              <a:rPr lang="ja-JP" altLang="en-US" sz="2400" dirty="0"/>
              <a:t>患者毎に背景を精査することが必要（観察者・評価者）</a:t>
            </a:r>
            <a:endParaRPr lang="en-US" altLang="ja-JP" sz="2400" dirty="0"/>
          </a:p>
          <a:p>
            <a:pPr lvl="1"/>
            <a:r>
              <a:rPr lang="ja-JP" altLang="en-US" sz="2000" dirty="0"/>
              <a:t>使用量が多い患者≠不適切な使用</a:t>
            </a:r>
            <a:endParaRPr lang="en-US" altLang="ja-JP" sz="2000" dirty="0"/>
          </a:p>
          <a:p>
            <a:pPr marL="342900" lvl="1" indent="0">
              <a:buNone/>
            </a:pPr>
            <a:r>
              <a:rPr kumimoji="1" lang="ja-JP" altLang="en-US" sz="2000" dirty="0"/>
              <a:t>　漫然とした使用</a:t>
            </a:r>
            <a:endParaRPr kumimoji="1" lang="en-US" altLang="ja-JP" sz="2000" dirty="0"/>
          </a:p>
          <a:p>
            <a:pPr marL="534988" lvl="1" indent="-192088">
              <a:buNone/>
            </a:pPr>
            <a:r>
              <a:rPr lang="ja-JP" altLang="en-US" sz="2000" dirty="0"/>
              <a:t>　不適切な使用例</a:t>
            </a:r>
            <a:endParaRPr lang="en-US" altLang="ja-JP" sz="2000" dirty="0"/>
          </a:p>
          <a:p>
            <a:pPr marL="534988" lvl="1" indent="-192088">
              <a:buNone/>
            </a:pPr>
            <a:r>
              <a:rPr lang="ja-JP" altLang="en-US" sz="2000" dirty="0"/>
              <a:t>　　低アルブミン血症による臨床症状がない</a:t>
            </a:r>
            <a:endParaRPr lang="en-US" altLang="ja-JP" sz="2000" dirty="0"/>
          </a:p>
          <a:p>
            <a:pPr marL="534988" lvl="1" indent="-192088">
              <a:buNone/>
            </a:pPr>
            <a:r>
              <a:rPr kumimoji="1" lang="ja-JP" altLang="en-US" sz="2000" dirty="0"/>
              <a:t>　　　　アルブミン低値だけで使用</a:t>
            </a:r>
            <a:endParaRPr kumimoji="1" lang="en-US" altLang="ja-JP" sz="2000" dirty="0"/>
          </a:p>
          <a:p>
            <a:pPr marL="534988" lvl="1" indent="-192088">
              <a:buNone/>
            </a:pPr>
            <a:r>
              <a:rPr lang="ja-JP" altLang="en-US" sz="2000" dirty="0"/>
              <a:t>　　循環血液量低下例に高張製剤</a:t>
            </a:r>
            <a:endParaRPr lang="en-US" altLang="ja-JP" sz="2000" dirty="0"/>
          </a:p>
          <a:p>
            <a:pPr marL="534988" lvl="1" indent="-192088">
              <a:buNone/>
            </a:pPr>
            <a:r>
              <a:rPr kumimoji="1" lang="ja-JP" altLang="en-US" sz="2000" dirty="0"/>
              <a:t>　　低アルブミン血症による浮腫や肺水腫に等張性剤</a:t>
            </a:r>
            <a:endParaRPr kumimoji="1" lang="en-US" altLang="ja-JP" sz="2000" dirty="0"/>
          </a:p>
          <a:p>
            <a:pPr marL="534988" lvl="1" indent="-192088"/>
            <a:r>
              <a:rPr lang="ja-JP" altLang="en-US" sz="2000" dirty="0"/>
              <a:t>不適切と思われる使用を評価し、改善のための助言</a:t>
            </a:r>
            <a:endParaRPr kumimoji="1" lang="en-US" altLang="ja-JP" sz="2000" dirty="0"/>
          </a:p>
          <a:p>
            <a:r>
              <a:rPr lang="ja-JP" altLang="en-US" sz="2400" dirty="0"/>
              <a:t>成果が現れるまでには長い時間が必要（交渉者）</a:t>
            </a:r>
            <a:endParaRPr lang="en-US" altLang="ja-JP" sz="2000" dirty="0"/>
          </a:p>
          <a:p>
            <a:pPr lvl="1"/>
            <a:r>
              <a:rPr lang="ja-JP" altLang="en-US" sz="2000" dirty="0"/>
              <a:t>病院管理部門へのフィードバック（部長会議、病院長）</a:t>
            </a:r>
            <a:endParaRPr lang="en-US" altLang="ja-JP" sz="2000" dirty="0"/>
          </a:p>
        </p:txBody>
      </p:sp>
    </p:spTree>
    <p:extLst>
      <p:ext uri="{BB962C8B-B14F-4D97-AF65-F5344CB8AC3E}">
        <p14:creationId xmlns:p14="http://schemas.microsoft.com/office/powerpoint/2010/main" val="1080005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自己血輸血における採血時の安全性評価</a:t>
            </a:r>
          </a:p>
        </p:txBody>
      </p:sp>
      <p:sp>
        <p:nvSpPr>
          <p:cNvPr id="3" name="コンテンツ プレースホルダー 2"/>
          <p:cNvSpPr>
            <a:spLocks noGrp="1"/>
          </p:cNvSpPr>
          <p:nvPr>
            <p:ph idx="1"/>
          </p:nvPr>
        </p:nvSpPr>
        <p:spPr>
          <a:xfrm>
            <a:off x="370396" y="1544129"/>
            <a:ext cx="8403208" cy="4563823"/>
          </a:xfrm>
        </p:spPr>
        <p:txBody>
          <a:bodyPr>
            <a:noAutofit/>
          </a:bodyPr>
          <a:lstStyle/>
          <a:p>
            <a:r>
              <a:rPr kumimoji="1" lang="ja-JP" altLang="en-US" sz="2800" dirty="0"/>
              <a:t>自己血輸血は、同種血輸血の</a:t>
            </a:r>
            <a:r>
              <a:rPr lang="ja-JP" altLang="en-US" sz="2800" dirty="0"/>
              <a:t>副作用の心配がない</a:t>
            </a:r>
            <a:endParaRPr lang="en-US" altLang="ja-JP" sz="2800" dirty="0"/>
          </a:p>
          <a:p>
            <a:pPr lvl="1"/>
            <a:r>
              <a:rPr kumimoji="1" lang="ja-JP" altLang="en-US" sz="2800" dirty="0"/>
              <a:t>輸血後感染症、アレルギー、</a:t>
            </a:r>
            <a:r>
              <a:rPr kumimoji="1" lang="en-US" altLang="ja-JP" sz="2800" dirty="0"/>
              <a:t>GVHD</a:t>
            </a:r>
            <a:r>
              <a:rPr kumimoji="1" lang="ja-JP" altLang="en-US" sz="2800" dirty="0"/>
              <a:t>等</a:t>
            </a:r>
            <a:endParaRPr kumimoji="1" lang="en-US" altLang="ja-JP" sz="2800" dirty="0"/>
          </a:p>
          <a:p>
            <a:pPr lvl="1"/>
            <a:r>
              <a:rPr lang="ja-JP" altLang="en-US" sz="2800" dirty="0"/>
              <a:t>安全な輸血療法と考えられ、実践が推奨されている</a:t>
            </a:r>
            <a:endParaRPr lang="en-US" altLang="ja-JP" sz="2800" dirty="0"/>
          </a:p>
          <a:p>
            <a:pPr marL="342900" lvl="1" indent="0">
              <a:buNone/>
            </a:pPr>
            <a:r>
              <a:rPr kumimoji="1" lang="ja-JP" altLang="en-US" sz="2800" dirty="0"/>
              <a:t>　（輸血療法の実施に関するガイドライン）</a:t>
            </a:r>
            <a:endParaRPr kumimoji="1" lang="en-US" altLang="ja-JP" sz="2800" dirty="0"/>
          </a:p>
          <a:p>
            <a:r>
              <a:rPr lang="ja-JP" altLang="en-US" sz="2800" dirty="0"/>
              <a:t>しかし、自己血採血後には採血後副作用がある</a:t>
            </a:r>
            <a:endParaRPr lang="en-US" altLang="ja-JP" sz="2800" dirty="0"/>
          </a:p>
          <a:p>
            <a:pPr lvl="1"/>
            <a:r>
              <a:rPr lang="ja-JP" altLang="en-US" sz="2800" dirty="0"/>
              <a:t>当然ながら、同種血輸血にはない</a:t>
            </a:r>
            <a:endParaRPr lang="en-US" altLang="ja-JP" sz="2800" dirty="0"/>
          </a:p>
          <a:p>
            <a:pPr lvl="1"/>
            <a:r>
              <a:rPr kumimoji="1" lang="ja-JP" altLang="en-US" sz="2800" dirty="0"/>
              <a:t>自己血採血後副作用：安全上の問題（失神、転倒）</a:t>
            </a:r>
            <a:endParaRPr kumimoji="1" lang="en-US" altLang="ja-JP" sz="2800" dirty="0"/>
          </a:p>
          <a:p>
            <a:pPr lvl="1"/>
            <a:r>
              <a:rPr lang="ja-JP" altLang="en-US" sz="2800" dirty="0"/>
              <a:t>即時性副作用</a:t>
            </a:r>
            <a:endParaRPr lang="en-US" altLang="ja-JP" sz="2800" dirty="0"/>
          </a:p>
          <a:p>
            <a:pPr marL="534988" lvl="1" indent="0">
              <a:buNone/>
            </a:pPr>
            <a:r>
              <a:rPr lang="en-US" altLang="ja-JP" sz="2800" dirty="0"/>
              <a:t> </a:t>
            </a:r>
            <a:r>
              <a:rPr lang="ja-JP" altLang="en-US" sz="2800" dirty="0"/>
              <a:t>血管迷走神経反応（</a:t>
            </a:r>
            <a:r>
              <a:rPr lang="en-US" altLang="ja-JP" sz="2800" dirty="0"/>
              <a:t>vasovagal reaction, VVR</a:t>
            </a:r>
            <a:r>
              <a:rPr lang="ja-JP" altLang="en-US" sz="2800" dirty="0"/>
              <a:t>）</a:t>
            </a:r>
            <a:endParaRPr lang="en-US" altLang="ja-JP" sz="2800" dirty="0"/>
          </a:p>
          <a:p>
            <a:pPr marL="534988" lvl="1" indent="-173038"/>
            <a:r>
              <a:rPr lang="ja-JP" altLang="en-US" sz="2800" u="wavyHeavy" dirty="0"/>
              <a:t>遅発性副作用（</a:t>
            </a:r>
            <a:r>
              <a:rPr lang="en-US" altLang="ja-JP" sz="2800" u="wavyHeavy" dirty="0"/>
              <a:t>delayed reaction, DR</a:t>
            </a:r>
            <a:r>
              <a:rPr lang="ja-JP" altLang="en-US" sz="2800" u="wavyHeavy" dirty="0"/>
              <a:t>）</a:t>
            </a:r>
            <a:endParaRPr kumimoji="1" lang="ja-JP" altLang="en-US" sz="2800" u="wavyHeavy" dirty="0"/>
          </a:p>
        </p:txBody>
      </p:sp>
    </p:spTree>
    <p:extLst>
      <p:ext uri="{BB962C8B-B14F-4D97-AF65-F5344CB8AC3E}">
        <p14:creationId xmlns:p14="http://schemas.microsoft.com/office/powerpoint/2010/main" val="1863896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認定医になるためには</a:t>
            </a:r>
          </a:p>
        </p:txBody>
      </p:sp>
      <p:sp>
        <p:nvSpPr>
          <p:cNvPr id="3" name="コンテンツ プレースホルダー 2"/>
          <p:cNvSpPr>
            <a:spLocks noGrp="1"/>
          </p:cNvSpPr>
          <p:nvPr>
            <p:ph idx="1"/>
          </p:nvPr>
        </p:nvSpPr>
        <p:spPr>
          <a:xfrm>
            <a:off x="628650" y="1584086"/>
            <a:ext cx="7886700" cy="4351338"/>
          </a:xfrm>
        </p:spPr>
        <p:txBody>
          <a:bodyPr>
            <a:normAutofit lnSpcReduction="10000"/>
          </a:bodyPr>
          <a:lstStyle/>
          <a:p>
            <a:r>
              <a:rPr lang="ja-JP" altLang="en-US" sz="2800" dirty="0"/>
              <a:t>認定医試験</a:t>
            </a:r>
            <a:endParaRPr lang="en-US" altLang="ja-JP" sz="2800" dirty="0"/>
          </a:p>
          <a:p>
            <a:pPr lvl="1"/>
            <a:r>
              <a:rPr kumimoji="1" lang="ja-JP" altLang="en-US" sz="2400" dirty="0"/>
              <a:t>受験資格　</a:t>
            </a:r>
            <a:endParaRPr kumimoji="1" lang="en-US" altLang="ja-JP" sz="2400" dirty="0"/>
          </a:p>
          <a:p>
            <a:pPr marL="342900" lvl="1" indent="0">
              <a:buNone/>
            </a:pPr>
            <a:r>
              <a:rPr lang="ja-JP" altLang="en-US" sz="2400" dirty="0"/>
              <a:t>　</a:t>
            </a:r>
            <a:r>
              <a:rPr kumimoji="1" lang="ja-JP" altLang="en-US" sz="2400" dirty="0"/>
              <a:t>医籍登録後</a:t>
            </a:r>
            <a:r>
              <a:rPr kumimoji="1" lang="en-US" altLang="ja-JP" sz="2400" dirty="0"/>
              <a:t>7</a:t>
            </a:r>
            <a:r>
              <a:rPr kumimoji="1" lang="ja-JP" altLang="en-US" sz="2400" dirty="0"/>
              <a:t>年以上</a:t>
            </a:r>
            <a:endParaRPr kumimoji="1" lang="en-US" altLang="ja-JP" sz="2400" dirty="0"/>
          </a:p>
          <a:p>
            <a:pPr marL="342900" lvl="1" indent="0">
              <a:buNone/>
            </a:pPr>
            <a:r>
              <a:rPr lang="ja-JP" altLang="en-US" sz="2400" dirty="0"/>
              <a:t>　</a:t>
            </a:r>
            <a:r>
              <a:rPr kumimoji="1" lang="ja-JP" altLang="en-US" sz="2400" dirty="0"/>
              <a:t>輸血・細胞治療学会在籍</a:t>
            </a:r>
            <a:r>
              <a:rPr kumimoji="1" lang="en-US" altLang="ja-JP" sz="2400" dirty="0"/>
              <a:t>5</a:t>
            </a:r>
            <a:r>
              <a:rPr kumimoji="1" lang="ja-JP" altLang="en-US" sz="2400" dirty="0"/>
              <a:t>年以上</a:t>
            </a:r>
            <a:endParaRPr kumimoji="1" lang="en-US" altLang="ja-JP" sz="2400" dirty="0"/>
          </a:p>
          <a:p>
            <a:pPr marL="342900" lvl="1" indent="0">
              <a:buNone/>
            </a:pPr>
            <a:r>
              <a:rPr lang="en-US" altLang="ja-JP" sz="2400" dirty="0"/>
              <a:t>	</a:t>
            </a:r>
            <a:r>
              <a:rPr kumimoji="1" lang="ja-JP" altLang="en-US" sz="2000" dirty="0"/>
              <a:t>うち</a:t>
            </a:r>
            <a:r>
              <a:rPr kumimoji="1" lang="en-US" altLang="ja-JP" sz="2000" dirty="0"/>
              <a:t>2</a:t>
            </a:r>
            <a:r>
              <a:rPr kumimoji="1" lang="ja-JP" altLang="en-US" sz="2000" dirty="0"/>
              <a:t>年間は他学会で充当可能</a:t>
            </a:r>
            <a:endParaRPr kumimoji="1" lang="en-US" altLang="ja-JP" sz="2400" dirty="0"/>
          </a:p>
          <a:p>
            <a:pPr marL="342900" lvl="1" indent="0">
              <a:buNone/>
            </a:pPr>
            <a:r>
              <a:rPr lang="ja-JP" altLang="en-US" sz="2400" dirty="0"/>
              <a:t>　認定制度指定カリキュラム履修</a:t>
            </a:r>
            <a:endParaRPr lang="en-US" altLang="ja-JP" sz="2400" dirty="0"/>
          </a:p>
          <a:p>
            <a:pPr marL="342900" lvl="1" indent="0">
              <a:buNone/>
            </a:pPr>
            <a:r>
              <a:rPr kumimoji="1" lang="ja-JP" altLang="en-US" sz="2400" dirty="0"/>
              <a:t>　</a:t>
            </a:r>
            <a:r>
              <a:rPr lang="ja-JP" altLang="en-US" sz="2400" dirty="0"/>
              <a:t>資格審査基準（論文、学会発表）</a:t>
            </a:r>
            <a:endParaRPr kumimoji="1" lang="en-US" altLang="ja-JP" sz="2400" dirty="0"/>
          </a:p>
          <a:p>
            <a:r>
              <a:rPr kumimoji="1" lang="ja-JP" altLang="en-US" sz="2800" dirty="0"/>
              <a:t>認定医制度施設における研修（</a:t>
            </a:r>
            <a:r>
              <a:rPr kumimoji="1" lang="en-US" altLang="ja-JP" sz="2800" dirty="0"/>
              <a:t>2</a:t>
            </a:r>
            <a:r>
              <a:rPr kumimoji="1" lang="ja-JP" altLang="en-US" sz="2800" dirty="0"/>
              <a:t>年間）</a:t>
            </a:r>
            <a:endParaRPr kumimoji="1" lang="en-US" altLang="ja-JP" sz="2800" dirty="0"/>
          </a:p>
          <a:p>
            <a:pPr lvl="1"/>
            <a:r>
              <a:rPr lang="ja-JP" altLang="en-US" sz="2400" dirty="0"/>
              <a:t>認定制度指定カリキュラム</a:t>
            </a:r>
            <a:endParaRPr lang="en-US" altLang="ja-JP" sz="2400" dirty="0"/>
          </a:p>
          <a:p>
            <a:pPr lvl="1"/>
            <a:r>
              <a:rPr kumimoji="1" lang="ja-JP" altLang="en-US" sz="2400" dirty="0"/>
              <a:t>輸血に関する</a:t>
            </a:r>
            <a:r>
              <a:rPr kumimoji="1" lang="en-US" altLang="ja-JP" sz="2400" dirty="0"/>
              <a:t>17</a:t>
            </a:r>
            <a:r>
              <a:rPr kumimoji="1" lang="ja-JP" altLang="en-US" sz="2400" dirty="0"/>
              <a:t>項目の履修</a:t>
            </a:r>
            <a:endParaRPr kumimoji="1" lang="en-US" altLang="ja-JP" sz="2400" dirty="0"/>
          </a:p>
          <a:p>
            <a:pPr lvl="1"/>
            <a:r>
              <a:rPr kumimoji="1" lang="ja-JP" altLang="en-US" sz="2400" dirty="0"/>
              <a:t>認定制度指定施設での研修</a:t>
            </a:r>
            <a:endParaRPr kumimoji="1" lang="en-US" altLang="ja-JP" sz="2400" dirty="0"/>
          </a:p>
          <a:p>
            <a:pPr marL="342900" lvl="1" indent="0">
              <a:buNone/>
            </a:pPr>
            <a:r>
              <a:rPr lang="ja-JP" altLang="en-US" sz="2400" dirty="0"/>
              <a:t>　指定施設での研修が困難⇒支部長推薦による受験</a:t>
            </a:r>
            <a:endParaRPr kumimoji="1" lang="en-US" altLang="ja-JP" sz="2400" dirty="0"/>
          </a:p>
          <a:p>
            <a:endParaRPr kumimoji="1" lang="ja-JP" altLang="en-US" sz="2800" dirty="0"/>
          </a:p>
        </p:txBody>
      </p:sp>
    </p:spTree>
    <p:extLst>
      <p:ext uri="{BB962C8B-B14F-4D97-AF65-F5344CB8AC3E}">
        <p14:creationId xmlns:p14="http://schemas.microsoft.com/office/powerpoint/2010/main" val="1318623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63156" y="81300"/>
            <a:ext cx="7886700" cy="1325563"/>
          </a:xfrm>
        </p:spPr>
        <p:txBody>
          <a:bodyPr/>
          <a:lstStyle/>
          <a:p>
            <a:r>
              <a:rPr kumimoji="1" lang="ja-JP" altLang="en-US" dirty="0"/>
              <a:t>血管迷走神経反応（</a:t>
            </a:r>
            <a:r>
              <a:rPr kumimoji="1" lang="en-US" altLang="ja-JP" dirty="0"/>
              <a:t>VVR</a:t>
            </a:r>
            <a:r>
              <a:rPr kumimoji="1" lang="ja-JP" altLang="en-US" dirty="0"/>
              <a:t>）</a:t>
            </a:r>
          </a:p>
        </p:txBody>
      </p:sp>
      <p:sp>
        <p:nvSpPr>
          <p:cNvPr id="5" name="正方形/長方形 4"/>
          <p:cNvSpPr/>
          <p:nvPr/>
        </p:nvSpPr>
        <p:spPr>
          <a:xfrm>
            <a:off x="969036" y="1406863"/>
            <a:ext cx="2700068" cy="6642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自己血採血</a:t>
            </a:r>
          </a:p>
        </p:txBody>
      </p:sp>
      <p:sp>
        <p:nvSpPr>
          <p:cNvPr id="7" name="正方形/長方形 6"/>
          <p:cNvSpPr/>
          <p:nvPr/>
        </p:nvSpPr>
        <p:spPr>
          <a:xfrm>
            <a:off x="969036" y="2637481"/>
            <a:ext cx="2027208" cy="759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t>静脈還流↓</a:t>
            </a:r>
            <a:endParaRPr kumimoji="1" lang="ja-JP" altLang="en-US" sz="2800" dirty="0"/>
          </a:p>
        </p:txBody>
      </p:sp>
      <p:sp>
        <p:nvSpPr>
          <p:cNvPr id="9" name="正方形/長方形 8"/>
          <p:cNvSpPr/>
          <p:nvPr/>
        </p:nvSpPr>
        <p:spPr>
          <a:xfrm>
            <a:off x="3765226" y="2611946"/>
            <a:ext cx="2027208" cy="759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t>心拍出量↓</a:t>
            </a:r>
            <a:endParaRPr kumimoji="1" lang="ja-JP" altLang="en-US" sz="2800" dirty="0"/>
          </a:p>
        </p:txBody>
      </p:sp>
      <p:sp>
        <p:nvSpPr>
          <p:cNvPr id="10" name="正方形/長方形 9"/>
          <p:cNvSpPr/>
          <p:nvPr/>
        </p:nvSpPr>
        <p:spPr>
          <a:xfrm>
            <a:off x="3776112" y="3834514"/>
            <a:ext cx="2004202" cy="7048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t>血圧↓</a:t>
            </a:r>
            <a:endParaRPr kumimoji="1" lang="ja-JP" altLang="en-US" sz="2800" dirty="0"/>
          </a:p>
        </p:txBody>
      </p:sp>
      <p:sp>
        <p:nvSpPr>
          <p:cNvPr id="11" name="正方形/長方形 10"/>
          <p:cNvSpPr/>
          <p:nvPr/>
        </p:nvSpPr>
        <p:spPr>
          <a:xfrm>
            <a:off x="986493" y="3817170"/>
            <a:ext cx="2027208" cy="759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t>延髄</a:t>
            </a:r>
            <a:endParaRPr lang="en-US" altLang="ja-JP" sz="2000" dirty="0"/>
          </a:p>
          <a:p>
            <a:pPr algn="ctr"/>
            <a:r>
              <a:rPr lang="ja-JP" altLang="en-US" sz="2000" dirty="0"/>
              <a:t>心血管中枢</a:t>
            </a:r>
            <a:endParaRPr kumimoji="1" lang="ja-JP" altLang="en-US" sz="2000" dirty="0"/>
          </a:p>
        </p:txBody>
      </p:sp>
      <p:cxnSp>
        <p:nvCxnSpPr>
          <p:cNvPr id="13" name="直線矢印コネクタ 12"/>
          <p:cNvCxnSpPr>
            <a:endCxn id="7" idx="0"/>
          </p:cNvCxnSpPr>
          <p:nvPr/>
        </p:nvCxnSpPr>
        <p:spPr>
          <a:xfrm>
            <a:off x="1978326" y="2071097"/>
            <a:ext cx="4314" cy="566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フリーフォーム: 図形 14"/>
          <p:cNvSpPr/>
          <p:nvPr/>
        </p:nvSpPr>
        <p:spPr>
          <a:xfrm>
            <a:off x="3677731" y="1734666"/>
            <a:ext cx="1122870" cy="856133"/>
          </a:xfrm>
          <a:custGeom>
            <a:avLst/>
            <a:gdLst>
              <a:gd name="connsiteX0" fmla="*/ 0 w 1009290"/>
              <a:gd name="connsiteY0" fmla="*/ 0 h 621102"/>
              <a:gd name="connsiteX1" fmla="*/ 1000664 w 1009290"/>
              <a:gd name="connsiteY1" fmla="*/ 0 h 621102"/>
              <a:gd name="connsiteX2" fmla="*/ 1009290 w 1009290"/>
              <a:gd name="connsiteY2" fmla="*/ 621102 h 621102"/>
            </a:gdLst>
            <a:ahLst/>
            <a:cxnLst>
              <a:cxn ang="0">
                <a:pos x="connsiteX0" y="connsiteY0"/>
              </a:cxn>
              <a:cxn ang="0">
                <a:pos x="connsiteX1" y="connsiteY1"/>
              </a:cxn>
              <a:cxn ang="0">
                <a:pos x="connsiteX2" y="connsiteY2"/>
              </a:cxn>
            </a:cxnLst>
            <a:rect l="l" t="t" r="r" b="b"/>
            <a:pathLst>
              <a:path w="1009290" h="621102">
                <a:moveTo>
                  <a:pt x="0" y="0"/>
                </a:moveTo>
                <a:lnTo>
                  <a:pt x="1000664" y="0"/>
                </a:lnTo>
                <a:lnTo>
                  <a:pt x="1009290" y="621102"/>
                </a:ln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a:stCxn id="7" idx="2"/>
            <a:endCxn id="11" idx="0"/>
          </p:cNvCxnSpPr>
          <p:nvPr/>
        </p:nvCxnSpPr>
        <p:spPr>
          <a:xfrm>
            <a:off x="1982640" y="3396783"/>
            <a:ext cx="17457" cy="420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a:stCxn id="9" idx="2"/>
            <a:endCxn id="10" idx="0"/>
          </p:cNvCxnSpPr>
          <p:nvPr/>
        </p:nvCxnSpPr>
        <p:spPr>
          <a:xfrm flipH="1">
            <a:off x="4778213" y="3371248"/>
            <a:ext cx="617" cy="4632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stCxn id="10" idx="1"/>
            <a:endCxn id="11" idx="3"/>
          </p:cNvCxnSpPr>
          <p:nvPr/>
        </p:nvCxnSpPr>
        <p:spPr>
          <a:xfrm flipH="1">
            <a:off x="3013701" y="4186929"/>
            <a:ext cx="762411" cy="98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964722" y="5664021"/>
            <a:ext cx="2027208" cy="759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交感神経↑</a:t>
            </a:r>
          </a:p>
        </p:txBody>
      </p:sp>
      <p:cxnSp>
        <p:nvCxnSpPr>
          <p:cNvPr id="27" name="直線矢印コネクタ 26"/>
          <p:cNvCxnSpPr>
            <a:stCxn id="11" idx="2"/>
            <a:endCxn id="25" idx="0"/>
          </p:cNvCxnSpPr>
          <p:nvPr/>
        </p:nvCxnSpPr>
        <p:spPr>
          <a:xfrm flipH="1">
            <a:off x="1978326" y="4576472"/>
            <a:ext cx="21771" cy="10875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709359" y="5664021"/>
            <a:ext cx="2182483" cy="759302"/>
          </a:xfrm>
          <a:prstGeom prst="rect">
            <a:avLst/>
          </a:prstGeom>
          <a:solidFill>
            <a:srgbClr val="EF342F"/>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sz="2800" dirty="0"/>
              <a:t>血圧↑・脈拍↑</a:t>
            </a:r>
            <a:endParaRPr kumimoji="1" lang="ja-JP" altLang="en-US" sz="2800" dirty="0"/>
          </a:p>
        </p:txBody>
      </p:sp>
      <p:cxnSp>
        <p:nvCxnSpPr>
          <p:cNvPr id="31" name="直線矢印コネクタ 30"/>
          <p:cNvCxnSpPr>
            <a:stCxn id="25" idx="3"/>
            <a:endCxn id="29" idx="1"/>
          </p:cNvCxnSpPr>
          <p:nvPr/>
        </p:nvCxnSpPr>
        <p:spPr>
          <a:xfrm>
            <a:off x="2991930" y="6043672"/>
            <a:ext cx="71742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6594894" y="4846199"/>
            <a:ext cx="2027208" cy="759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t>圧受容器</a:t>
            </a:r>
            <a:endParaRPr kumimoji="1" lang="ja-JP" altLang="en-US" sz="2800" dirty="0"/>
          </a:p>
        </p:txBody>
      </p:sp>
      <p:sp>
        <p:nvSpPr>
          <p:cNvPr id="33" name="フリーフォーム: 図形 32"/>
          <p:cNvSpPr/>
          <p:nvPr/>
        </p:nvSpPr>
        <p:spPr>
          <a:xfrm>
            <a:off x="5891842" y="5605501"/>
            <a:ext cx="1716655" cy="465016"/>
          </a:xfrm>
          <a:custGeom>
            <a:avLst/>
            <a:gdLst>
              <a:gd name="connsiteX0" fmla="*/ 0 w 1716656"/>
              <a:gd name="connsiteY0" fmla="*/ 776377 h 793630"/>
              <a:gd name="connsiteX1" fmla="*/ 1708030 w 1716656"/>
              <a:gd name="connsiteY1" fmla="*/ 793630 h 793630"/>
              <a:gd name="connsiteX2" fmla="*/ 1716656 w 1716656"/>
              <a:gd name="connsiteY2" fmla="*/ 0 h 793630"/>
            </a:gdLst>
            <a:ahLst/>
            <a:cxnLst>
              <a:cxn ang="0">
                <a:pos x="connsiteX0" y="connsiteY0"/>
              </a:cxn>
              <a:cxn ang="0">
                <a:pos x="connsiteX1" y="connsiteY1"/>
              </a:cxn>
              <a:cxn ang="0">
                <a:pos x="connsiteX2" y="connsiteY2"/>
              </a:cxn>
            </a:cxnLst>
            <a:rect l="l" t="t" r="r" b="b"/>
            <a:pathLst>
              <a:path w="1716656" h="793630">
                <a:moveTo>
                  <a:pt x="0" y="776377"/>
                </a:moveTo>
                <a:lnTo>
                  <a:pt x="1708030" y="793630"/>
                </a:lnTo>
                <a:cubicBezTo>
                  <a:pt x="1710905" y="529087"/>
                  <a:pt x="1713781" y="264543"/>
                  <a:pt x="1716656" y="0"/>
                </a:cubicBezTo>
              </a:path>
            </a:pathLst>
          </a:custGeom>
          <a:noFill/>
          <a:ln w="3810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6602082" y="3621881"/>
            <a:ext cx="2027208" cy="759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000" dirty="0"/>
              <a:t>延髄</a:t>
            </a:r>
            <a:endParaRPr lang="en-US" altLang="ja-JP" sz="2000" dirty="0"/>
          </a:p>
          <a:p>
            <a:pPr algn="ctr"/>
            <a:r>
              <a:rPr lang="ja-JP" altLang="en-US" sz="2000" dirty="0"/>
              <a:t>血管中枢</a:t>
            </a:r>
            <a:endParaRPr lang="en-US" altLang="ja-JP" sz="2000" dirty="0"/>
          </a:p>
        </p:txBody>
      </p:sp>
      <p:sp>
        <p:nvSpPr>
          <p:cNvPr id="35" name="正方形/長方形 34"/>
          <p:cNvSpPr/>
          <p:nvPr/>
        </p:nvSpPr>
        <p:spPr>
          <a:xfrm>
            <a:off x="6501440" y="2305799"/>
            <a:ext cx="2214114" cy="759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b="1" dirty="0"/>
              <a:t>副交感神経↑</a:t>
            </a:r>
          </a:p>
        </p:txBody>
      </p:sp>
      <p:sp>
        <p:nvSpPr>
          <p:cNvPr id="36" name="正方形/長方形 35"/>
          <p:cNvSpPr/>
          <p:nvPr/>
        </p:nvSpPr>
        <p:spPr>
          <a:xfrm>
            <a:off x="6501440" y="986389"/>
            <a:ext cx="2214114" cy="759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t>血圧↓</a:t>
            </a:r>
            <a:endParaRPr lang="en-US" altLang="ja-JP" sz="2400" b="1" dirty="0"/>
          </a:p>
          <a:p>
            <a:pPr algn="ctr"/>
            <a:r>
              <a:rPr lang="ja-JP" altLang="en-US" sz="2400" b="1" dirty="0"/>
              <a:t>脈拍数↓</a:t>
            </a:r>
            <a:endParaRPr lang="en-US" altLang="ja-JP" sz="2400" b="1" dirty="0"/>
          </a:p>
        </p:txBody>
      </p:sp>
      <p:cxnSp>
        <p:nvCxnSpPr>
          <p:cNvPr id="38" name="直線矢印コネクタ 37"/>
          <p:cNvCxnSpPr/>
          <p:nvPr/>
        </p:nvCxnSpPr>
        <p:spPr>
          <a:xfrm flipV="1">
            <a:off x="7615685" y="4381183"/>
            <a:ext cx="7188" cy="46501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endCxn id="35" idx="2"/>
          </p:cNvCxnSpPr>
          <p:nvPr/>
        </p:nvCxnSpPr>
        <p:spPr>
          <a:xfrm flipH="1" flipV="1">
            <a:off x="7608497" y="3065101"/>
            <a:ext cx="7188" cy="5027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35" idx="0"/>
            <a:endCxn id="36" idx="2"/>
          </p:cNvCxnSpPr>
          <p:nvPr/>
        </p:nvCxnSpPr>
        <p:spPr>
          <a:xfrm flipV="1">
            <a:off x="7608497" y="1745691"/>
            <a:ext cx="0" cy="5601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74172" y="4865915"/>
            <a:ext cx="1578428" cy="46984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t>緊張・不安</a:t>
            </a:r>
          </a:p>
        </p:txBody>
      </p:sp>
      <p:cxnSp>
        <p:nvCxnSpPr>
          <p:cNvPr id="20" name="直線矢印コネクタ 19"/>
          <p:cNvCxnSpPr>
            <a:stCxn id="16" idx="2"/>
            <a:endCxn id="25" idx="0"/>
          </p:cNvCxnSpPr>
          <p:nvPr/>
        </p:nvCxnSpPr>
        <p:spPr>
          <a:xfrm>
            <a:off x="963386" y="5335761"/>
            <a:ext cx="1014940" cy="32826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24322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コンテンツ プレースホルダー 2"/>
          <p:cNvSpPr txBox="1">
            <a:spLocks/>
          </p:cNvSpPr>
          <p:nvPr/>
        </p:nvSpPr>
        <p:spPr>
          <a:xfrm>
            <a:off x="585517" y="402266"/>
            <a:ext cx="8196174" cy="6257326"/>
          </a:xfrm>
          <a:prstGeom prst="rect">
            <a:avLst/>
          </a:prstGeom>
        </p:spPr>
        <p:txBody>
          <a:bodyPr rtlCol="0">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lvl="1" indent="0">
              <a:lnSpc>
                <a:spcPct val="100000"/>
              </a:lnSpc>
              <a:spcBef>
                <a:spcPts val="1000"/>
              </a:spcBef>
              <a:buFont typeface="Arial" panose="020B0604020202020204" pitchFamily="34" charset="0"/>
              <a:buNone/>
              <a:defRPr/>
            </a:pPr>
            <a:r>
              <a:rPr lang="ja-JP" altLang="en-US" sz="2800" dirty="0"/>
              <a:t>自己血採血後の問題</a:t>
            </a:r>
            <a:endParaRPr lang="en-US" altLang="ja-JP" sz="2800" dirty="0"/>
          </a:p>
          <a:p>
            <a:pPr marL="180975" indent="-180975">
              <a:lnSpc>
                <a:spcPct val="100000"/>
              </a:lnSpc>
              <a:spcBef>
                <a:spcPts val="1000"/>
              </a:spcBef>
              <a:defRPr/>
            </a:pPr>
            <a:r>
              <a:rPr lang="ja-JP" altLang="en-US" sz="2400" dirty="0"/>
              <a:t>血管迷走神経反射（</a:t>
            </a:r>
            <a:r>
              <a:rPr lang="en-US" altLang="ja-JP" sz="2400" dirty="0"/>
              <a:t>VVR</a:t>
            </a:r>
            <a:r>
              <a:rPr lang="ja-JP" altLang="en-US" sz="2400" dirty="0"/>
              <a:t>）　発生率 約</a:t>
            </a:r>
            <a:r>
              <a:rPr lang="en-US" altLang="ja-JP" sz="2400" dirty="0"/>
              <a:t>1%</a:t>
            </a:r>
          </a:p>
          <a:p>
            <a:pPr marL="523875" lvl="1" indent="-180975">
              <a:lnSpc>
                <a:spcPct val="100000"/>
              </a:lnSpc>
              <a:spcBef>
                <a:spcPts val="1000"/>
              </a:spcBef>
              <a:defRPr/>
            </a:pPr>
            <a:r>
              <a:rPr lang="ja-JP" altLang="en-US" dirty="0"/>
              <a:t>症状　顔面蒼白、悪心・嘔吐、冷汗、意識障害・失神、失禁</a:t>
            </a:r>
            <a:endParaRPr lang="en-US" altLang="ja-JP" dirty="0"/>
          </a:p>
          <a:p>
            <a:pPr marL="523875" lvl="1" indent="-180975">
              <a:lnSpc>
                <a:spcPct val="100000"/>
              </a:lnSpc>
              <a:spcBef>
                <a:spcPts val="1000"/>
              </a:spcBef>
              <a:defRPr/>
            </a:pPr>
            <a:r>
              <a:rPr lang="ja-JP" altLang="en-US" dirty="0"/>
              <a:t>血圧低下・徐脈による症状（交感神経↑⇒副交感神経↑）</a:t>
            </a:r>
            <a:endParaRPr lang="en-US" altLang="ja-JP" dirty="0"/>
          </a:p>
          <a:p>
            <a:pPr marL="523875" lvl="1" indent="-180975">
              <a:lnSpc>
                <a:spcPct val="100000"/>
              </a:lnSpc>
              <a:spcBef>
                <a:spcPts val="1000"/>
              </a:spcBef>
              <a:defRPr/>
            </a:pPr>
            <a:r>
              <a:rPr lang="ja-JP" altLang="en-US" dirty="0"/>
              <a:t>危険因子　初回採血、若年者（心理的因子、圧反射感受性↑⇒副交感神経の亢進）</a:t>
            </a:r>
            <a:endParaRPr lang="en-US" altLang="ja-JP" dirty="0"/>
          </a:p>
          <a:p>
            <a:pPr marL="0" indent="0">
              <a:lnSpc>
                <a:spcPct val="100000"/>
              </a:lnSpc>
              <a:spcBef>
                <a:spcPts val="1000"/>
              </a:spcBef>
              <a:buNone/>
              <a:defRPr/>
            </a:pPr>
            <a:r>
              <a:rPr lang="ja-JP" altLang="en-US" dirty="0"/>
              <a:t>　　　　　　　⇒不安・緊張緩和、採血前飲水、下肢緊張運動（</a:t>
            </a:r>
            <a:r>
              <a:rPr lang="en-US" altLang="ja-JP" dirty="0"/>
              <a:t>Leg</a:t>
            </a:r>
            <a:r>
              <a:rPr lang="ja-JP" altLang="en-US" dirty="0"/>
              <a:t> </a:t>
            </a:r>
            <a:r>
              <a:rPr lang="en-US" altLang="ja-JP" dirty="0"/>
              <a:t>Cross</a:t>
            </a:r>
            <a:r>
              <a:rPr lang="ja-JP" altLang="en-US" dirty="0"/>
              <a:t>）</a:t>
            </a:r>
            <a:endParaRPr lang="en-US" altLang="ja-JP" dirty="0"/>
          </a:p>
          <a:p>
            <a:pPr marL="523875" lvl="1" indent="-180975">
              <a:lnSpc>
                <a:spcPct val="100000"/>
              </a:lnSpc>
              <a:spcBef>
                <a:spcPts val="1000"/>
              </a:spcBef>
              <a:defRPr/>
            </a:pPr>
            <a:r>
              <a:rPr lang="ja-JP" altLang="en-US" dirty="0"/>
              <a:t>採血室内、医療スタッフにより素早い処置が行われる</a:t>
            </a:r>
            <a:endParaRPr lang="en-US" altLang="ja-JP" dirty="0"/>
          </a:p>
          <a:p>
            <a:pPr marL="180975" indent="-180975">
              <a:lnSpc>
                <a:spcPct val="100000"/>
              </a:lnSpc>
              <a:defRPr/>
            </a:pPr>
            <a:r>
              <a:rPr lang="ja-JP" altLang="ja-JP" sz="2400" dirty="0"/>
              <a:t>遅発性副作用（</a:t>
            </a:r>
            <a:r>
              <a:rPr lang="en-US" altLang="ja-JP" sz="2400" dirty="0"/>
              <a:t>DR</a:t>
            </a:r>
            <a:r>
              <a:rPr lang="ja-JP" altLang="ja-JP" sz="2400" dirty="0"/>
              <a:t>）</a:t>
            </a:r>
            <a:r>
              <a:rPr lang="ja-JP" altLang="en-US" sz="2400" dirty="0"/>
              <a:t>　</a:t>
            </a:r>
            <a:r>
              <a:rPr lang="ja-JP" altLang="en-US" sz="2400" u="sng" dirty="0"/>
              <a:t>報告が少ない</a:t>
            </a:r>
            <a:endParaRPr lang="en-US" altLang="ja-JP" sz="2400" u="sng" dirty="0"/>
          </a:p>
          <a:p>
            <a:pPr lvl="1">
              <a:lnSpc>
                <a:spcPct val="100000"/>
              </a:lnSpc>
              <a:defRPr/>
            </a:pPr>
            <a:r>
              <a:rPr lang="ja-JP" altLang="en-US" dirty="0"/>
              <a:t>採血後、多くが</a:t>
            </a:r>
            <a:r>
              <a:rPr lang="ja-JP" altLang="ja-JP" dirty="0"/>
              <a:t>採血室から離れた場所で発症</a:t>
            </a:r>
            <a:endParaRPr lang="en-US" altLang="ja-JP" dirty="0"/>
          </a:p>
          <a:p>
            <a:pPr lvl="1">
              <a:lnSpc>
                <a:spcPct val="100000"/>
              </a:lnSpc>
              <a:buFont typeface="Arial" panose="020B0604020202020204" pitchFamily="34" charset="0"/>
              <a:buNone/>
              <a:defRPr/>
            </a:pPr>
            <a:r>
              <a:rPr lang="en-US" altLang="ja-JP" dirty="0"/>
              <a:t>	</a:t>
            </a:r>
            <a:r>
              <a:rPr lang="ja-JP" altLang="en-US" u="wavyHeavy" dirty="0"/>
              <a:t>様々な症状</a:t>
            </a:r>
            <a:r>
              <a:rPr lang="ja-JP" altLang="en-US" dirty="0"/>
              <a:t>を呈する</a:t>
            </a:r>
            <a:endParaRPr lang="en-US" altLang="ja-JP" dirty="0"/>
          </a:p>
          <a:p>
            <a:pPr marL="914400" lvl="2" indent="0">
              <a:lnSpc>
                <a:spcPct val="100000"/>
              </a:lnSpc>
              <a:buFont typeface="Arial" panose="020B0604020202020204" pitchFamily="34" charset="0"/>
              <a:buNone/>
              <a:defRPr/>
            </a:pPr>
            <a:r>
              <a:rPr lang="en-US" altLang="ja-JP" dirty="0"/>
              <a:t>VVR</a:t>
            </a:r>
            <a:r>
              <a:rPr lang="ja-JP" altLang="en-US" dirty="0"/>
              <a:t>様症状＋</a:t>
            </a:r>
            <a:r>
              <a:rPr lang="ja-JP" altLang="ja-JP" dirty="0"/>
              <a:t>倦怠感、めまい・立ちくらみ、</a:t>
            </a:r>
            <a:r>
              <a:rPr lang="ja-JP" altLang="en-US" dirty="0"/>
              <a:t>頭痛、胃腸不快、食欲低下</a:t>
            </a:r>
            <a:endParaRPr lang="en-US" altLang="ja-JP" dirty="0"/>
          </a:p>
          <a:p>
            <a:pPr marL="914400" lvl="2" indent="0">
              <a:lnSpc>
                <a:spcPct val="100000"/>
              </a:lnSpc>
              <a:buFont typeface="Arial" panose="020B0604020202020204" pitchFamily="34" charset="0"/>
              <a:buNone/>
              <a:defRPr/>
            </a:pPr>
            <a:r>
              <a:rPr lang="ja-JP" altLang="ja-JP" u="sng" dirty="0"/>
              <a:t>重症例</a:t>
            </a:r>
            <a:r>
              <a:rPr lang="ja-JP" altLang="en-US" u="sng" dirty="0"/>
              <a:t>：</a:t>
            </a:r>
            <a:r>
              <a:rPr lang="ja-JP" altLang="ja-JP" u="sng" dirty="0"/>
              <a:t>失神や転倒</a:t>
            </a:r>
            <a:endParaRPr lang="en-US" altLang="ja-JP" u="sng" dirty="0"/>
          </a:p>
          <a:p>
            <a:pPr marL="914400" lvl="2" indent="0">
              <a:lnSpc>
                <a:spcPct val="100000"/>
              </a:lnSpc>
              <a:buFont typeface="Arial" panose="020B0604020202020204" pitchFamily="34" charset="0"/>
              <a:buNone/>
              <a:defRPr/>
            </a:pPr>
            <a:r>
              <a:rPr lang="ja-JP" altLang="en-US" dirty="0"/>
              <a:t>血圧低下や自律神経系の変調による症状</a:t>
            </a:r>
            <a:endParaRPr lang="en-US" altLang="ja-JP" dirty="0"/>
          </a:p>
          <a:p>
            <a:pPr lvl="1">
              <a:lnSpc>
                <a:spcPct val="100000"/>
              </a:lnSpc>
              <a:defRPr/>
            </a:pPr>
            <a:r>
              <a:rPr lang="ja-JP" altLang="en-US" dirty="0"/>
              <a:t>発生頻度・危険因子の詳細は明らかではない</a:t>
            </a:r>
            <a:endParaRPr lang="en-US" altLang="ja-JP" dirty="0"/>
          </a:p>
          <a:p>
            <a:pPr lvl="2">
              <a:lnSpc>
                <a:spcPct val="100000"/>
              </a:lnSpc>
              <a:defRPr/>
            </a:pPr>
            <a:r>
              <a:rPr lang="ja-JP" altLang="en-US" dirty="0"/>
              <a:t>自己血採血での発生率は</a:t>
            </a:r>
            <a:r>
              <a:rPr lang="en-US" altLang="ja-JP" dirty="0"/>
              <a:t>10</a:t>
            </a:r>
            <a:r>
              <a:rPr lang="ja-JP" altLang="en-US" dirty="0"/>
              <a:t>～</a:t>
            </a:r>
            <a:r>
              <a:rPr lang="en-US" altLang="ja-JP" dirty="0"/>
              <a:t>70%</a:t>
            </a:r>
            <a:r>
              <a:rPr lang="ja-JP" altLang="en-US" dirty="0"/>
              <a:t>と報告によりまちまち</a:t>
            </a:r>
            <a:endParaRPr lang="en-US" altLang="ja-JP" dirty="0"/>
          </a:p>
          <a:p>
            <a:pPr lvl="2">
              <a:lnSpc>
                <a:spcPct val="100000"/>
              </a:lnSpc>
              <a:defRPr/>
            </a:pPr>
            <a:r>
              <a:rPr lang="ja-JP" altLang="en-US" dirty="0"/>
              <a:t>自己血採血での危険因子は不明</a:t>
            </a:r>
            <a:endParaRPr lang="en-US" altLang="ja-JP" dirty="0"/>
          </a:p>
          <a:p>
            <a:pPr lvl="2">
              <a:lnSpc>
                <a:spcPct val="100000"/>
              </a:lnSpc>
              <a:defRPr/>
            </a:pPr>
            <a:r>
              <a:rPr lang="ja-JP" altLang="en-US" dirty="0"/>
              <a:t>献血でも報告されている　発生率 </a:t>
            </a:r>
            <a:r>
              <a:rPr lang="en-US" altLang="ja-JP" dirty="0"/>
              <a:t>4</a:t>
            </a:r>
            <a:r>
              <a:rPr lang="ja-JP" altLang="en-US" dirty="0"/>
              <a:t>～</a:t>
            </a:r>
            <a:r>
              <a:rPr lang="en-US" altLang="ja-JP" dirty="0"/>
              <a:t>18%</a:t>
            </a:r>
          </a:p>
          <a:p>
            <a:pPr lvl="2">
              <a:lnSpc>
                <a:spcPct val="100000"/>
              </a:lnSpc>
              <a:defRPr/>
            </a:pPr>
            <a:r>
              <a:rPr lang="ja-JP" altLang="en-US" dirty="0"/>
              <a:t>献血の危険因子：女性、低循環血液量、</a:t>
            </a:r>
            <a:r>
              <a:rPr lang="en-US" altLang="ja-JP" dirty="0"/>
              <a:t>BMI</a:t>
            </a:r>
            <a:r>
              <a:rPr lang="ja-JP" altLang="en-US" dirty="0" err="1"/>
              <a:t>、</a:t>
            </a:r>
            <a:r>
              <a:rPr lang="ja-JP" altLang="en-US" dirty="0"/>
              <a:t>年齢（高齢者）</a:t>
            </a:r>
            <a:endParaRPr lang="en-US" altLang="ja-JP" dirty="0"/>
          </a:p>
          <a:p>
            <a:pPr lvl="1">
              <a:lnSpc>
                <a:spcPct val="100000"/>
              </a:lnSpc>
              <a:defRPr/>
            </a:pPr>
            <a:r>
              <a:rPr lang="ja-JP" altLang="en-US" dirty="0"/>
              <a:t>医療スタッフによる処置を受けることが少ない</a:t>
            </a:r>
            <a:endParaRPr lang="en-US" altLang="ja-JP" dirty="0"/>
          </a:p>
        </p:txBody>
      </p:sp>
    </p:spTree>
    <p:extLst>
      <p:ext uri="{BB962C8B-B14F-4D97-AF65-F5344CB8AC3E}">
        <p14:creationId xmlns:p14="http://schemas.microsoft.com/office/powerpoint/2010/main" val="4042721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自己血輸血の安全性を向上するためには</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8302138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矢印: 右 5"/>
          <p:cNvSpPr/>
          <p:nvPr/>
        </p:nvSpPr>
        <p:spPr>
          <a:xfrm>
            <a:off x="801179" y="4311844"/>
            <a:ext cx="1725283" cy="889883"/>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安全性</a:t>
            </a:r>
          </a:p>
        </p:txBody>
      </p:sp>
      <p:cxnSp>
        <p:nvCxnSpPr>
          <p:cNvPr id="5" name="直線矢印コネクタ 4"/>
          <p:cNvCxnSpPr/>
          <p:nvPr/>
        </p:nvCxnSpPr>
        <p:spPr>
          <a:xfrm flipH="1">
            <a:off x="4183814" y="3959525"/>
            <a:ext cx="25879" cy="43132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2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遅発性副作用の評価</a:t>
            </a:r>
          </a:p>
        </p:txBody>
      </p:sp>
      <p:sp>
        <p:nvSpPr>
          <p:cNvPr id="3" name="コンテンツ プレースホルダー 2"/>
          <p:cNvSpPr>
            <a:spLocks noGrp="1"/>
          </p:cNvSpPr>
          <p:nvPr>
            <p:ph idx="1"/>
          </p:nvPr>
        </p:nvSpPr>
        <p:spPr>
          <a:xfrm>
            <a:off x="628650" y="1566833"/>
            <a:ext cx="7886700" cy="1745711"/>
          </a:xfrm>
        </p:spPr>
        <p:txBody>
          <a:bodyPr>
            <a:normAutofit/>
          </a:bodyPr>
          <a:lstStyle/>
          <a:p>
            <a:r>
              <a:rPr kumimoji="1" lang="ja-JP" altLang="en-US" sz="2400" dirty="0"/>
              <a:t>自己血輸血の安全性を高めるためには、遅発性副作用の防止が必要</a:t>
            </a:r>
            <a:endParaRPr kumimoji="1" lang="en-US" altLang="ja-JP" sz="2400" dirty="0"/>
          </a:p>
          <a:p>
            <a:r>
              <a:rPr kumimoji="1" lang="ja-JP" altLang="en-US" sz="2400" dirty="0"/>
              <a:t>自己血採血での遅発性副作用の発生率・危険因子は不明</a:t>
            </a:r>
            <a:endParaRPr lang="en-US" altLang="ja-JP" sz="2400" dirty="0"/>
          </a:p>
          <a:p>
            <a:r>
              <a:rPr kumimoji="1" lang="ja-JP" altLang="en-US" sz="2400" dirty="0"/>
              <a:t>予防方法は</a:t>
            </a:r>
            <a:r>
              <a:rPr lang="ja-JP" altLang="en-US" sz="2400" dirty="0"/>
              <a:t>未だ不明</a:t>
            </a:r>
            <a:endParaRPr kumimoji="1" lang="en-US" altLang="ja-JP" sz="2400" dirty="0"/>
          </a:p>
        </p:txBody>
      </p:sp>
      <p:sp>
        <p:nvSpPr>
          <p:cNvPr id="4" name="コンテンツ プレースホルダー 2"/>
          <p:cNvSpPr txBox="1">
            <a:spLocks/>
          </p:cNvSpPr>
          <p:nvPr/>
        </p:nvSpPr>
        <p:spPr>
          <a:xfrm>
            <a:off x="628650" y="4402048"/>
            <a:ext cx="7886700" cy="1532926"/>
          </a:xfrm>
          <a:prstGeom prst="rect">
            <a:avLst/>
          </a:prstGeom>
          <a:ln>
            <a:solidFill>
              <a:schemeClr val="tx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2400" dirty="0"/>
              <a:t>自己血輸血での遅発性副作用の発生率・危険因子を明らかにする必要がある</a:t>
            </a:r>
            <a:endParaRPr lang="en-US" altLang="ja-JP" sz="2400" dirty="0"/>
          </a:p>
          <a:p>
            <a:r>
              <a:rPr lang="ja-JP" altLang="en-US" sz="2400" dirty="0"/>
              <a:t>危険因子・発生機序に基づく予防方法を開発する必要がある</a:t>
            </a:r>
            <a:endParaRPr lang="en-US" altLang="ja-JP" sz="2400" dirty="0"/>
          </a:p>
          <a:p>
            <a:endParaRPr lang="en-US" altLang="ja-JP" sz="2400" dirty="0"/>
          </a:p>
        </p:txBody>
      </p:sp>
      <p:cxnSp>
        <p:nvCxnSpPr>
          <p:cNvPr id="6" name="直線矢印コネクタ 5"/>
          <p:cNvCxnSpPr>
            <a:stCxn id="3" idx="2"/>
            <a:endCxn id="4" idx="0"/>
          </p:cNvCxnSpPr>
          <p:nvPr/>
        </p:nvCxnSpPr>
        <p:spPr>
          <a:xfrm>
            <a:off x="4572000" y="3312544"/>
            <a:ext cx="0" cy="10895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7695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393700" y="1747838"/>
            <a:ext cx="8391525" cy="1589087"/>
          </a:xfrm>
        </p:spPr>
        <p:txBody>
          <a:bodyPr/>
          <a:lstStyle/>
          <a:p>
            <a:pPr>
              <a:lnSpc>
                <a:spcPct val="150000"/>
              </a:lnSpc>
            </a:pPr>
            <a:r>
              <a:rPr lang="ja-JP" altLang="ja-JP" sz="2800"/>
              <a:t>当院における自己血採血後に起こる遅発性副作用の発生頻度と危険因子</a:t>
            </a:r>
            <a:endParaRPr lang="ja-JP" altLang="en-US" sz="2800"/>
          </a:p>
        </p:txBody>
      </p:sp>
      <p:sp>
        <p:nvSpPr>
          <p:cNvPr id="14338" name="サブタイトル 2"/>
          <p:cNvSpPr>
            <a:spLocks noGrp="1"/>
          </p:cNvSpPr>
          <p:nvPr>
            <p:ph type="subTitle" idx="1"/>
          </p:nvPr>
        </p:nvSpPr>
        <p:spPr>
          <a:xfrm>
            <a:off x="762000" y="3868738"/>
            <a:ext cx="7654925" cy="913327"/>
          </a:xfrm>
        </p:spPr>
        <p:txBody>
          <a:bodyPr/>
          <a:lstStyle/>
          <a:p>
            <a:r>
              <a:rPr lang="ja-JP" altLang="ja-JP" sz="1800" dirty="0"/>
              <a:t>鈴木啓二朗</a:t>
            </a:r>
            <a:r>
              <a:rPr lang="en-US" altLang="ja-JP" sz="1800" baseline="30000" dirty="0"/>
              <a:t>1</a:t>
            </a:r>
            <a:r>
              <a:rPr lang="ja-JP" altLang="ja-JP" sz="1800" dirty="0" err="1"/>
              <a:t>、</a:t>
            </a:r>
            <a:r>
              <a:rPr lang="ja-JP" altLang="ja-JP" sz="1800" dirty="0"/>
              <a:t>小田原聖</a:t>
            </a:r>
            <a:r>
              <a:rPr lang="en-US" altLang="ja-JP" sz="1800" baseline="30000" dirty="0"/>
              <a:t>2</a:t>
            </a:r>
            <a:r>
              <a:rPr lang="ja-JP" altLang="ja-JP" sz="1800" dirty="0" err="1"/>
              <a:t>、</a:t>
            </a:r>
            <a:r>
              <a:rPr lang="ja-JP" altLang="ja-JP" sz="1800" dirty="0"/>
              <a:t>高舘潤子</a:t>
            </a:r>
            <a:r>
              <a:rPr lang="en-US" altLang="ja-JP" sz="1800" baseline="30000" dirty="0"/>
              <a:t>2</a:t>
            </a:r>
            <a:r>
              <a:rPr lang="ja-JP" altLang="ja-JP" sz="1800" dirty="0" err="1"/>
              <a:t>、</a:t>
            </a:r>
            <a:r>
              <a:rPr lang="ja-JP" altLang="ja-JP" sz="1800" dirty="0"/>
              <a:t>佐々木さき子</a:t>
            </a:r>
            <a:r>
              <a:rPr lang="en-US" altLang="ja-JP" sz="1800" baseline="30000" dirty="0"/>
              <a:t>2</a:t>
            </a:r>
            <a:r>
              <a:rPr lang="ja-JP" altLang="ja-JP" sz="1800" dirty="0" err="1"/>
              <a:t>、</a:t>
            </a:r>
            <a:r>
              <a:rPr lang="ja-JP" altLang="ja-JP" sz="1800" dirty="0"/>
              <a:t>後藤健治</a:t>
            </a:r>
            <a:r>
              <a:rPr lang="en-US" altLang="ja-JP" sz="1800" baseline="30000" dirty="0"/>
              <a:t>2</a:t>
            </a:r>
            <a:r>
              <a:rPr lang="ja-JP" altLang="ja-JP" sz="1800" dirty="0" err="1"/>
              <a:t>、</a:t>
            </a:r>
            <a:r>
              <a:rPr lang="ja-JP" altLang="ja-JP" sz="1800" dirty="0"/>
              <a:t>諏訪部章</a:t>
            </a:r>
            <a:r>
              <a:rPr lang="en-US" altLang="ja-JP" sz="1800" baseline="30000" dirty="0"/>
              <a:t>1</a:t>
            </a:r>
            <a:endParaRPr lang="ja-JP" altLang="ja-JP" sz="1800" dirty="0"/>
          </a:p>
          <a:p>
            <a:r>
              <a:rPr lang="en-US" altLang="ja-JP" sz="1800" baseline="30000" dirty="0"/>
              <a:t>1</a:t>
            </a:r>
            <a:r>
              <a:rPr lang="ja-JP" altLang="ja-JP" sz="1800" dirty="0"/>
              <a:t>岩手医科大学</a:t>
            </a:r>
            <a:r>
              <a:rPr lang="ja-JP" altLang="en-US" sz="1800" dirty="0"/>
              <a:t>医学部</a:t>
            </a:r>
            <a:r>
              <a:rPr lang="ja-JP" altLang="ja-JP" sz="1800" dirty="0"/>
              <a:t>臨床検査医学講座、</a:t>
            </a:r>
            <a:r>
              <a:rPr lang="en-US" altLang="ja-JP" sz="1800" baseline="30000" dirty="0"/>
              <a:t>2</a:t>
            </a:r>
            <a:r>
              <a:rPr lang="ja-JP" altLang="ja-JP" sz="1800" dirty="0"/>
              <a:t>同附属病院中央臨床検査部</a:t>
            </a:r>
          </a:p>
          <a:p>
            <a:pPr>
              <a:lnSpc>
                <a:spcPct val="100000"/>
              </a:lnSpc>
            </a:pPr>
            <a:endParaRPr lang="ja-JP" altLang="ja-JP" sz="1800" dirty="0"/>
          </a:p>
          <a:p>
            <a:pPr>
              <a:lnSpc>
                <a:spcPct val="100000"/>
              </a:lnSpc>
            </a:pPr>
            <a:endParaRPr lang="ja-JP" altLang="en-US" sz="1800" dirty="0"/>
          </a:p>
        </p:txBody>
      </p:sp>
      <p:sp>
        <p:nvSpPr>
          <p:cNvPr id="2" name="テキスト ボックス 1"/>
          <p:cNvSpPr txBox="1"/>
          <p:nvPr/>
        </p:nvSpPr>
        <p:spPr>
          <a:xfrm>
            <a:off x="3535070" y="5795319"/>
            <a:ext cx="5250155" cy="369332"/>
          </a:xfrm>
          <a:prstGeom prst="rect">
            <a:avLst/>
          </a:prstGeom>
          <a:noFill/>
        </p:spPr>
        <p:txBody>
          <a:bodyPr wrap="none" rtlCol="0">
            <a:spAutoFit/>
          </a:bodyPr>
          <a:lstStyle/>
          <a:p>
            <a:r>
              <a:rPr kumimoji="1" lang="ja-JP" altLang="en-US" dirty="0"/>
              <a:t>第</a:t>
            </a:r>
            <a:r>
              <a:rPr kumimoji="1" lang="en-US" altLang="ja-JP" dirty="0"/>
              <a:t>64</a:t>
            </a:r>
            <a:r>
              <a:rPr kumimoji="1" lang="ja-JP" altLang="en-US" dirty="0"/>
              <a:t>回日本輸血・細胞治療学会総会、</a:t>
            </a:r>
            <a:r>
              <a:rPr lang="ja-JP" altLang="en-US" dirty="0"/>
              <a:t>平成</a:t>
            </a:r>
            <a:r>
              <a:rPr lang="en-US" altLang="ja-JP" dirty="0"/>
              <a:t>28</a:t>
            </a:r>
            <a:r>
              <a:rPr lang="ja-JP" altLang="en-US" dirty="0"/>
              <a:t>年</a:t>
            </a:r>
            <a:r>
              <a:rPr lang="en-US" altLang="ja-JP" dirty="0"/>
              <a:t>4</a:t>
            </a:r>
            <a:r>
              <a:rPr lang="ja-JP" altLang="en-US" dirty="0"/>
              <a:t>月</a:t>
            </a:r>
            <a:endParaRPr kumimoji="1" lang="ja-JP" altLang="en-US" dirty="0"/>
          </a:p>
        </p:txBody>
      </p:sp>
    </p:spTree>
    <p:extLst>
      <p:ext uri="{BB962C8B-B14F-4D97-AF65-F5344CB8AC3E}">
        <p14:creationId xmlns:p14="http://schemas.microsoft.com/office/powerpoint/2010/main" val="130139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タイトル 1"/>
          <p:cNvSpPr>
            <a:spLocks noGrp="1"/>
          </p:cNvSpPr>
          <p:nvPr>
            <p:ph type="title"/>
          </p:nvPr>
        </p:nvSpPr>
        <p:spPr/>
        <p:txBody>
          <a:bodyPr/>
          <a:lstStyle/>
          <a:p>
            <a:r>
              <a:rPr lang="ja-JP" altLang="en-US"/>
              <a:t>目的</a:t>
            </a:r>
          </a:p>
        </p:txBody>
      </p:sp>
      <p:sp>
        <p:nvSpPr>
          <p:cNvPr id="3" name="コンテンツ プレースホルダー 2"/>
          <p:cNvSpPr>
            <a:spLocks noGrp="1"/>
          </p:cNvSpPr>
          <p:nvPr>
            <p:ph idx="1"/>
          </p:nvPr>
        </p:nvSpPr>
        <p:spPr>
          <a:xfrm>
            <a:off x="808038" y="1825625"/>
            <a:ext cx="7421562" cy="4351338"/>
          </a:xfrm>
        </p:spPr>
        <p:txBody>
          <a:bodyPr rtlCol="0">
            <a:normAutofit/>
          </a:bodyPr>
          <a:lstStyle/>
          <a:p>
            <a:pPr fontAlgn="auto">
              <a:spcAft>
                <a:spcPts val="0"/>
              </a:spcAft>
              <a:buFont typeface="Arial" panose="020B0604020202020204" pitchFamily="34" charset="0"/>
              <a:buChar char="•"/>
              <a:defRPr/>
            </a:pPr>
            <a:r>
              <a:rPr lang="ja-JP" altLang="ja-JP" dirty="0"/>
              <a:t>自施設で</a:t>
            </a:r>
            <a:r>
              <a:rPr lang="ja-JP" altLang="en-US" dirty="0"/>
              <a:t>の</a:t>
            </a:r>
            <a:r>
              <a:rPr lang="en-US" altLang="ja-JP" dirty="0"/>
              <a:t>DR</a:t>
            </a:r>
            <a:r>
              <a:rPr lang="ja-JP" altLang="ja-JP" dirty="0"/>
              <a:t>の発生頻度と危険因子を明らかにするために、</a:t>
            </a:r>
            <a:r>
              <a:rPr lang="ja-JP" altLang="en-US" dirty="0"/>
              <a:t>自己血採血患者を</a:t>
            </a:r>
            <a:r>
              <a:rPr lang="ja-JP" altLang="ja-JP" dirty="0"/>
              <a:t>後方視的に調査</a:t>
            </a:r>
            <a:r>
              <a:rPr lang="ja-JP" altLang="en-US" dirty="0"/>
              <a:t>した。</a:t>
            </a:r>
          </a:p>
          <a:p>
            <a:pPr marL="0" indent="0" fontAlgn="auto">
              <a:spcAft>
                <a:spcPts val="0"/>
              </a:spcAft>
              <a:buFont typeface="Arial" panose="020B0604020202020204" pitchFamily="34" charset="0"/>
              <a:buNone/>
              <a:defRPr/>
            </a:pPr>
            <a:endParaRPr lang="ja-JP" altLang="en-US" dirty="0"/>
          </a:p>
        </p:txBody>
      </p:sp>
    </p:spTree>
    <p:extLst>
      <p:ext uri="{BB962C8B-B14F-4D97-AF65-F5344CB8AC3E}">
        <p14:creationId xmlns:p14="http://schemas.microsoft.com/office/powerpoint/2010/main" val="33822814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30188"/>
            <a:ext cx="7886700" cy="655637"/>
          </a:xfrm>
        </p:spPr>
        <p:txBody>
          <a:bodyPr rtlCol="0">
            <a:normAutofit/>
          </a:bodyPr>
          <a:lstStyle/>
          <a:p>
            <a:pPr fontAlgn="auto">
              <a:spcAft>
                <a:spcPts val="0"/>
              </a:spcAft>
              <a:defRPr/>
            </a:pPr>
            <a:r>
              <a:rPr lang="ja-JP" altLang="en-US" dirty="0"/>
              <a:t>対象</a:t>
            </a:r>
          </a:p>
        </p:txBody>
      </p:sp>
      <p:graphicFrame>
        <p:nvGraphicFramePr>
          <p:cNvPr id="4" name="コンテンツ プレースホルダー 3"/>
          <p:cNvGraphicFramePr>
            <a:graphicFrameLocks noGrp="1"/>
          </p:cNvGraphicFramePr>
          <p:nvPr>
            <p:ph idx="1"/>
            <p:extLst/>
          </p:nvPr>
        </p:nvGraphicFramePr>
        <p:xfrm>
          <a:off x="635000" y="1944688"/>
          <a:ext cx="7886700" cy="3904210"/>
        </p:xfrm>
        <a:graphic>
          <a:graphicData uri="http://schemas.openxmlformats.org/drawingml/2006/table">
            <a:tbl>
              <a:tblPr firstRow="1" bandRow="1">
                <a:tableStyleId>{5940675A-B579-460E-94D1-54222C63F5DA}</a:tableStyleId>
              </a:tblPr>
              <a:tblGrid>
                <a:gridCol w="1971675">
                  <a:extLst>
                    <a:ext uri="{9D8B030D-6E8A-4147-A177-3AD203B41FA5}">
                      <a16:colId xmlns:a16="http://schemas.microsoft.com/office/drawing/2014/main" xmlns="" val="20000"/>
                    </a:ext>
                  </a:extLst>
                </a:gridCol>
                <a:gridCol w="1971675">
                  <a:extLst>
                    <a:ext uri="{9D8B030D-6E8A-4147-A177-3AD203B41FA5}">
                      <a16:colId xmlns:a16="http://schemas.microsoft.com/office/drawing/2014/main" xmlns="" val="20001"/>
                    </a:ext>
                  </a:extLst>
                </a:gridCol>
                <a:gridCol w="1971675">
                  <a:extLst>
                    <a:ext uri="{9D8B030D-6E8A-4147-A177-3AD203B41FA5}">
                      <a16:colId xmlns:a16="http://schemas.microsoft.com/office/drawing/2014/main" xmlns="" val="20002"/>
                    </a:ext>
                  </a:extLst>
                </a:gridCol>
                <a:gridCol w="1971675">
                  <a:extLst>
                    <a:ext uri="{9D8B030D-6E8A-4147-A177-3AD203B41FA5}">
                      <a16:colId xmlns:a16="http://schemas.microsoft.com/office/drawing/2014/main" xmlns="" val="20003"/>
                    </a:ext>
                  </a:extLst>
                </a:gridCol>
              </a:tblGrid>
              <a:tr h="370840">
                <a:tc>
                  <a:txBody>
                    <a:bodyPr/>
                    <a:lstStyle/>
                    <a:p>
                      <a:endParaRPr kumimoji="1" lang="ja-JP" altLang="en-US" sz="1400" dirty="0"/>
                    </a:p>
                  </a:txBody>
                  <a:tcPr>
                    <a:lnL w="12700" cap="flat" cmpd="sng" algn="ctr">
                      <a:solidFill>
                        <a:schemeClr val="bg1">
                          <a:lumMod val="95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400" dirty="0"/>
                        <a:t>患者数 </a:t>
                      </a:r>
                      <a:r>
                        <a:rPr kumimoji="1" lang="en-US" altLang="ja-JP" sz="1400" dirty="0"/>
                        <a:t>(n=294)</a:t>
                      </a:r>
                      <a:endParaRPr kumimoji="1" lang="ja-JP" altLang="en-US" sz="1400" dirty="0"/>
                    </a:p>
                  </a:txBody>
                  <a:tcPr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400" dirty="0"/>
                        <a:t>男 </a:t>
                      </a:r>
                      <a:r>
                        <a:rPr kumimoji="1" lang="en-US" altLang="ja-JP" sz="1400" dirty="0"/>
                        <a:t>(n=90)</a:t>
                      </a:r>
                      <a:endParaRPr kumimoji="1" lang="ja-JP" altLang="en-US" sz="1400" dirty="0"/>
                    </a:p>
                  </a:txBody>
                  <a:tcPr anchor="ctr">
                    <a:lnR w="12700" cap="flat" cmpd="sng" algn="ctr">
                      <a:solidFill>
                        <a:schemeClr val="bg1">
                          <a:lumMod val="9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400" dirty="0"/>
                        <a:t>女 </a:t>
                      </a:r>
                      <a:r>
                        <a:rPr kumimoji="1" lang="en-US" altLang="ja-JP" sz="1400" dirty="0"/>
                        <a:t>(n=204)</a:t>
                      </a:r>
                      <a:endParaRPr kumimoji="1" lang="ja-JP" altLang="en-US" sz="1400" dirty="0"/>
                    </a:p>
                  </a:txBody>
                  <a:tcPr anchor="ctr">
                    <a:lnL w="12700" cap="flat" cmpd="sng" algn="ctr">
                      <a:solidFill>
                        <a:schemeClr val="bg1">
                          <a:lumMod val="95000"/>
                        </a:schemeClr>
                      </a:solidFill>
                      <a:prstDash val="solid"/>
                      <a:round/>
                      <a:headEnd type="none" w="med" len="med"/>
                      <a:tailEnd type="none" w="med" len="med"/>
                    </a:lnL>
                    <a:lnR w="28575" cap="flat" cmpd="sng" algn="ctr">
                      <a:solidFill>
                        <a:schemeClr val="bg1">
                          <a:lumMod val="9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pPr algn="ctr"/>
                      <a:r>
                        <a:rPr kumimoji="1" lang="ja-JP" altLang="en-US" sz="1400" dirty="0"/>
                        <a:t>年齢</a:t>
                      </a:r>
                    </a:p>
                  </a:txBody>
                  <a:tcPr anchor="ctr">
                    <a:lnL w="12700" cap="flat" cmpd="sng" algn="ctr">
                      <a:solidFill>
                        <a:schemeClr val="bg1">
                          <a:lumMod val="95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tc>
                  <a:txBody>
                    <a:bodyPr/>
                    <a:lstStyle/>
                    <a:p>
                      <a:pPr algn="ctr"/>
                      <a:r>
                        <a:rPr kumimoji="1" lang="en-US" altLang="ja-JP" sz="1400" dirty="0"/>
                        <a:t>54.0</a:t>
                      </a:r>
                    </a:p>
                    <a:p>
                      <a:pPr algn="ctr"/>
                      <a:r>
                        <a:rPr kumimoji="1" lang="en-US" altLang="ja-JP" sz="1400" dirty="0"/>
                        <a:t>(34.3-71.0)</a:t>
                      </a:r>
                      <a:endParaRPr kumimoji="1" lang="ja-JP" altLang="en-US" sz="1400" dirty="0"/>
                    </a:p>
                  </a:txBody>
                  <a:tcPr anchor="ctr">
                    <a:lnT w="28575" cap="flat" cmpd="sng" algn="ctr">
                      <a:solidFill>
                        <a:schemeClr val="tx1"/>
                      </a:solidFill>
                      <a:prstDash val="solid"/>
                      <a:round/>
                      <a:headEnd type="none" w="med" len="med"/>
                      <a:tailEnd type="none" w="med" len="med"/>
                    </a:lnT>
                  </a:tcPr>
                </a:tc>
                <a:tc>
                  <a:txBody>
                    <a:bodyPr/>
                    <a:lstStyle/>
                    <a:p>
                      <a:pPr algn="ctr"/>
                      <a:r>
                        <a:rPr kumimoji="1" lang="en-US" altLang="ja-JP" sz="1400" dirty="0"/>
                        <a:t>49</a:t>
                      </a:r>
                    </a:p>
                    <a:p>
                      <a:pPr algn="ctr"/>
                      <a:r>
                        <a:rPr kumimoji="1" lang="en-US" altLang="ja-JP" sz="1400" dirty="0"/>
                        <a:t>(31.5-67.0)</a:t>
                      </a:r>
                      <a:endParaRPr kumimoji="1" lang="ja-JP" altLang="en-US" sz="1400" dirty="0"/>
                    </a:p>
                  </a:txBody>
                  <a:tcPr anchor="ctr">
                    <a:lnR w="12700" cap="flat" cmpd="sng" algn="ctr">
                      <a:solidFill>
                        <a:schemeClr val="bg1">
                          <a:lumMod val="9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r>
                        <a:rPr kumimoji="1" lang="en-US" altLang="ja-JP" sz="1400" dirty="0"/>
                        <a:t>56.5*</a:t>
                      </a:r>
                    </a:p>
                    <a:p>
                      <a:pPr algn="ctr"/>
                      <a:r>
                        <a:rPr kumimoji="1" lang="en-US" altLang="ja-JP" sz="1400" dirty="0"/>
                        <a:t>(35.0-73.0)</a:t>
                      </a:r>
                      <a:endParaRPr kumimoji="1" lang="ja-JP" altLang="en-US" sz="14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370840">
                <a:tc>
                  <a:txBody>
                    <a:bodyPr/>
                    <a:lstStyle/>
                    <a:p>
                      <a:pPr algn="ctr"/>
                      <a:r>
                        <a:rPr kumimoji="1" lang="ja-JP" altLang="en-US" sz="1400" dirty="0"/>
                        <a:t>循環血液量（</a:t>
                      </a:r>
                      <a:r>
                        <a:rPr kumimoji="1" lang="en-US" altLang="ja-JP" sz="1400" dirty="0"/>
                        <a:t>mL</a:t>
                      </a:r>
                      <a:r>
                        <a:rPr kumimoji="1" lang="ja-JP" altLang="en-US" sz="1400" dirty="0"/>
                        <a:t>）</a:t>
                      </a:r>
                    </a:p>
                  </a:txBody>
                  <a:tcPr anchor="ctr">
                    <a:lnL w="12700" cap="flat" cmpd="sng" algn="ctr">
                      <a:solidFill>
                        <a:schemeClr val="bg1">
                          <a:lumMod val="95000"/>
                        </a:schemeClr>
                      </a:solidFill>
                      <a:prstDash val="solid"/>
                      <a:round/>
                      <a:headEnd type="none" w="med" len="med"/>
                      <a:tailEnd type="none" w="med" len="med"/>
                    </a:lnL>
                  </a:tcPr>
                </a:tc>
                <a:tc>
                  <a:txBody>
                    <a:bodyPr/>
                    <a:lstStyle/>
                    <a:p>
                      <a:pPr algn="ctr"/>
                      <a:r>
                        <a:rPr kumimoji="1" lang="en-US" altLang="ja-JP" sz="1400" dirty="0"/>
                        <a:t>3,914</a:t>
                      </a:r>
                    </a:p>
                    <a:p>
                      <a:pPr algn="ctr"/>
                      <a:r>
                        <a:rPr kumimoji="1" lang="en-US" altLang="ja-JP" sz="1400" dirty="0"/>
                        <a:t>(3374-4459)</a:t>
                      </a:r>
                      <a:endParaRPr kumimoji="1" lang="ja-JP" altLang="en-US" sz="1400" dirty="0"/>
                    </a:p>
                  </a:txBody>
                  <a:tcPr anchor="ctr"/>
                </a:tc>
                <a:tc>
                  <a:txBody>
                    <a:bodyPr/>
                    <a:lstStyle/>
                    <a:p>
                      <a:pPr algn="ctr"/>
                      <a:r>
                        <a:rPr kumimoji="1" lang="en-US" altLang="ja-JP" sz="1400" dirty="0"/>
                        <a:t>4,491</a:t>
                      </a:r>
                    </a:p>
                    <a:p>
                      <a:pPr algn="ctr"/>
                      <a:r>
                        <a:rPr kumimoji="1" lang="en-US" altLang="ja-JP" sz="1400" dirty="0"/>
                        <a:t>(4177-4877)</a:t>
                      </a:r>
                      <a:endParaRPr kumimoji="1" lang="ja-JP" altLang="en-US" sz="1400" dirty="0"/>
                    </a:p>
                  </a:txBody>
                  <a:tcPr anchor="ctr">
                    <a:lnR w="12700" cap="flat" cmpd="sng" algn="ctr">
                      <a:solidFill>
                        <a:schemeClr val="bg1">
                          <a:lumMod val="95000"/>
                        </a:schemeClr>
                      </a:solidFill>
                      <a:prstDash val="solid"/>
                      <a:round/>
                      <a:headEnd type="none" w="med" len="med"/>
                      <a:tailEnd type="none" w="med" len="med"/>
                    </a:lnR>
                  </a:tcPr>
                </a:tc>
                <a:tc>
                  <a:txBody>
                    <a:bodyPr/>
                    <a:lstStyle/>
                    <a:p>
                      <a:pPr algn="ctr"/>
                      <a:r>
                        <a:rPr kumimoji="1" lang="en-US" altLang="ja-JP" sz="1400" dirty="0"/>
                        <a:t>3,686**</a:t>
                      </a:r>
                    </a:p>
                    <a:p>
                      <a:pPr algn="ctr"/>
                      <a:r>
                        <a:rPr kumimoji="1" lang="en-US" altLang="ja-JP" sz="1400" dirty="0"/>
                        <a:t>(3,253-4,090)</a:t>
                      </a:r>
                      <a:endParaRPr kumimoji="1" lang="ja-JP" altLang="en-US" sz="14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2"/>
                  </a:ext>
                </a:extLst>
              </a:tr>
              <a:tr h="370840">
                <a:tc>
                  <a:txBody>
                    <a:bodyPr/>
                    <a:lstStyle/>
                    <a:p>
                      <a:pPr algn="ctr"/>
                      <a:r>
                        <a:rPr kumimoji="1" lang="ja-JP" altLang="en-US" sz="1400" dirty="0"/>
                        <a:t>体重 </a:t>
                      </a:r>
                      <a:r>
                        <a:rPr kumimoji="1" lang="en-US" altLang="ja-JP" sz="1400" dirty="0"/>
                        <a:t>(kg)</a:t>
                      </a:r>
                      <a:endParaRPr kumimoji="1" lang="ja-JP" altLang="en-US" sz="1400" dirty="0"/>
                    </a:p>
                  </a:txBody>
                  <a:tcPr anchor="ctr">
                    <a:lnL w="12700" cap="flat" cmpd="sng" algn="ctr">
                      <a:solidFill>
                        <a:schemeClr val="bg1">
                          <a:lumMod val="95000"/>
                        </a:schemeClr>
                      </a:solidFill>
                      <a:prstDash val="solid"/>
                      <a:round/>
                      <a:headEnd type="none" w="med" len="med"/>
                      <a:tailEnd type="none" w="med" len="med"/>
                    </a:lnL>
                  </a:tcPr>
                </a:tc>
                <a:tc>
                  <a:txBody>
                    <a:bodyPr/>
                    <a:lstStyle/>
                    <a:p>
                      <a:pPr algn="ctr"/>
                      <a:r>
                        <a:rPr kumimoji="1" lang="en-US" altLang="ja-JP" sz="1400" kern="1200" dirty="0">
                          <a:solidFill>
                            <a:schemeClr val="tx1"/>
                          </a:solidFill>
                          <a:latin typeface="+mn-lt"/>
                          <a:ea typeface="+mn-ea"/>
                          <a:cs typeface="+mn-cs"/>
                        </a:rPr>
                        <a:t>57.4</a:t>
                      </a:r>
                    </a:p>
                    <a:p>
                      <a:pPr algn="ctr"/>
                      <a:r>
                        <a:rPr kumimoji="1" lang="en-US" altLang="ja-JP" sz="1400" kern="1200" dirty="0">
                          <a:solidFill>
                            <a:schemeClr val="tx1"/>
                          </a:solidFill>
                          <a:latin typeface="+mn-lt"/>
                          <a:ea typeface="+mn-ea"/>
                          <a:cs typeface="+mn-cs"/>
                        </a:rPr>
                        <a:t>(50.0-65.0)</a:t>
                      </a:r>
                      <a:endParaRPr kumimoji="1" lang="ja-JP" altLang="en-US" sz="1400" kern="1200" dirty="0">
                        <a:solidFill>
                          <a:schemeClr val="tx1"/>
                        </a:solidFill>
                        <a:latin typeface="+mn-lt"/>
                        <a:ea typeface="+mn-ea"/>
                        <a:cs typeface="+mn-cs"/>
                      </a:endParaRPr>
                    </a:p>
                  </a:txBody>
                  <a:tcPr anchor="ctr"/>
                </a:tc>
                <a:tc>
                  <a:txBody>
                    <a:bodyPr/>
                    <a:lstStyle/>
                    <a:p>
                      <a:pPr algn="ctr"/>
                      <a:r>
                        <a:rPr kumimoji="1" lang="en-US" altLang="ja-JP" sz="1400" dirty="0"/>
                        <a:t>65.0</a:t>
                      </a:r>
                    </a:p>
                    <a:p>
                      <a:pPr algn="ctr"/>
                      <a:r>
                        <a:rPr kumimoji="1" lang="en-US" altLang="ja-JP" sz="1400" dirty="0"/>
                        <a:t>(59.2-71.0)</a:t>
                      </a:r>
                      <a:endParaRPr kumimoji="1" lang="ja-JP" altLang="en-US" sz="1400" dirty="0"/>
                    </a:p>
                  </a:txBody>
                  <a:tcPr anchor="ctr">
                    <a:lnR w="12700" cap="flat" cmpd="sng" algn="ctr">
                      <a:solidFill>
                        <a:schemeClr val="bg1">
                          <a:lumMod val="95000"/>
                        </a:schemeClr>
                      </a:solidFill>
                      <a:prstDash val="solid"/>
                      <a:round/>
                      <a:headEnd type="none" w="med" len="med"/>
                      <a:tailEnd type="none" w="med" len="med"/>
                    </a:lnR>
                  </a:tcPr>
                </a:tc>
                <a:tc>
                  <a:txBody>
                    <a:bodyPr/>
                    <a:lstStyle/>
                    <a:p>
                      <a:pPr algn="ctr"/>
                      <a:r>
                        <a:rPr kumimoji="1" lang="en-US" altLang="ja-JP" sz="1400" dirty="0"/>
                        <a:t>54.0**</a:t>
                      </a:r>
                    </a:p>
                    <a:p>
                      <a:pPr algn="ctr"/>
                      <a:r>
                        <a:rPr kumimoji="1" lang="en-US" altLang="ja-JP" sz="1400" dirty="0"/>
                        <a:t>(49-60)</a:t>
                      </a:r>
                      <a:endParaRPr kumimoji="1" lang="ja-JP" altLang="en-US" sz="14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3"/>
                  </a:ext>
                </a:extLst>
              </a:tr>
              <a:tr h="370840">
                <a:tc>
                  <a:txBody>
                    <a:bodyPr/>
                    <a:lstStyle/>
                    <a:p>
                      <a:pPr algn="ctr"/>
                      <a:r>
                        <a:rPr kumimoji="1" lang="ja-JP" altLang="en-US" sz="1400" dirty="0"/>
                        <a:t>合計採血量（</a:t>
                      </a:r>
                      <a:r>
                        <a:rPr kumimoji="1" lang="en-US" altLang="ja-JP" sz="1400" dirty="0"/>
                        <a:t>mL</a:t>
                      </a:r>
                      <a:r>
                        <a:rPr kumimoji="1" lang="ja-JP" altLang="en-US" sz="1400" dirty="0"/>
                        <a:t>）</a:t>
                      </a:r>
                    </a:p>
                  </a:txBody>
                  <a:tcPr anchor="ctr">
                    <a:lnL w="12700" cap="flat" cmpd="sng" algn="ctr">
                      <a:solidFill>
                        <a:schemeClr val="bg1">
                          <a:lumMod val="95000"/>
                        </a:schemeClr>
                      </a:solidFill>
                      <a:prstDash val="solid"/>
                      <a:round/>
                      <a:headEnd type="none" w="med" len="med"/>
                      <a:tailEnd type="none" w="med" len="med"/>
                    </a:lnL>
                  </a:tcPr>
                </a:tc>
                <a:tc>
                  <a:txBody>
                    <a:bodyPr/>
                    <a:lstStyle/>
                    <a:p>
                      <a:pPr algn="ctr"/>
                      <a:r>
                        <a:rPr kumimoji="1" lang="en-US" altLang="ja-JP" sz="1400" dirty="0"/>
                        <a:t>658</a:t>
                      </a:r>
                    </a:p>
                    <a:p>
                      <a:pPr algn="ctr"/>
                      <a:r>
                        <a:rPr kumimoji="1" lang="en-US" altLang="ja-JP" sz="1400" dirty="0"/>
                        <a:t>(600-800)</a:t>
                      </a:r>
                      <a:endParaRPr kumimoji="1" lang="ja-JP" altLang="en-US" sz="1400" dirty="0"/>
                    </a:p>
                  </a:txBody>
                  <a:tcPr anchor="ctr"/>
                </a:tc>
                <a:tc>
                  <a:txBody>
                    <a:bodyPr/>
                    <a:lstStyle/>
                    <a:p>
                      <a:pPr algn="ctr"/>
                      <a:r>
                        <a:rPr kumimoji="1" lang="en-US" altLang="ja-JP" sz="1400" dirty="0"/>
                        <a:t>800</a:t>
                      </a:r>
                    </a:p>
                    <a:p>
                      <a:pPr algn="ctr"/>
                      <a:r>
                        <a:rPr kumimoji="1" lang="en-US" altLang="ja-JP" sz="1400" dirty="0"/>
                        <a:t>(600-991.3)</a:t>
                      </a:r>
                      <a:endParaRPr kumimoji="1" lang="ja-JP" altLang="en-US" sz="1400" dirty="0"/>
                    </a:p>
                  </a:txBody>
                  <a:tcPr anchor="ctr">
                    <a:lnR w="12700" cap="flat" cmpd="sng" algn="ctr">
                      <a:solidFill>
                        <a:schemeClr val="bg1">
                          <a:lumMod val="95000"/>
                        </a:schemeClr>
                      </a:solidFill>
                      <a:prstDash val="solid"/>
                      <a:round/>
                      <a:headEnd type="none" w="med" len="med"/>
                      <a:tailEnd type="none" w="med" len="med"/>
                    </a:lnR>
                  </a:tcPr>
                </a:tc>
                <a:tc>
                  <a:txBody>
                    <a:bodyPr/>
                    <a:lstStyle/>
                    <a:p>
                      <a:pPr algn="ctr"/>
                      <a:r>
                        <a:rPr kumimoji="1" lang="en-US" altLang="ja-JP" sz="1400" dirty="0"/>
                        <a:t>600**</a:t>
                      </a:r>
                    </a:p>
                    <a:p>
                      <a:pPr algn="ctr"/>
                      <a:r>
                        <a:rPr kumimoji="1" lang="en-US" altLang="ja-JP" sz="1400" dirty="0"/>
                        <a:t>(600-800)</a:t>
                      </a:r>
                      <a:endParaRPr kumimoji="1" lang="ja-JP" altLang="en-US" sz="14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4"/>
                  </a:ext>
                </a:extLst>
              </a:tr>
              <a:tr h="370840">
                <a:tc>
                  <a:txBody>
                    <a:bodyPr/>
                    <a:lstStyle/>
                    <a:p>
                      <a:pPr algn="ctr"/>
                      <a:r>
                        <a:rPr kumimoji="1" lang="ja-JP" altLang="en-US" sz="1400" dirty="0"/>
                        <a:t>合計採血回数</a:t>
                      </a:r>
                    </a:p>
                  </a:txBody>
                  <a:tcPr anchor="ctr">
                    <a:lnL w="12700" cap="flat" cmpd="sng" algn="ctr">
                      <a:solidFill>
                        <a:schemeClr val="bg1">
                          <a:lumMod val="95000"/>
                        </a:schemeClr>
                      </a:solidFill>
                      <a:prstDash val="solid"/>
                      <a:round/>
                      <a:headEnd type="none" w="med" len="med"/>
                      <a:tailEnd type="none" w="med" len="med"/>
                    </a:lnL>
                  </a:tcPr>
                </a:tc>
                <a:tc>
                  <a:txBody>
                    <a:bodyPr/>
                    <a:lstStyle/>
                    <a:p>
                      <a:pPr algn="ctr"/>
                      <a:r>
                        <a:rPr kumimoji="1" lang="en-US" altLang="ja-JP" sz="1400" dirty="0"/>
                        <a:t>2</a:t>
                      </a:r>
                    </a:p>
                    <a:p>
                      <a:pPr algn="ctr"/>
                      <a:r>
                        <a:rPr kumimoji="1" lang="en-US" altLang="ja-JP" sz="1400" dirty="0"/>
                        <a:t>(2-3)</a:t>
                      </a:r>
                      <a:endParaRPr kumimoji="1" lang="ja-JP" altLang="en-US" sz="1400" dirty="0"/>
                    </a:p>
                  </a:txBody>
                  <a:tcPr anchor="ctr"/>
                </a:tc>
                <a:tc>
                  <a:txBody>
                    <a:bodyPr/>
                    <a:lstStyle/>
                    <a:p>
                      <a:pPr algn="ctr"/>
                      <a:r>
                        <a:rPr kumimoji="1" lang="en-US" altLang="ja-JP" sz="1400" dirty="0"/>
                        <a:t>2</a:t>
                      </a:r>
                    </a:p>
                    <a:p>
                      <a:pPr algn="ctr"/>
                      <a:r>
                        <a:rPr kumimoji="1" lang="en-US" altLang="ja-JP" sz="1400" dirty="0"/>
                        <a:t>(1-3)</a:t>
                      </a:r>
                      <a:endParaRPr kumimoji="1" lang="ja-JP" altLang="en-US" sz="1400" dirty="0"/>
                    </a:p>
                  </a:txBody>
                  <a:tcPr anchor="ctr">
                    <a:lnR w="12700" cap="flat" cmpd="sng" algn="ctr">
                      <a:solidFill>
                        <a:schemeClr val="bg1">
                          <a:lumMod val="95000"/>
                        </a:schemeClr>
                      </a:solidFill>
                      <a:prstDash val="solid"/>
                      <a:round/>
                      <a:headEnd type="none" w="med" len="med"/>
                      <a:tailEnd type="none" w="med" len="med"/>
                    </a:lnR>
                  </a:tcPr>
                </a:tc>
                <a:tc>
                  <a:txBody>
                    <a:bodyPr/>
                    <a:lstStyle/>
                    <a:p>
                      <a:pPr algn="ctr"/>
                      <a:r>
                        <a:rPr kumimoji="1" lang="en-US" altLang="ja-JP" sz="1400" dirty="0"/>
                        <a:t>2</a:t>
                      </a:r>
                    </a:p>
                    <a:p>
                      <a:pPr algn="ctr"/>
                      <a:r>
                        <a:rPr kumimoji="1" lang="en-US" altLang="ja-JP" sz="1400" dirty="0"/>
                        <a:t>(2-3)</a:t>
                      </a:r>
                      <a:endParaRPr kumimoji="1" lang="ja-JP" altLang="en-US" sz="14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tcPr>
                </a:tc>
                <a:extLst>
                  <a:ext uri="{0D108BD9-81ED-4DB2-BD59-A6C34878D82A}">
                    <a16:rowId xmlns:a16="http://schemas.microsoft.com/office/drawing/2014/main" xmlns="" val="10005"/>
                  </a:ext>
                </a:extLst>
              </a:tr>
              <a:tr h="424410">
                <a:tc>
                  <a:txBody>
                    <a:bodyPr/>
                    <a:lstStyle/>
                    <a:p>
                      <a:pPr algn="ctr"/>
                      <a:r>
                        <a:rPr kumimoji="1" lang="ja-JP" altLang="en-US" sz="1400" dirty="0"/>
                        <a:t>合併症あり</a:t>
                      </a:r>
                    </a:p>
                  </a:txBody>
                  <a:tcPr anchor="ctr">
                    <a:lnL w="12700" cap="flat" cmpd="sng" algn="ctr">
                      <a:solidFill>
                        <a:schemeClr val="bg1">
                          <a:lumMod val="95000"/>
                        </a:schemeClr>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kumimoji="1" lang="en-US" altLang="ja-JP" sz="1400" dirty="0"/>
                        <a:t>43.5%</a:t>
                      </a:r>
                      <a:r>
                        <a:rPr kumimoji="1" lang="en-US" altLang="ja-JP" sz="1400" baseline="0" dirty="0"/>
                        <a:t> (128/294)</a:t>
                      </a:r>
                      <a:endParaRPr kumimoji="1" lang="ja-JP" altLang="en-US" sz="1400" dirty="0"/>
                    </a:p>
                  </a:txBody>
                  <a:tcPr anchor="ctr">
                    <a:lnB w="28575" cap="flat" cmpd="sng" algn="ctr">
                      <a:solidFill>
                        <a:schemeClr val="tx1"/>
                      </a:solidFill>
                      <a:prstDash val="solid"/>
                      <a:round/>
                      <a:headEnd type="none" w="med" len="med"/>
                      <a:tailEnd type="none" w="med" len="med"/>
                    </a:lnB>
                  </a:tcPr>
                </a:tc>
                <a:tc>
                  <a:txBody>
                    <a:bodyPr/>
                    <a:lstStyle/>
                    <a:p>
                      <a:pPr algn="ctr"/>
                      <a:r>
                        <a:rPr kumimoji="1" lang="en-US" altLang="ja-JP" sz="1400" dirty="0"/>
                        <a:t>42.2% (38/90)</a:t>
                      </a:r>
                      <a:endParaRPr kumimoji="1" lang="ja-JP" altLang="en-US" sz="1400" dirty="0"/>
                    </a:p>
                  </a:txBody>
                  <a:tcPr anchor="ctr">
                    <a:lnR w="12700" cap="flat" cmpd="sng" algn="ctr">
                      <a:solidFill>
                        <a:schemeClr val="bg1">
                          <a:lumMod val="95000"/>
                        </a:schemeClr>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en-US" altLang="ja-JP" sz="1400" dirty="0"/>
                        <a:t>44.1% (90/204)</a:t>
                      </a:r>
                      <a:endParaRPr kumimoji="1" lang="ja-JP" altLang="en-US" sz="1400" dirty="0"/>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70840">
                <a:tc>
                  <a:txBody>
                    <a:bodyPr/>
                    <a:lstStyle/>
                    <a:p>
                      <a:pPr algn="ctr"/>
                      <a:r>
                        <a:rPr kumimoji="1" lang="ja-JP" altLang="en-US" sz="1400" dirty="0"/>
                        <a:t>診療科</a:t>
                      </a:r>
                    </a:p>
                  </a:txBody>
                  <a:tcPr anchor="ctr">
                    <a:lnL w="12700" cap="flat" cmpd="sng" algn="ctr">
                      <a:solidFill>
                        <a:schemeClr val="bg1">
                          <a:lumMod val="95000"/>
                        </a:schemeClr>
                      </a:solidFill>
                      <a:prstDash val="solid"/>
                      <a:round/>
                      <a:headEnd type="none" w="med" len="med"/>
                      <a:tailEnd type="none" w="med" len="med"/>
                    </a:lnL>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r>
                        <a:rPr kumimoji="1" lang="ja-JP" altLang="en-US" sz="1400" dirty="0"/>
                        <a:t>整形外科</a:t>
                      </a:r>
                      <a:r>
                        <a:rPr kumimoji="1" lang="en-US" altLang="ja-JP" sz="1400" dirty="0"/>
                        <a:t>178</a:t>
                      </a:r>
                      <a:r>
                        <a:rPr kumimoji="1" lang="ja-JP" altLang="en-US" sz="1400" dirty="0"/>
                        <a:t>　産婦人科</a:t>
                      </a:r>
                      <a:r>
                        <a:rPr kumimoji="1" lang="en-US" altLang="ja-JP" sz="1400" dirty="0"/>
                        <a:t>28</a:t>
                      </a:r>
                      <a:r>
                        <a:rPr kumimoji="1" lang="ja-JP" altLang="en-US" sz="1400" dirty="0"/>
                        <a:t>　血液内科</a:t>
                      </a:r>
                      <a:r>
                        <a:rPr kumimoji="1" lang="en-US" altLang="ja-JP" sz="1400" dirty="0"/>
                        <a:t>27</a:t>
                      </a:r>
                      <a:r>
                        <a:rPr kumimoji="1" lang="ja-JP" altLang="en-US" sz="1400" dirty="0"/>
                        <a:t>　心血管外科</a:t>
                      </a:r>
                      <a:r>
                        <a:rPr kumimoji="1" lang="en-US" altLang="ja-JP" sz="1400" dirty="0"/>
                        <a:t>25</a:t>
                      </a:r>
                    </a:p>
                    <a:p>
                      <a:r>
                        <a:rPr kumimoji="1" lang="ja-JP" altLang="en-US" sz="1400" dirty="0"/>
                        <a:t>口腔外科</a:t>
                      </a:r>
                      <a:r>
                        <a:rPr kumimoji="1" lang="en-US" altLang="ja-JP" sz="1400" dirty="0"/>
                        <a:t>19</a:t>
                      </a:r>
                      <a:r>
                        <a:rPr kumimoji="1" lang="ja-JP" altLang="en-US" sz="1400" dirty="0"/>
                        <a:t>　　形成外科</a:t>
                      </a:r>
                      <a:r>
                        <a:rPr kumimoji="1" lang="en-US" altLang="ja-JP" sz="1400" dirty="0"/>
                        <a:t>15</a:t>
                      </a:r>
                      <a:r>
                        <a:rPr kumimoji="1" lang="ja-JP" altLang="en-US" sz="1400" dirty="0"/>
                        <a:t>　脳外科</a:t>
                      </a:r>
                      <a:r>
                        <a:rPr kumimoji="1" lang="en-US" altLang="ja-JP" sz="1400" dirty="0"/>
                        <a:t>1</a:t>
                      </a:r>
                      <a:r>
                        <a:rPr kumimoji="1" lang="ja-JP" altLang="en-US" sz="1400" dirty="0"/>
                        <a:t>　小児科</a:t>
                      </a:r>
                      <a:r>
                        <a:rPr kumimoji="1" lang="en-US" altLang="ja-JP" sz="1400" dirty="0"/>
                        <a:t>1</a:t>
                      </a:r>
                      <a:endParaRPr kumimoji="1" lang="ja-JP" altLang="en-US" sz="1400" dirty="0"/>
                    </a:p>
                  </a:txBody>
                  <a:tcPr>
                    <a:lnR w="12700" cap="flat" cmpd="sng" algn="ctr">
                      <a:solidFill>
                        <a:schemeClr val="bg1">
                          <a:lumMod val="9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xmlns="" val="10007"/>
                  </a:ext>
                </a:extLst>
              </a:tr>
            </a:tbl>
          </a:graphicData>
        </a:graphic>
      </p:graphicFrame>
      <p:sp>
        <p:nvSpPr>
          <p:cNvPr id="22576" name="テキスト ボックス 4"/>
          <p:cNvSpPr txBox="1">
            <a:spLocks noChangeArrowheads="1"/>
          </p:cNvSpPr>
          <p:nvPr/>
        </p:nvSpPr>
        <p:spPr bwMode="auto">
          <a:xfrm>
            <a:off x="638175" y="884238"/>
            <a:ext cx="7680325" cy="1014412"/>
          </a:xfrm>
          <a:prstGeom prst="rect">
            <a:avLst/>
          </a:prstGeom>
          <a:noFill/>
          <a:ln w="9525">
            <a:noFill/>
            <a:miter lim="800000"/>
            <a:headEnd/>
            <a:tailEnd/>
          </a:ln>
        </p:spPr>
        <p:txBody>
          <a:bodyPr wrap="none">
            <a:spAutoFit/>
          </a:bodyPr>
          <a:lstStyle/>
          <a:p>
            <a:r>
              <a:rPr lang="ja-JP" altLang="en-US" sz="2000"/>
              <a:t>調査期間：平成</a:t>
            </a:r>
            <a:r>
              <a:rPr lang="en-US" altLang="ja-JP" sz="2000"/>
              <a:t>25</a:t>
            </a:r>
            <a:r>
              <a:rPr lang="ja-JP" altLang="en-US" sz="2000"/>
              <a:t>年</a:t>
            </a:r>
            <a:r>
              <a:rPr lang="en-US" altLang="ja-JP" sz="2000"/>
              <a:t>4</a:t>
            </a:r>
            <a:r>
              <a:rPr lang="ja-JP" altLang="en-US" sz="2000"/>
              <a:t>月から平成</a:t>
            </a:r>
            <a:r>
              <a:rPr lang="en-US" altLang="ja-JP" sz="2000"/>
              <a:t>27</a:t>
            </a:r>
            <a:r>
              <a:rPr lang="ja-JP" altLang="en-US" sz="2000"/>
              <a:t>年</a:t>
            </a:r>
            <a:r>
              <a:rPr lang="en-US" altLang="ja-JP" sz="2000"/>
              <a:t>7</a:t>
            </a:r>
            <a:r>
              <a:rPr lang="ja-JP" altLang="en-US" sz="2000"/>
              <a:t>月</a:t>
            </a:r>
            <a:endParaRPr lang="en-US" altLang="ja-JP" sz="2000"/>
          </a:p>
          <a:p>
            <a:r>
              <a:rPr lang="ja-JP" altLang="en-US" sz="2000"/>
              <a:t>対象：</a:t>
            </a:r>
            <a:r>
              <a:rPr kumimoji="0" lang="ja-JP" altLang="en-US" sz="2000"/>
              <a:t>岩手医科大学附属病院で自己血採血を行った患者</a:t>
            </a:r>
            <a:r>
              <a:rPr kumimoji="0" lang="en-US" altLang="ja-JP" sz="2000"/>
              <a:t>316</a:t>
            </a:r>
            <a:r>
              <a:rPr kumimoji="0" lang="ja-JP" altLang="en-US" sz="2000"/>
              <a:t>名のうち</a:t>
            </a:r>
            <a:endParaRPr kumimoji="0" lang="en-US" altLang="ja-JP" sz="2000"/>
          </a:p>
          <a:p>
            <a:r>
              <a:rPr lang="en-US" altLang="ja-JP" sz="2000"/>
              <a:t>	</a:t>
            </a:r>
            <a:r>
              <a:rPr lang="ja-JP" altLang="en-US" sz="2000"/>
              <a:t>　診療録で</a:t>
            </a:r>
            <a:r>
              <a:rPr lang="en-US" altLang="ja-JP" sz="2000"/>
              <a:t>DR</a:t>
            </a:r>
            <a:r>
              <a:rPr lang="ja-JP" altLang="en-US" sz="2000"/>
              <a:t>の有無が確認できたのは</a:t>
            </a:r>
            <a:r>
              <a:rPr lang="en-US" altLang="ja-JP" sz="2000" u="sng"/>
              <a:t>294</a:t>
            </a:r>
            <a:r>
              <a:rPr lang="ja-JP" altLang="en-US" sz="2000" u="sng"/>
              <a:t>名（</a:t>
            </a:r>
            <a:r>
              <a:rPr lang="en-US" altLang="ja-JP" sz="2000" u="sng"/>
              <a:t>93.0%</a:t>
            </a:r>
            <a:r>
              <a:rPr lang="ja-JP" altLang="en-US" sz="2000" u="sng"/>
              <a:t>）</a:t>
            </a:r>
            <a:endParaRPr lang="en-US" altLang="ja-JP" sz="2000" u="sng"/>
          </a:p>
        </p:txBody>
      </p:sp>
      <p:sp>
        <p:nvSpPr>
          <p:cNvPr id="22577" name="テキスト ボックス 5"/>
          <p:cNvSpPr txBox="1">
            <a:spLocks noChangeArrowheads="1"/>
          </p:cNvSpPr>
          <p:nvPr/>
        </p:nvSpPr>
        <p:spPr bwMode="auto">
          <a:xfrm>
            <a:off x="628650" y="6218238"/>
            <a:ext cx="7519988" cy="368300"/>
          </a:xfrm>
          <a:prstGeom prst="rect">
            <a:avLst/>
          </a:prstGeom>
          <a:noFill/>
          <a:ln w="9525">
            <a:noFill/>
            <a:miter lim="800000"/>
            <a:headEnd/>
            <a:tailEnd/>
          </a:ln>
        </p:spPr>
        <p:txBody>
          <a:bodyPr wrap="none">
            <a:spAutoFit/>
          </a:bodyPr>
          <a:lstStyle/>
          <a:p>
            <a:r>
              <a:rPr kumimoji="0" lang="ja-JP" altLang="en-US"/>
              <a:t>本研究は、岩手医科大学医学部倫理委員会の承認を得て行った（</a:t>
            </a:r>
            <a:r>
              <a:rPr kumimoji="0" lang="en-US" altLang="ja-JP"/>
              <a:t>H27-81</a:t>
            </a:r>
            <a:r>
              <a:rPr kumimoji="0" lang="ja-JP" altLang="en-US"/>
              <a:t>）</a:t>
            </a:r>
            <a:r>
              <a:rPr lang="ja-JP" altLang="en-US"/>
              <a:t>。</a:t>
            </a:r>
            <a:endParaRPr kumimoji="0" lang="en-US" altLang="ja-JP"/>
          </a:p>
        </p:txBody>
      </p:sp>
      <p:sp>
        <p:nvSpPr>
          <p:cNvPr id="22578" name="テキスト ボックス 2"/>
          <p:cNvSpPr txBox="1">
            <a:spLocks noChangeArrowheads="1"/>
          </p:cNvSpPr>
          <p:nvPr/>
        </p:nvSpPr>
        <p:spPr bwMode="auto">
          <a:xfrm>
            <a:off x="6837363" y="5854700"/>
            <a:ext cx="1598612" cy="306388"/>
          </a:xfrm>
          <a:prstGeom prst="rect">
            <a:avLst/>
          </a:prstGeom>
          <a:noFill/>
          <a:ln w="9525">
            <a:noFill/>
            <a:miter lim="800000"/>
            <a:headEnd/>
            <a:tailEnd/>
          </a:ln>
        </p:spPr>
        <p:txBody>
          <a:bodyPr wrap="none">
            <a:spAutoFit/>
          </a:bodyPr>
          <a:lstStyle/>
          <a:p>
            <a:r>
              <a:rPr lang="en-US" altLang="ja-JP" sz="1400"/>
              <a:t>*p&lt;0.05, **p&lt;0.01</a:t>
            </a:r>
            <a:endParaRPr lang="ja-JP" altLang="en-US" sz="1400"/>
          </a:p>
        </p:txBody>
      </p:sp>
    </p:spTree>
    <p:extLst>
      <p:ext uri="{BB962C8B-B14F-4D97-AF65-F5344CB8AC3E}">
        <p14:creationId xmlns:p14="http://schemas.microsoft.com/office/powerpoint/2010/main" val="1102917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96900" y="182563"/>
            <a:ext cx="7886700" cy="482600"/>
          </a:xfrm>
        </p:spPr>
        <p:txBody>
          <a:bodyPr rtlCol="0">
            <a:normAutofit fontScale="90000"/>
          </a:bodyPr>
          <a:lstStyle/>
          <a:p>
            <a:pPr fontAlgn="auto">
              <a:spcAft>
                <a:spcPts val="0"/>
              </a:spcAft>
              <a:defRPr/>
            </a:pPr>
            <a:r>
              <a:rPr lang="ja-JP" altLang="en-US" dirty="0"/>
              <a:t>方法：患者臨床情報の収集</a:t>
            </a:r>
          </a:p>
        </p:txBody>
      </p:sp>
      <p:sp>
        <p:nvSpPr>
          <p:cNvPr id="24578" name="テキスト ボックス 3"/>
          <p:cNvSpPr txBox="1">
            <a:spLocks noChangeArrowheads="1"/>
          </p:cNvSpPr>
          <p:nvPr/>
        </p:nvSpPr>
        <p:spPr bwMode="auto">
          <a:xfrm>
            <a:off x="1138238" y="962025"/>
            <a:ext cx="2233612" cy="646113"/>
          </a:xfrm>
          <a:prstGeom prst="rect">
            <a:avLst/>
          </a:prstGeom>
          <a:noFill/>
          <a:ln w="9525">
            <a:noFill/>
            <a:miter lim="800000"/>
            <a:headEnd/>
            <a:tailEnd/>
          </a:ln>
        </p:spPr>
        <p:txBody>
          <a:bodyPr>
            <a:spAutoFit/>
          </a:bodyPr>
          <a:lstStyle/>
          <a:p>
            <a:pPr algn="ctr"/>
            <a:r>
              <a:rPr lang="ja-JP" altLang="en-US"/>
              <a:t>採血後の体調変化をアンケートで把握</a:t>
            </a:r>
          </a:p>
        </p:txBody>
      </p:sp>
      <p:sp>
        <p:nvSpPr>
          <p:cNvPr id="24579" name="テキスト ボックス 4"/>
          <p:cNvSpPr txBox="1">
            <a:spLocks noChangeArrowheads="1"/>
          </p:cNvSpPr>
          <p:nvPr/>
        </p:nvSpPr>
        <p:spPr bwMode="auto">
          <a:xfrm>
            <a:off x="736600" y="2003425"/>
            <a:ext cx="3036888" cy="646113"/>
          </a:xfrm>
          <a:prstGeom prst="rect">
            <a:avLst/>
          </a:prstGeom>
          <a:noFill/>
          <a:ln w="9525">
            <a:noFill/>
            <a:miter lim="800000"/>
            <a:headEnd/>
            <a:tailEnd/>
          </a:ln>
        </p:spPr>
        <p:txBody>
          <a:bodyPr wrap="none">
            <a:spAutoFit/>
          </a:bodyPr>
          <a:lstStyle/>
          <a:p>
            <a:pPr algn="ctr"/>
            <a:r>
              <a:rPr lang="ja-JP" altLang="en-US" u="sng"/>
              <a:t>現疾患・合併症以外の症状</a:t>
            </a:r>
            <a:r>
              <a:rPr lang="ja-JP" altLang="en-US"/>
              <a:t>を</a:t>
            </a:r>
            <a:endParaRPr lang="en-US" altLang="ja-JP"/>
          </a:p>
          <a:p>
            <a:pPr algn="ctr"/>
            <a:r>
              <a:rPr lang="en-US" altLang="ja-JP"/>
              <a:t>DR</a:t>
            </a:r>
            <a:r>
              <a:rPr lang="ja-JP" altLang="en-US"/>
              <a:t>として診療録に記録</a:t>
            </a:r>
          </a:p>
        </p:txBody>
      </p:sp>
      <p:sp>
        <p:nvSpPr>
          <p:cNvPr id="24580" name="テキスト ボックス 5"/>
          <p:cNvSpPr txBox="1">
            <a:spLocks noChangeArrowheads="1"/>
          </p:cNvSpPr>
          <p:nvPr/>
        </p:nvSpPr>
        <p:spPr bwMode="auto">
          <a:xfrm>
            <a:off x="866775" y="3905250"/>
            <a:ext cx="2713038" cy="646113"/>
          </a:xfrm>
          <a:prstGeom prst="rect">
            <a:avLst/>
          </a:prstGeom>
          <a:noFill/>
          <a:ln w="9525">
            <a:noFill/>
            <a:miter lim="800000"/>
            <a:headEnd/>
            <a:tailEnd/>
          </a:ln>
        </p:spPr>
        <p:txBody>
          <a:bodyPr>
            <a:spAutoFit/>
          </a:bodyPr>
          <a:lstStyle/>
          <a:p>
            <a:pPr algn="ctr"/>
            <a:r>
              <a:rPr lang="ja-JP" altLang="en-US"/>
              <a:t>自己血輸血台帳から</a:t>
            </a:r>
            <a:endParaRPr lang="en-US" altLang="ja-JP"/>
          </a:p>
          <a:p>
            <a:pPr algn="ctr"/>
            <a:r>
              <a:rPr lang="ja-JP" altLang="en-US"/>
              <a:t>対象患者を抽出</a:t>
            </a:r>
          </a:p>
        </p:txBody>
      </p:sp>
      <p:sp>
        <p:nvSpPr>
          <p:cNvPr id="24581" name="テキスト ボックス 6"/>
          <p:cNvSpPr txBox="1">
            <a:spLocks noChangeArrowheads="1"/>
          </p:cNvSpPr>
          <p:nvPr/>
        </p:nvSpPr>
        <p:spPr bwMode="auto">
          <a:xfrm>
            <a:off x="1035050" y="4848225"/>
            <a:ext cx="2378075" cy="646113"/>
          </a:xfrm>
          <a:prstGeom prst="rect">
            <a:avLst/>
          </a:prstGeom>
          <a:noFill/>
          <a:ln w="9525">
            <a:noFill/>
            <a:miter lim="800000"/>
            <a:headEnd/>
            <a:tailEnd/>
          </a:ln>
        </p:spPr>
        <p:txBody>
          <a:bodyPr>
            <a:spAutoFit/>
          </a:bodyPr>
          <a:lstStyle/>
          <a:p>
            <a:pPr algn="ctr"/>
            <a:r>
              <a:rPr lang="ja-JP" altLang="en-US"/>
              <a:t>診療録から臨床情報と</a:t>
            </a:r>
            <a:r>
              <a:rPr lang="en-US" altLang="ja-JP"/>
              <a:t>DR</a:t>
            </a:r>
            <a:r>
              <a:rPr lang="ja-JP" altLang="en-US"/>
              <a:t>の有無を調査</a:t>
            </a:r>
          </a:p>
        </p:txBody>
      </p:sp>
      <p:sp>
        <p:nvSpPr>
          <p:cNvPr id="24582" name="テキスト ボックス 7"/>
          <p:cNvSpPr txBox="1">
            <a:spLocks noChangeArrowheads="1"/>
          </p:cNvSpPr>
          <p:nvPr/>
        </p:nvSpPr>
        <p:spPr bwMode="auto">
          <a:xfrm>
            <a:off x="1152525" y="5910263"/>
            <a:ext cx="2143125" cy="646112"/>
          </a:xfrm>
          <a:prstGeom prst="rect">
            <a:avLst/>
          </a:prstGeom>
          <a:noFill/>
          <a:ln w="9525">
            <a:noFill/>
            <a:miter lim="800000"/>
            <a:headEnd/>
            <a:tailEnd/>
          </a:ln>
        </p:spPr>
        <p:txBody>
          <a:bodyPr>
            <a:spAutoFit/>
          </a:bodyPr>
          <a:lstStyle/>
          <a:p>
            <a:pPr algn="ctr"/>
            <a:r>
              <a:rPr lang="ja-JP" altLang="en-US"/>
              <a:t>データベースの構築</a:t>
            </a:r>
            <a:endParaRPr lang="en-US" altLang="ja-JP"/>
          </a:p>
          <a:p>
            <a:pPr algn="ctr"/>
            <a:r>
              <a:rPr lang="en-US" altLang="ja-JP"/>
              <a:t>Access2007</a:t>
            </a:r>
            <a:endParaRPr lang="ja-JP" altLang="en-US"/>
          </a:p>
        </p:txBody>
      </p:sp>
      <p:cxnSp>
        <p:nvCxnSpPr>
          <p:cNvPr id="10" name="直線矢印コネクタ 9"/>
          <p:cNvCxnSpPr>
            <a:stCxn id="24578" idx="2"/>
            <a:endCxn id="24579" idx="0"/>
          </p:cNvCxnSpPr>
          <p:nvPr/>
        </p:nvCxnSpPr>
        <p:spPr>
          <a:xfrm flipH="1">
            <a:off x="2255838" y="1608138"/>
            <a:ext cx="0" cy="3952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endCxn id="24580" idx="0"/>
          </p:cNvCxnSpPr>
          <p:nvPr/>
        </p:nvCxnSpPr>
        <p:spPr>
          <a:xfrm flipH="1">
            <a:off x="2224088" y="2773363"/>
            <a:ext cx="0" cy="11318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stCxn id="24580" idx="2"/>
            <a:endCxn id="24581" idx="0"/>
          </p:cNvCxnSpPr>
          <p:nvPr/>
        </p:nvCxnSpPr>
        <p:spPr>
          <a:xfrm>
            <a:off x="2224088" y="4551363"/>
            <a:ext cx="0" cy="2968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a:stCxn id="24581" idx="2"/>
            <a:endCxn id="24582" idx="0"/>
          </p:cNvCxnSpPr>
          <p:nvPr/>
        </p:nvCxnSpPr>
        <p:spPr>
          <a:xfrm>
            <a:off x="2224088" y="5494338"/>
            <a:ext cx="0" cy="4159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4587" name="図 1"/>
          <p:cNvPicPr>
            <a:picLocks noChangeAspect="1" noChangeArrowheads="1"/>
          </p:cNvPicPr>
          <p:nvPr/>
        </p:nvPicPr>
        <p:blipFill>
          <a:blip r:embed="rId3" cstate="print"/>
          <a:srcRect/>
          <a:stretch>
            <a:fillRect/>
          </a:stretch>
        </p:blipFill>
        <p:spPr bwMode="auto">
          <a:xfrm>
            <a:off x="4395788" y="830263"/>
            <a:ext cx="3248025" cy="4540250"/>
          </a:xfrm>
          <a:prstGeom prst="rect">
            <a:avLst/>
          </a:prstGeom>
          <a:noFill/>
          <a:ln w="6350">
            <a:solidFill>
              <a:srgbClr val="000000"/>
            </a:solidFill>
            <a:miter lim="800000"/>
            <a:headEnd/>
            <a:tailEnd/>
          </a:ln>
        </p:spPr>
      </p:pic>
      <p:sp>
        <p:nvSpPr>
          <p:cNvPr id="24588" name="テキスト ボックス 23"/>
          <p:cNvSpPr txBox="1">
            <a:spLocks noChangeArrowheads="1"/>
          </p:cNvSpPr>
          <p:nvPr/>
        </p:nvSpPr>
        <p:spPr bwMode="auto">
          <a:xfrm>
            <a:off x="3832225" y="5453063"/>
            <a:ext cx="4230688" cy="1322387"/>
          </a:xfrm>
          <a:prstGeom prst="rect">
            <a:avLst/>
          </a:prstGeom>
          <a:noFill/>
          <a:ln w="9525">
            <a:solidFill>
              <a:schemeClr val="tx1"/>
            </a:solidFill>
            <a:miter lim="800000"/>
            <a:headEnd/>
            <a:tailEnd/>
          </a:ln>
        </p:spPr>
        <p:txBody>
          <a:bodyPr wrap="none">
            <a:spAutoFit/>
          </a:bodyPr>
          <a:lstStyle/>
          <a:p>
            <a:r>
              <a:rPr lang="ja-JP" altLang="en-US" sz="1600"/>
              <a:t>調査項目</a:t>
            </a:r>
            <a:endParaRPr lang="en-US" altLang="ja-JP" sz="1600"/>
          </a:p>
          <a:p>
            <a:r>
              <a:rPr lang="ja-JP" altLang="en-US" sz="1600"/>
              <a:t>性別、年齢、身長、体重、診療科</a:t>
            </a:r>
            <a:endParaRPr lang="en-US" altLang="ja-JP" sz="1600"/>
          </a:p>
          <a:p>
            <a:r>
              <a:rPr lang="ja-JP" altLang="en-US" sz="1600"/>
              <a:t>合計採血量、</a:t>
            </a:r>
            <a:r>
              <a:rPr lang="en-US" altLang="ja-JP" sz="1600"/>
              <a:t>1</a:t>
            </a:r>
            <a:r>
              <a:rPr lang="ja-JP" altLang="en-US" sz="1600"/>
              <a:t>回あたりの採血量、</a:t>
            </a:r>
            <a:r>
              <a:rPr lang="en-US" altLang="ja-JP" sz="1600"/>
              <a:t> </a:t>
            </a:r>
            <a:r>
              <a:rPr lang="ja-JP" altLang="en-US" sz="1600"/>
              <a:t>輸液量、</a:t>
            </a:r>
            <a:r>
              <a:rPr lang="en-US" altLang="ja-JP" sz="1600"/>
              <a:t>Hb</a:t>
            </a:r>
          </a:p>
          <a:p>
            <a:r>
              <a:rPr lang="ja-JP" altLang="en-US" sz="1600"/>
              <a:t>採血時バイタルサイン（血圧、脈拍）、</a:t>
            </a:r>
            <a:endParaRPr lang="en-US" altLang="ja-JP" sz="1600"/>
          </a:p>
          <a:p>
            <a:r>
              <a:rPr lang="en-US" altLang="ja-JP" sz="1600"/>
              <a:t>DR</a:t>
            </a:r>
            <a:r>
              <a:rPr lang="ja-JP" altLang="en-US" sz="1600"/>
              <a:t>の有無とその症状</a:t>
            </a:r>
            <a:endParaRPr lang="en-US" altLang="ja-JP" sz="1600"/>
          </a:p>
        </p:txBody>
      </p:sp>
      <p:cxnSp>
        <p:nvCxnSpPr>
          <p:cNvPr id="12" name="直線コネクタ 11"/>
          <p:cNvCxnSpPr/>
          <p:nvPr/>
        </p:nvCxnSpPr>
        <p:spPr>
          <a:xfrm>
            <a:off x="895350" y="3281363"/>
            <a:ext cx="3059113" cy="635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下矢印 2"/>
          <p:cNvSpPr/>
          <p:nvPr/>
        </p:nvSpPr>
        <p:spPr>
          <a:xfrm rot="3752434">
            <a:off x="7748851" y="809906"/>
            <a:ext cx="252403" cy="461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p:cNvSpPr/>
          <p:nvPr/>
        </p:nvSpPr>
        <p:spPr>
          <a:xfrm>
            <a:off x="4540250" y="3100388"/>
            <a:ext cx="3071761" cy="15994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02667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タイトル 6"/>
          <p:cNvSpPr>
            <a:spLocks noGrp="1"/>
          </p:cNvSpPr>
          <p:nvPr>
            <p:ph type="title"/>
          </p:nvPr>
        </p:nvSpPr>
        <p:spPr/>
        <p:txBody>
          <a:bodyPr/>
          <a:lstStyle/>
          <a:p>
            <a:r>
              <a:rPr lang="ja-JP" altLang="en-US"/>
              <a:t>方法：統計解析</a:t>
            </a:r>
          </a:p>
        </p:txBody>
      </p:sp>
      <p:sp>
        <p:nvSpPr>
          <p:cNvPr id="26626" name="コンテンツ プレースホルダー 7"/>
          <p:cNvSpPr>
            <a:spLocks noGrp="1"/>
          </p:cNvSpPr>
          <p:nvPr>
            <p:ph idx="1"/>
          </p:nvPr>
        </p:nvSpPr>
        <p:spPr>
          <a:xfrm>
            <a:off x="628650" y="1825625"/>
            <a:ext cx="8242300" cy="4351338"/>
          </a:xfrm>
        </p:spPr>
        <p:txBody>
          <a:bodyPr/>
          <a:lstStyle/>
          <a:p>
            <a:r>
              <a:rPr lang="en-US" altLang="ja-JP" dirty="0"/>
              <a:t>DR</a:t>
            </a:r>
            <a:r>
              <a:rPr lang="ja-JP" altLang="en-US" dirty="0"/>
              <a:t>の有無と連続変数：</a:t>
            </a:r>
            <a:r>
              <a:rPr lang="en-US" altLang="ja-JP" dirty="0"/>
              <a:t>Student</a:t>
            </a:r>
            <a:r>
              <a:rPr lang="ja-JP" altLang="en-US" dirty="0"/>
              <a:t>の</a:t>
            </a:r>
            <a:r>
              <a:rPr lang="en-US" altLang="ja-JP" dirty="0"/>
              <a:t>t</a:t>
            </a:r>
            <a:r>
              <a:rPr lang="ja-JP" altLang="en-US" dirty="0"/>
              <a:t>検定、</a:t>
            </a:r>
            <a:r>
              <a:rPr lang="en-US" altLang="ja-JP" dirty="0"/>
              <a:t>Mann-Whitney</a:t>
            </a:r>
            <a:r>
              <a:rPr lang="ja-JP" altLang="en-US" dirty="0"/>
              <a:t>の</a:t>
            </a:r>
            <a:r>
              <a:rPr lang="en-US" altLang="ja-JP" dirty="0"/>
              <a:t>U</a:t>
            </a:r>
            <a:r>
              <a:rPr lang="ja-JP" altLang="en-US" dirty="0"/>
              <a:t>検定</a:t>
            </a:r>
            <a:endParaRPr lang="en-US" altLang="ja-JP" dirty="0"/>
          </a:p>
          <a:p>
            <a:r>
              <a:rPr lang="en-US" altLang="ja-JP" dirty="0"/>
              <a:t>DR</a:t>
            </a:r>
            <a:r>
              <a:rPr lang="ja-JP" altLang="en-US" dirty="0"/>
              <a:t>の有無とカテゴリー変数：</a:t>
            </a:r>
            <a:r>
              <a:rPr lang="en-US" altLang="ja-JP" dirty="0"/>
              <a:t>Fisher</a:t>
            </a:r>
            <a:r>
              <a:rPr lang="ja-JP" altLang="en-US" dirty="0"/>
              <a:t>の正確検定</a:t>
            </a:r>
            <a:endParaRPr lang="en-US" altLang="ja-JP" dirty="0"/>
          </a:p>
          <a:p>
            <a:endParaRPr lang="en-US" altLang="ja-JP" dirty="0"/>
          </a:p>
          <a:p>
            <a:r>
              <a:rPr lang="ja-JP" altLang="en-US" dirty="0"/>
              <a:t>ロジスティック回帰分析</a:t>
            </a:r>
            <a:endParaRPr lang="en-US" altLang="ja-JP" dirty="0"/>
          </a:p>
          <a:p>
            <a:pPr marL="457200" lvl="1" indent="0">
              <a:buFont typeface="Arial" charset="0"/>
              <a:buNone/>
            </a:pPr>
            <a:endParaRPr lang="en-US" altLang="ja-JP" dirty="0"/>
          </a:p>
          <a:p>
            <a:r>
              <a:rPr lang="ja-JP" altLang="en-US" dirty="0"/>
              <a:t>統計ソフトウエア：</a:t>
            </a:r>
            <a:r>
              <a:rPr lang="en-US" altLang="ja-JP" dirty="0"/>
              <a:t>EZR</a:t>
            </a:r>
            <a:r>
              <a:rPr lang="ja-JP" altLang="en-US" dirty="0"/>
              <a:t>（</a:t>
            </a:r>
            <a:r>
              <a:rPr lang="en-US" altLang="ja-JP" dirty="0"/>
              <a:t>ver. 1.31</a:t>
            </a:r>
            <a:r>
              <a:rPr lang="ja-JP" altLang="en-US" dirty="0"/>
              <a:t>）</a:t>
            </a:r>
            <a:endParaRPr lang="en-US" altLang="ja-JP" dirty="0"/>
          </a:p>
        </p:txBody>
      </p:sp>
    </p:spTree>
    <p:extLst>
      <p:ext uri="{BB962C8B-B14F-4D97-AF65-F5344CB8AC3E}">
        <p14:creationId xmlns:p14="http://schemas.microsoft.com/office/powerpoint/2010/main" val="3685912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134034991"/>
              </p:ext>
            </p:extLst>
          </p:nvPr>
        </p:nvGraphicFramePr>
        <p:xfrm>
          <a:off x="1273175" y="3746498"/>
          <a:ext cx="6291715" cy="2022476"/>
        </p:xfrm>
        <a:graphic>
          <a:graphicData uri="http://schemas.openxmlformats.org/drawingml/2006/table">
            <a:tbl>
              <a:tblPr firstRow="1" bandRow="1">
                <a:tableStyleId>{5940675A-B579-460E-94D1-54222C63F5DA}</a:tableStyleId>
              </a:tblPr>
              <a:tblGrid>
                <a:gridCol w="1258343">
                  <a:extLst>
                    <a:ext uri="{9D8B030D-6E8A-4147-A177-3AD203B41FA5}">
                      <a16:colId xmlns:a16="http://schemas.microsoft.com/office/drawing/2014/main" xmlns="" val="20000"/>
                    </a:ext>
                  </a:extLst>
                </a:gridCol>
                <a:gridCol w="1258343">
                  <a:extLst>
                    <a:ext uri="{9D8B030D-6E8A-4147-A177-3AD203B41FA5}">
                      <a16:colId xmlns:a16="http://schemas.microsoft.com/office/drawing/2014/main" xmlns="" val="20001"/>
                    </a:ext>
                  </a:extLst>
                </a:gridCol>
                <a:gridCol w="1258343">
                  <a:extLst>
                    <a:ext uri="{9D8B030D-6E8A-4147-A177-3AD203B41FA5}">
                      <a16:colId xmlns:a16="http://schemas.microsoft.com/office/drawing/2014/main" xmlns="" val="20002"/>
                    </a:ext>
                  </a:extLst>
                </a:gridCol>
                <a:gridCol w="1258343">
                  <a:extLst>
                    <a:ext uri="{9D8B030D-6E8A-4147-A177-3AD203B41FA5}">
                      <a16:colId xmlns:a16="http://schemas.microsoft.com/office/drawing/2014/main" xmlns="" val="20003"/>
                    </a:ext>
                  </a:extLst>
                </a:gridCol>
                <a:gridCol w="1258343">
                  <a:extLst>
                    <a:ext uri="{9D8B030D-6E8A-4147-A177-3AD203B41FA5}">
                      <a16:colId xmlns:a16="http://schemas.microsoft.com/office/drawing/2014/main" xmlns="" val="20004"/>
                    </a:ext>
                  </a:extLst>
                </a:gridCol>
              </a:tblGrid>
              <a:tr h="464279">
                <a:tc>
                  <a:txBody>
                    <a:bodyPr/>
                    <a:lstStyle/>
                    <a:p>
                      <a:endParaRPr kumimoji="1" lang="ja-JP" altLang="en-US" dirty="0"/>
                    </a:p>
                  </a:txBody>
                  <a:tcPr/>
                </a:tc>
                <a:tc>
                  <a:txBody>
                    <a:bodyPr/>
                    <a:lstStyle/>
                    <a:p>
                      <a:pPr algn="ctr"/>
                      <a:r>
                        <a:rPr lang="en-US" altLang="ja-JP" dirty="0"/>
                        <a:t>1</a:t>
                      </a:r>
                      <a:r>
                        <a:rPr lang="ja-JP" altLang="en-US" dirty="0"/>
                        <a:t>回目</a:t>
                      </a:r>
                    </a:p>
                  </a:txBody>
                  <a:tcPr anchor="ctr">
                    <a:noFill/>
                  </a:tcPr>
                </a:tc>
                <a:tc>
                  <a:txBody>
                    <a:bodyPr/>
                    <a:lstStyle/>
                    <a:p>
                      <a:pPr algn="ctr"/>
                      <a:r>
                        <a:rPr kumimoji="1" lang="en-US" altLang="ja-JP" dirty="0"/>
                        <a:t>2</a:t>
                      </a:r>
                      <a:r>
                        <a:rPr kumimoji="1" lang="ja-JP" altLang="en-US" dirty="0"/>
                        <a:t>回目</a:t>
                      </a:r>
                    </a:p>
                  </a:txBody>
                  <a:tcPr anchor="ctr"/>
                </a:tc>
                <a:tc>
                  <a:txBody>
                    <a:bodyPr/>
                    <a:lstStyle/>
                    <a:p>
                      <a:pPr algn="ctr"/>
                      <a:r>
                        <a:rPr kumimoji="1" lang="en-US" altLang="ja-JP" dirty="0"/>
                        <a:t>3</a:t>
                      </a:r>
                      <a:r>
                        <a:rPr kumimoji="1" lang="ja-JP" altLang="en-US" dirty="0"/>
                        <a:t>回目</a:t>
                      </a:r>
                    </a:p>
                  </a:txBody>
                  <a:tcPr anchor="ctr"/>
                </a:tc>
                <a:tc>
                  <a:txBody>
                    <a:bodyPr/>
                    <a:lstStyle/>
                    <a:p>
                      <a:pPr algn="ctr"/>
                      <a:r>
                        <a:rPr kumimoji="1" lang="en-US" altLang="ja-JP" dirty="0"/>
                        <a:t>4</a:t>
                      </a:r>
                      <a:r>
                        <a:rPr kumimoji="1" lang="ja-JP" altLang="en-US" dirty="0"/>
                        <a:t>回目以降</a:t>
                      </a:r>
                    </a:p>
                  </a:txBody>
                  <a:tcPr anchor="ctr"/>
                </a:tc>
                <a:extLst>
                  <a:ext uri="{0D108BD9-81ED-4DB2-BD59-A6C34878D82A}">
                    <a16:rowId xmlns:a16="http://schemas.microsoft.com/office/drawing/2014/main" xmlns="" val="10000"/>
                  </a:ext>
                </a:extLst>
              </a:tr>
              <a:tr h="629639">
                <a:tc>
                  <a:txBody>
                    <a:bodyPr/>
                    <a:lstStyle/>
                    <a:p>
                      <a:pPr algn="ctr"/>
                      <a:r>
                        <a:rPr kumimoji="1" lang="en-US" altLang="ja-JP" dirty="0"/>
                        <a:t>DR+</a:t>
                      </a:r>
                      <a:endParaRPr kumimoji="1" lang="ja-JP" altLang="en-US" dirty="0"/>
                    </a:p>
                  </a:txBody>
                  <a:tcPr anchor="ctr"/>
                </a:tc>
                <a:tc>
                  <a:txBody>
                    <a:bodyPr/>
                    <a:lstStyle/>
                    <a:p>
                      <a:pPr algn="ctr"/>
                      <a:r>
                        <a:rPr lang="en-US" altLang="ja-JP" dirty="0"/>
                        <a:t>99</a:t>
                      </a:r>
                      <a:r>
                        <a:rPr lang="ja-JP" altLang="en-US" dirty="0"/>
                        <a:t> </a:t>
                      </a:r>
                      <a:r>
                        <a:rPr lang="en-US" altLang="ja-JP" dirty="0"/>
                        <a:t>(33.7%)</a:t>
                      </a:r>
                      <a:endParaRPr lang="ja-JP" altLang="en-US" dirty="0"/>
                    </a:p>
                  </a:txBody>
                  <a:tcPr anchor="ctr">
                    <a:noFill/>
                  </a:tcPr>
                </a:tc>
                <a:tc>
                  <a:txBody>
                    <a:bodyPr/>
                    <a:lstStyle/>
                    <a:p>
                      <a:pPr algn="ctr"/>
                      <a:r>
                        <a:rPr kumimoji="1" lang="en-US" altLang="ja-JP" dirty="0"/>
                        <a:t>56 (24.0%)</a:t>
                      </a:r>
                      <a:endParaRPr kumimoji="1" lang="ja-JP" altLang="en-US" dirty="0"/>
                    </a:p>
                  </a:txBody>
                  <a:tcPr anchor="ctr"/>
                </a:tc>
                <a:tc>
                  <a:txBody>
                    <a:bodyPr/>
                    <a:lstStyle/>
                    <a:p>
                      <a:pPr algn="ctr"/>
                      <a:r>
                        <a:rPr kumimoji="1" lang="en-US" altLang="ja-JP" dirty="0"/>
                        <a:t>18 (18.6%)</a:t>
                      </a:r>
                      <a:endParaRPr kumimoji="1" lang="ja-JP" altLang="en-US" dirty="0"/>
                    </a:p>
                  </a:txBody>
                  <a:tcPr anchor="ctr"/>
                </a:tc>
                <a:tc>
                  <a:txBody>
                    <a:bodyPr/>
                    <a:lstStyle/>
                    <a:p>
                      <a:pPr algn="ctr"/>
                      <a:r>
                        <a:rPr kumimoji="1" lang="en-US" altLang="ja-JP" dirty="0"/>
                        <a:t>6 (18.8%)</a:t>
                      </a:r>
                      <a:endParaRPr kumimoji="1" lang="ja-JP" altLang="en-US" dirty="0"/>
                    </a:p>
                  </a:txBody>
                  <a:tcPr anchor="ctr"/>
                </a:tc>
                <a:extLst>
                  <a:ext uri="{0D108BD9-81ED-4DB2-BD59-A6C34878D82A}">
                    <a16:rowId xmlns:a16="http://schemas.microsoft.com/office/drawing/2014/main" xmlns="" val="10001"/>
                  </a:ext>
                </a:extLst>
              </a:tr>
              <a:tr h="464279">
                <a:tc>
                  <a:txBody>
                    <a:bodyPr/>
                    <a:lstStyle/>
                    <a:p>
                      <a:pPr algn="ctr"/>
                      <a:r>
                        <a:rPr kumimoji="1" lang="en-US" altLang="ja-JP" dirty="0"/>
                        <a:t>DR-</a:t>
                      </a:r>
                      <a:endParaRPr kumimoji="1" lang="ja-JP" altLang="en-US" dirty="0"/>
                    </a:p>
                  </a:txBody>
                  <a:tcPr anchor="ctr"/>
                </a:tc>
                <a:tc>
                  <a:txBody>
                    <a:bodyPr/>
                    <a:lstStyle/>
                    <a:p>
                      <a:pPr algn="ctr"/>
                      <a:r>
                        <a:rPr lang="en-US" altLang="ja-JP" dirty="0"/>
                        <a:t>195 (66.3%)</a:t>
                      </a:r>
                      <a:endParaRPr lang="ja-JP" altLang="en-US" dirty="0"/>
                    </a:p>
                  </a:txBody>
                  <a:tcPr anchor="ctr">
                    <a:noFill/>
                  </a:tcPr>
                </a:tc>
                <a:tc>
                  <a:txBody>
                    <a:bodyPr/>
                    <a:lstStyle/>
                    <a:p>
                      <a:pPr algn="ctr"/>
                      <a:r>
                        <a:rPr kumimoji="1" lang="en-US" altLang="ja-JP" dirty="0"/>
                        <a:t>177</a:t>
                      </a:r>
                      <a:r>
                        <a:rPr kumimoji="1" lang="en-US" altLang="ja-JP" baseline="0" dirty="0"/>
                        <a:t> (76.0%)</a:t>
                      </a:r>
                      <a:endParaRPr kumimoji="1" lang="ja-JP" altLang="en-US" dirty="0"/>
                    </a:p>
                  </a:txBody>
                  <a:tcPr anchor="ctr"/>
                </a:tc>
                <a:tc>
                  <a:txBody>
                    <a:bodyPr/>
                    <a:lstStyle/>
                    <a:p>
                      <a:pPr algn="ctr"/>
                      <a:r>
                        <a:rPr kumimoji="1" lang="en-US" altLang="ja-JP" dirty="0"/>
                        <a:t>79 (81.4%)</a:t>
                      </a:r>
                      <a:endParaRPr kumimoji="1" lang="ja-JP" altLang="en-US" dirty="0"/>
                    </a:p>
                  </a:txBody>
                  <a:tcPr anchor="ctr"/>
                </a:tc>
                <a:tc>
                  <a:txBody>
                    <a:bodyPr/>
                    <a:lstStyle/>
                    <a:p>
                      <a:pPr algn="ctr"/>
                      <a:r>
                        <a:rPr kumimoji="1" lang="en-US" altLang="ja-JP" dirty="0"/>
                        <a:t>26 (81.4%)</a:t>
                      </a:r>
                      <a:endParaRPr kumimoji="1" lang="ja-JP" altLang="en-US" dirty="0"/>
                    </a:p>
                  </a:txBody>
                  <a:tcPr anchor="ctr"/>
                </a:tc>
                <a:extLst>
                  <a:ext uri="{0D108BD9-81ED-4DB2-BD59-A6C34878D82A}">
                    <a16:rowId xmlns:a16="http://schemas.microsoft.com/office/drawing/2014/main" xmlns="" val="10002"/>
                  </a:ext>
                </a:extLst>
              </a:tr>
              <a:tr h="464279">
                <a:tc>
                  <a:txBody>
                    <a:bodyPr/>
                    <a:lstStyle/>
                    <a:p>
                      <a:pPr algn="ctr"/>
                      <a:r>
                        <a:rPr kumimoji="1" lang="en-US" altLang="ja-JP" dirty="0"/>
                        <a:t>Total</a:t>
                      </a:r>
                      <a:endParaRPr kumimoji="1" lang="ja-JP" altLang="en-US" dirty="0"/>
                    </a:p>
                  </a:txBody>
                  <a:tcPr anchor="ctr"/>
                </a:tc>
                <a:tc>
                  <a:txBody>
                    <a:bodyPr/>
                    <a:lstStyle/>
                    <a:p>
                      <a:pPr algn="ctr"/>
                      <a:r>
                        <a:rPr lang="en-US" altLang="ja-JP" dirty="0"/>
                        <a:t>294</a:t>
                      </a:r>
                      <a:endParaRPr lang="ja-JP" altLang="en-US" dirty="0"/>
                    </a:p>
                  </a:txBody>
                  <a:tcPr anchor="ctr">
                    <a:noFill/>
                  </a:tcPr>
                </a:tc>
                <a:tc>
                  <a:txBody>
                    <a:bodyPr/>
                    <a:lstStyle/>
                    <a:p>
                      <a:pPr algn="ctr"/>
                      <a:r>
                        <a:rPr kumimoji="1" lang="en-US" altLang="ja-JP" dirty="0"/>
                        <a:t>233</a:t>
                      </a:r>
                      <a:endParaRPr kumimoji="1" lang="ja-JP" altLang="en-US" dirty="0"/>
                    </a:p>
                  </a:txBody>
                  <a:tcPr anchor="ctr"/>
                </a:tc>
                <a:tc>
                  <a:txBody>
                    <a:bodyPr/>
                    <a:lstStyle/>
                    <a:p>
                      <a:pPr algn="ctr"/>
                      <a:r>
                        <a:rPr kumimoji="1" lang="en-US" altLang="ja-JP" dirty="0"/>
                        <a:t>97</a:t>
                      </a:r>
                      <a:endParaRPr kumimoji="1" lang="ja-JP" altLang="en-US" dirty="0"/>
                    </a:p>
                  </a:txBody>
                  <a:tcPr anchor="ctr"/>
                </a:tc>
                <a:tc>
                  <a:txBody>
                    <a:bodyPr/>
                    <a:lstStyle/>
                    <a:p>
                      <a:pPr algn="ctr"/>
                      <a:r>
                        <a:rPr kumimoji="1" lang="en-US" altLang="ja-JP" dirty="0"/>
                        <a:t>32</a:t>
                      </a:r>
                      <a:endParaRPr kumimoji="1" lang="ja-JP" altLang="en-US" dirty="0"/>
                    </a:p>
                  </a:txBody>
                  <a:tcPr anchor="ctr"/>
                </a:tc>
                <a:extLst>
                  <a:ext uri="{0D108BD9-81ED-4DB2-BD59-A6C34878D82A}">
                    <a16:rowId xmlns:a16="http://schemas.microsoft.com/office/drawing/2014/main" xmlns="" val="10003"/>
                  </a:ext>
                </a:extLst>
              </a:tr>
            </a:tbl>
          </a:graphicData>
        </a:graphic>
      </p:graphicFrame>
      <p:sp>
        <p:nvSpPr>
          <p:cNvPr id="28705" name="テキスト ボックス 5"/>
          <p:cNvSpPr txBox="1">
            <a:spLocks noChangeArrowheads="1"/>
          </p:cNvSpPr>
          <p:nvPr/>
        </p:nvSpPr>
        <p:spPr bwMode="auto">
          <a:xfrm>
            <a:off x="1158875" y="3378200"/>
            <a:ext cx="3925888" cy="368300"/>
          </a:xfrm>
          <a:prstGeom prst="rect">
            <a:avLst/>
          </a:prstGeom>
          <a:noFill/>
          <a:ln w="9525">
            <a:noFill/>
            <a:miter lim="800000"/>
            <a:headEnd/>
            <a:tailEnd/>
          </a:ln>
        </p:spPr>
        <p:txBody>
          <a:bodyPr>
            <a:spAutoFit/>
          </a:bodyPr>
          <a:lstStyle/>
          <a:p>
            <a:r>
              <a:rPr kumimoji="0" lang="ja-JP" altLang="ja-JP"/>
              <a:t>採血後</a:t>
            </a:r>
            <a:r>
              <a:rPr kumimoji="0" lang="en-US" altLang="ja-JP"/>
              <a:t>1</a:t>
            </a:r>
            <a:r>
              <a:rPr kumimoji="0" lang="ja-JP" altLang="ja-JP"/>
              <a:t>週間</a:t>
            </a:r>
            <a:r>
              <a:rPr kumimoji="0" lang="ja-JP" altLang="en-US"/>
              <a:t>内</a:t>
            </a:r>
            <a:r>
              <a:rPr kumimoji="0" lang="ja-JP" altLang="ja-JP"/>
              <a:t>における</a:t>
            </a:r>
            <a:r>
              <a:rPr kumimoji="0" lang="en-US" altLang="ja-JP"/>
              <a:t>DR</a:t>
            </a:r>
            <a:r>
              <a:rPr kumimoji="0" lang="ja-JP" altLang="ja-JP"/>
              <a:t>発生</a:t>
            </a:r>
            <a:r>
              <a:rPr kumimoji="0" lang="ja-JP" altLang="en-US"/>
              <a:t>頻度</a:t>
            </a:r>
            <a:endParaRPr lang="ja-JP" altLang="en-US"/>
          </a:p>
        </p:txBody>
      </p:sp>
      <p:graphicFrame>
        <p:nvGraphicFramePr>
          <p:cNvPr id="10" name="表 9"/>
          <p:cNvGraphicFramePr>
            <a:graphicFrameLocks noGrp="1"/>
          </p:cNvGraphicFramePr>
          <p:nvPr/>
        </p:nvGraphicFramePr>
        <p:xfrm>
          <a:off x="1254125" y="1839913"/>
          <a:ext cx="6310965" cy="1225321"/>
        </p:xfrm>
        <a:graphic>
          <a:graphicData uri="http://schemas.openxmlformats.org/drawingml/2006/table">
            <a:tbl>
              <a:tblPr firstRow="1" bandRow="1">
                <a:tableStyleId>{5940675A-B579-460E-94D1-54222C63F5DA}</a:tableStyleId>
              </a:tblPr>
              <a:tblGrid>
                <a:gridCol w="1262193">
                  <a:extLst>
                    <a:ext uri="{9D8B030D-6E8A-4147-A177-3AD203B41FA5}">
                      <a16:colId xmlns:a16="http://schemas.microsoft.com/office/drawing/2014/main" xmlns="" val="20000"/>
                    </a:ext>
                  </a:extLst>
                </a:gridCol>
                <a:gridCol w="1262193">
                  <a:extLst>
                    <a:ext uri="{9D8B030D-6E8A-4147-A177-3AD203B41FA5}">
                      <a16:colId xmlns:a16="http://schemas.microsoft.com/office/drawing/2014/main" xmlns="" val="20001"/>
                    </a:ext>
                  </a:extLst>
                </a:gridCol>
                <a:gridCol w="1262193">
                  <a:extLst>
                    <a:ext uri="{9D8B030D-6E8A-4147-A177-3AD203B41FA5}">
                      <a16:colId xmlns:a16="http://schemas.microsoft.com/office/drawing/2014/main" xmlns="" val="20002"/>
                    </a:ext>
                  </a:extLst>
                </a:gridCol>
                <a:gridCol w="1262193">
                  <a:extLst>
                    <a:ext uri="{9D8B030D-6E8A-4147-A177-3AD203B41FA5}">
                      <a16:colId xmlns:a16="http://schemas.microsoft.com/office/drawing/2014/main" xmlns="" val="20003"/>
                    </a:ext>
                  </a:extLst>
                </a:gridCol>
                <a:gridCol w="1262193">
                  <a:extLst>
                    <a:ext uri="{9D8B030D-6E8A-4147-A177-3AD203B41FA5}">
                      <a16:colId xmlns:a16="http://schemas.microsoft.com/office/drawing/2014/main" xmlns="" val="20004"/>
                    </a:ext>
                  </a:extLst>
                </a:gridCol>
              </a:tblGrid>
              <a:tr h="470301">
                <a:tc>
                  <a:txBody>
                    <a:bodyPr/>
                    <a:lstStyle/>
                    <a:p>
                      <a:pPr algn="ctr"/>
                      <a:endParaRPr kumimoji="1" lang="ja-JP" altLang="en-US" dirty="0"/>
                    </a:p>
                  </a:txBody>
                  <a:tcPr anchor="ctr"/>
                </a:tc>
                <a:tc>
                  <a:txBody>
                    <a:bodyPr/>
                    <a:lstStyle/>
                    <a:p>
                      <a:pPr algn="ctr"/>
                      <a:r>
                        <a:rPr kumimoji="1" lang="en-US" altLang="ja-JP" dirty="0"/>
                        <a:t>1</a:t>
                      </a:r>
                      <a:r>
                        <a:rPr kumimoji="1" lang="ja-JP" altLang="en-US" dirty="0"/>
                        <a:t>回</a:t>
                      </a:r>
                    </a:p>
                  </a:txBody>
                  <a:tcPr anchor="ctr"/>
                </a:tc>
                <a:tc>
                  <a:txBody>
                    <a:bodyPr/>
                    <a:lstStyle/>
                    <a:p>
                      <a:pPr algn="ctr"/>
                      <a:r>
                        <a:rPr kumimoji="1" lang="en-US" altLang="ja-JP" dirty="0"/>
                        <a:t>2</a:t>
                      </a:r>
                      <a:r>
                        <a:rPr kumimoji="1" lang="ja-JP" altLang="en-US" dirty="0"/>
                        <a:t>回</a:t>
                      </a:r>
                    </a:p>
                  </a:txBody>
                  <a:tcPr anchor="ctr"/>
                </a:tc>
                <a:tc>
                  <a:txBody>
                    <a:bodyPr/>
                    <a:lstStyle/>
                    <a:p>
                      <a:pPr algn="ctr"/>
                      <a:r>
                        <a:rPr kumimoji="1" lang="en-US" altLang="ja-JP" dirty="0"/>
                        <a:t>3</a:t>
                      </a:r>
                      <a:r>
                        <a:rPr kumimoji="1" lang="ja-JP" altLang="en-US" dirty="0"/>
                        <a:t>回</a:t>
                      </a:r>
                    </a:p>
                  </a:txBody>
                  <a:tcPr anchor="ctr"/>
                </a:tc>
                <a:tc>
                  <a:txBody>
                    <a:bodyPr/>
                    <a:lstStyle/>
                    <a:p>
                      <a:pPr algn="ctr"/>
                      <a:r>
                        <a:rPr kumimoji="1" lang="en-US" altLang="ja-JP" dirty="0"/>
                        <a:t>4</a:t>
                      </a:r>
                      <a:r>
                        <a:rPr kumimoji="1" lang="ja-JP" altLang="en-US" dirty="0"/>
                        <a:t>回以上</a:t>
                      </a:r>
                    </a:p>
                  </a:txBody>
                  <a:tcPr anchor="ctr"/>
                </a:tc>
                <a:extLst>
                  <a:ext uri="{0D108BD9-81ED-4DB2-BD59-A6C34878D82A}">
                    <a16:rowId xmlns:a16="http://schemas.microsoft.com/office/drawing/2014/main" xmlns="" val="10000"/>
                  </a:ext>
                </a:extLst>
              </a:tr>
              <a:tr h="755020">
                <a:tc>
                  <a:txBody>
                    <a:bodyPr/>
                    <a:lstStyle/>
                    <a:p>
                      <a:pPr algn="ctr"/>
                      <a:r>
                        <a:rPr kumimoji="1" lang="ja-JP" altLang="en-US" dirty="0"/>
                        <a:t>患者数</a:t>
                      </a:r>
                    </a:p>
                  </a:txBody>
                  <a:tcPr anchor="ctr"/>
                </a:tc>
                <a:tc>
                  <a:txBody>
                    <a:bodyPr/>
                    <a:lstStyle/>
                    <a:p>
                      <a:pPr algn="ctr"/>
                      <a:r>
                        <a:rPr kumimoji="1" lang="en-US" altLang="ja-JP" dirty="0"/>
                        <a:t>61</a:t>
                      </a:r>
                      <a:endParaRPr kumimoji="1" lang="ja-JP" altLang="en-US" dirty="0"/>
                    </a:p>
                  </a:txBody>
                  <a:tcPr anchor="ctr"/>
                </a:tc>
                <a:tc>
                  <a:txBody>
                    <a:bodyPr/>
                    <a:lstStyle/>
                    <a:p>
                      <a:pPr algn="ctr"/>
                      <a:r>
                        <a:rPr kumimoji="1" lang="en-US" altLang="ja-JP" dirty="0"/>
                        <a:t>136</a:t>
                      </a:r>
                      <a:endParaRPr kumimoji="1" lang="ja-JP" altLang="en-US" dirty="0"/>
                    </a:p>
                  </a:txBody>
                  <a:tcPr anchor="ctr"/>
                </a:tc>
                <a:tc>
                  <a:txBody>
                    <a:bodyPr/>
                    <a:lstStyle/>
                    <a:p>
                      <a:pPr algn="ctr"/>
                      <a:r>
                        <a:rPr kumimoji="1" lang="en-US" altLang="ja-JP" dirty="0"/>
                        <a:t>65</a:t>
                      </a:r>
                      <a:endParaRPr kumimoji="1" lang="ja-JP" altLang="en-US" dirty="0"/>
                    </a:p>
                  </a:txBody>
                  <a:tcPr anchor="ctr"/>
                </a:tc>
                <a:tc>
                  <a:txBody>
                    <a:bodyPr/>
                    <a:lstStyle/>
                    <a:p>
                      <a:pPr algn="ctr"/>
                      <a:r>
                        <a:rPr kumimoji="1" lang="en-US" altLang="ja-JP" dirty="0"/>
                        <a:t>32</a:t>
                      </a:r>
                      <a:endParaRPr kumimoji="1" lang="ja-JP" altLang="en-US" dirty="0"/>
                    </a:p>
                  </a:txBody>
                  <a:tcPr anchor="ctr"/>
                </a:tc>
                <a:extLst>
                  <a:ext uri="{0D108BD9-81ED-4DB2-BD59-A6C34878D82A}">
                    <a16:rowId xmlns:a16="http://schemas.microsoft.com/office/drawing/2014/main" xmlns="" val="10001"/>
                  </a:ext>
                </a:extLst>
              </a:tr>
            </a:tbl>
          </a:graphicData>
        </a:graphic>
      </p:graphicFrame>
      <p:sp>
        <p:nvSpPr>
          <p:cNvPr id="28726" name="テキスト ボックス 10"/>
          <p:cNvSpPr txBox="1">
            <a:spLocks noChangeArrowheads="1"/>
          </p:cNvSpPr>
          <p:nvPr/>
        </p:nvSpPr>
        <p:spPr bwMode="auto">
          <a:xfrm>
            <a:off x="1158875" y="1470025"/>
            <a:ext cx="2909888" cy="369888"/>
          </a:xfrm>
          <a:prstGeom prst="rect">
            <a:avLst/>
          </a:prstGeom>
          <a:noFill/>
          <a:ln w="9525">
            <a:noFill/>
            <a:miter lim="800000"/>
            <a:headEnd/>
            <a:tailEnd/>
          </a:ln>
        </p:spPr>
        <p:txBody>
          <a:bodyPr wrap="none">
            <a:spAutoFit/>
          </a:bodyPr>
          <a:lstStyle/>
          <a:p>
            <a:r>
              <a:rPr lang="ja-JP" altLang="en-US"/>
              <a:t>患者毎の採血回数 </a:t>
            </a:r>
            <a:r>
              <a:rPr lang="en-US" altLang="ja-JP"/>
              <a:t>(n=294)</a:t>
            </a:r>
            <a:endParaRPr lang="ja-JP" altLang="en-US"/>
          </a:p>
        </p:txBody>
      </p:sp>
      <p:sp>
        <p:nvSpPr>
          <p:cNvPr id="3" name="タイトル 2"/>
          <p:cNvSpPr>
            <a:spLocks noGrp="1"/>
          </p:cNvSpPr>
          <p:nvPr>
            <p:ph type="title"/>
          </p:nvPr>
        </p:nvSpPr>
        <p:spPr>
          <a:xfrm>
            <a:off x="628650" y="519113"/>
            <a:ext cx="7886700" cy="866775"/>
          </a:xfrm>
        </p:spPr>
        <p:txBody>
          <a:bodyPr rtlCol="0">
            <a:normAutofit/>
          </a:bodyPr>
          <a:lstStyle/>
          <a:p>
            <a:pPr fontAlgn="auto">
              <a:spcAft>
                <a:spcPts val="0"/>
              </a:spcAft>
              <a:defRPr/>
            </a:pPr>
            <a:r>
              <a:rPr lang="ja-JP" altLang="en-US" sz="2800" dirty="0"/>
              <a:t>岩手医科大学付属病院における自己血採血と</a:t>
            </a:r>
            <a:r>
              <a:rPr lang="en-US" altLang="ja-JP" sz="2800" dirty="0">
                <a:latin typeface="+mn-lt"/>
              </a:rPr>
              <a:t>DR</a:t>
            </a:r>
            <a:endParaRPr lang="ja-JP" altLang="en-US" sz="2800" dirty="0">
              <a:latin typeface="+mn-lt"/>
            </a:endParaRPr>
          </a:p>
        </p:txBody>
      </p:sp>
      <p:cxnSp>
        <p:nvCxnSpPr>
          <p:cNvPr id="4" name="直線矢印コネクタ 3"/>
          <p:cNvCxnSpPr/>
          <p:nvPr/>
        </p:nvCxnSpPr>
        <p:spPr>
          <a:xfrm flipV="1">
            <a:off x="2743200" y="4711700"/>
            <a:ext cx="4610100" cy="127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2613025" y="3746500"/>
            <a:ext cx="1117600" cy="2022475"/>
          </a:xfrm>
          <a:prstGeom prst="roundRect">
            <a:avLst/>
          </a:prstGeom>
          <a:solidFill>
            <a:schemeClr val="accent2">
              <a:lumMod val="20000"/>
              <a:lumOff val="80000"/>
              <a:alpha val="43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75707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認定医の活動</a:t>
            </a:r>
          </a:p>
        </p:txBody>
      </p:sp>
      <p:sp>
        <p:nvSpPr>
          <p:cNvPr id="3" name="コンテンツ プレースホルダー 2"/>
          <p:cNvSpPr>
            <a:spLocks noGrp="1"/>
          </p:cNvSpPr>
          <p:nvPr>
            <p:ph idx="1"/>
          </p:nvPr>
        </p:nvSpPr>
        <p:spPr>
          <a:xfrm>
            <a:off x="628650" y="1552666"/>
            <a:ext cx="7886700" cy="4351338"/>
          </a:xfrm>
        </p:spPr>
        <p:txBody>
          <a:bodyPr>
            <a:normAutofit/>
          </a:bodyPr>
          <a:lstStyle/>
          <a:p>
            <a:r>
              <a:rPr kumimoji="1" lang="ja-JP" altLang="en-US" sz="2800" dirty="0"/>
              <a:t>認定医のミッション</a:t>
            </a:r>
            <a:endParaRPr kumimoji="1" lang="en-US" altLang="ja-JP" sz="2800" dirty="0"/>
          </a:p>
          <a:p>
            <a:pPr lvl="1">
              <a:buFont typeface="Wingdings" panose="05000000000000000000" pitchFamily="2" charset="2"/>
              <a:buChar char="ü"/>
            </a:pPr>
            <a:r>
              <a:rPr kumimoji="1" lang="ja-JP" altLang="en-US" sz="2500" dirty="0"/>
              <a:t>安全にして効果的な輸血の発展と普及</a:t>
            </a:r>
          </a:p>
        </p:txBody>
      </p:sp>
      <p:sp>
        <p:nvSpPr>
          <p:cNvPr id="4" name="四角形: 角を丸くする 3"/>
          <p:cNvSpPr/>
          <p:nvPr/>
        </p:nvSpPr>
        <p:spPr>
          <a:xfrm>
            <a:off x="1276709" y="2890297"/>
            <a:ext cx="2622430" cy="1311215"/>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安全な輸血</a:t>
            </a:r>
          </a:p>
        </p:txBody>
      </p:sp>
      <p:sp>
        <p:nvSpPr>
          <p:cNvPr id="6" name="四角形: 角を丸くする 5"/>
          <p:cNvSpPr/>
          <p:nvPr/>
        </p:nvSpPr>
        <p:spPr>
          <a:xfrm>
            <a:off x="5564037" y="2890297"/>
            <a:ext cx="2622430" cy="1311216"/>
          </a:xfrm>
          <a:prstGeom prst="round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t>効果的な輸血</a:t>
            </a:r>
          </a:p>
        </p:txBody>
      </p:sp>
      <p:cxnSp>
        <p:nvCxnSpPr>
          <p:cNvPr id="8" name="直線コネクタ 7"/>
          <p:cNvCxnSpPr>
            <a:stCxn id="4" idx="3"/>
            <a:endCxn id="6" idx="1"/>
          </p:cNvCxnSpPr>
          <p:nvPr/>
        </p:nvCxnSpPr>
        <p:spPr>
          <a:xfrm>
            <a:off x="3899139" y="3545905"/>
            <a:ext cx="16648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p:nvPr/>
        </p:nvCxnSpPr>
        <p:spPr>
          <a:xfrm>
            <a:off x="4684143" y="3545904"/>
            <a:ext cx="0" cy="14406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363637" y="4986517"/>
            <a:ext cx="4641011" cy="1190446"/>
          </a:xfrm>
          <a:prstGeom prst="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dirty="0"/>
              <a:t>国民の保健衛生の向上</a:t>
            </a:r>
            <a:endParaRPr lang="en-US" altLang="ja-JP" sz="3200" dirty="0"/>
          </a:p>
          <a:p>
            <a:pPr algn="ctr"/>
            <a:r>
              <a:rPr kumimoji="1" lang="ja-JP" altLang="en-US" sz="3200" dirty="0"/>
              <a:t>患者中心の輸血医療</a:t>
            </a:r>
            <a:endParaRPr kumimoji="1" lang="ja-JP" altLang="en-US" sz="2800" dirty="0"/>
          </a:p>
        </p:txBody>
      </p:sp>
    </p:spTree>
    <p:extLst>
      <p:ext uri="{BB962C8B-B14F-4D97-AF65-F5344CB8AC3E}">
        <p14:creationId xmlns:p14="http://schemas.microsoft.com/office/powerpoint/2010/main" val="1025599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1515195560"/>
              </p:ext>
            </p:extLst>
          </p:nvPr>
        </p:nvGraphicFramePr>
        <p:xfrm>
          <a:off x="443875" y="337695"/>
          <a:ext cx="8413411" cy="6317583"/>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2123164" y="1087631"/>
            <a:ext cx="568037" cy="277091"/>
          </a:xfrm>
          <a:prstGeom prst="rect">
            <a:avLst/>
          </a:prstGeom>
          <a:ln w="190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dirty="0"/>
              <a:t>頭痛</a:t>
            </a:r>
            <a:endParaRPr kumimoji="1" lang="ja-JP" altLang="en-US" sz="1400" dirty="0"/>
          </a:p>
        </p:txBody>
      </p:sp>
      <p:sp>
        <p:nvSpPr>
          <p:cNvPr id="4" name="正方形/長方形 3"/>
          <p:cNvSpPr/>
          <p:nvPr/>
        </p:nvSpPr>
        <p:spPr>
          <a:xfrm>
            <a:off x="984009" y="2696791"/>
            <a:ext cx="784948" cy="277091"/>
          </a:xfrm>
          <a:prstGeom prst="rec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a:t>ふらつき</a:t>
            </a:r>
          </a:p>
        </p:txBody>
      </p:sp>
      <p:sp>
        <p:nvSpPr>
          <p:cNvPr id="5" name="正方形/長方形 4"/>
          <p:cNvSpPr/>
          <p:nvPr/>
        </p:nvSpPr>
        <p:spPr>
          <a:xfrm>
            <a:off x="2123164" y="2973882"/>
            <a:ext cx="702686" cy="285661"/>
          </a:xfrm>
          <a:prstGeom prst="rect">
            <a:avLst/>
          </a:prstGeom>
          <a:ln w="19050">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a:t>倦怠感</a:t>
            </a:r>
          </a:p>
        </p:txBody>
      </p:sp>
      <p:sp>
        <p:nvSpPr>
          <p:cNvPr id="6" name="正方形/長方形 5"/>
          <p:cNvSpPr/>
          <p:nvPr/>
        </p:nvSpPr>
        <p:spPr>
          <a:xfrm>
            <a:off x="908918" y="3727811"/>
            <a:ext cx="634282" cy="253011"/>
          </a:xfrm>
          <a:prstGeom prst="rect">
            <a:avLst/>
          </a:prstGeom>
          <a:ln w="1905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a:t>めまい</a:t>
            </a:r>
          </a:p>
        </p:txBody>
      </p:sp>
      <p:cxnSp>
        <p:nvCxnSpPr>
          <p:cNvPr id="8" name="直線矢印コネクタ 7"/>
          <p:cNvCxnSpPr/>
          <p:nvPr/>
        </p:nvCxnSpPr>
        <p:spPr>
          <a:xfrm>
            <a:off x="2771775" y="1814513"/>
            <a:ext cx="3757613" cy="2318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4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213" y="73025"/>
            <a:ext cx="7886700" cy="495300"/>
          </a:xfrm>
        </p:spPr>
        <p:txBody>
          <a:bodyPr rtlCol="0">
            <a:normAutofit/>
          </a:bodyPr>
          <a:lstStyle/>
          <a:p>
            <a:pPr fontAlgn="auto">
              <a:spcAft>
                <a:spcPts val="0"/>
              </a:spcAft>
              <a:defRPr/>
            </a:pPr>
            <a:r>
              <a:rPr lang="en-US" altLang="ja-JP" sz="1800" dirty="0">
                <a:latin typeface="+mn-lt"/>
              </a:rPr>
              <a:t>1</a:t>
            </a:r>
            <a:r>
              <a:rPr lang="ja-JP" altLang="en-US" sz="1800" dirty="0"/>
              <a:t>回目採血後</a:t>
            </a:r>
            <a:r>
              <a:rPr lang="en-US" altLang="ja-JP" sz="1800" dirty="0"/>
              <a:t>1</a:t>
            </a:r>
            <a:r>
              <a:rPr lang="ja-JP" altLang="en-US" sz="1800" dirty="0"/>
              <a:t>週間内での</a:t>
            </a:r>
            <a:r>
              <a:rPr lang="en-US" altLang="ja-JP" sz="1800" dirty="0">
                <a:latin typeface="+mn-lt"/>
              </a:rPr>
              <a:t>DR</a:t>
            </a:r>
            <a:r>
              <a:rPr lang="ja-JP" altLang="en-US" sz="1800" dirty="0"/>
              <a:t>発生患者の内訳</a:t>
            </a:r>
          </a:p>
        </p:txBody>
      </p:sp>
      <p:graphicFrame>
        <p:nvGraphicFramePr>
          <p:cNvPr id="3" name="表 2"/>
          <p:cNvGraphicFramePr>
            <a:graphicFrameLocks noGrp="1"/>
          </p:cNvGraphicFramePr>
          <p:nvPr>
            <p:extLst>
              <p:ext uri="{D42A27DB-BD31-4B8C-83A1-F6EECF244321}">
                <p14:modId xmlns:p14="http://schemas.microsoft.com/office/powerpoint/2010/main" val="3620861378"/>
              </p:ext>
            </p:extLst>
          </p:nvPr>
        </p:nvGraphicFramePr>
        <p:xfrm>
          <a:off x="1169988" y="525463"/>
          <a:ext cx="6848973" cy="6167120"/>
        </p:xfrm>
        <a:graphic>
          <a:graphicData uri="http://schemas.openxmlformats.org/drawingml/2006/table">
            <a:tbl>
              <a:tblPr firstRow="1" bandRow="1">
                <a:tableStyleId>{5940675A-B579-460E-94D1-54222C63F5DA}</a:tableStyleId>
              </a:tblPr>
              <a:tblGrid>
                <a:gridCol w="1404615">
                  <a:extLst>
                    <a:ext uri="{9D8B030D-6E8A-4147-A177-3AD203B41FA5}">
                      <a16:colId xmlns:a16="http://schemas.microsoft.com/office/drawing/2014/main" xmlns="" val="20000"/>
                    </a:ext>
                  </a:extLst>
                </a:gridCol>
                <a:gridCol w="1608083">
                  <a:extLst>
                    <a:ext uri="{9D8B030D-6E8A-4147-A177-3AD203B41FA5}">
                      <a16:colId xmlns:a16="http://schemas.microsoft.com/office/drawing/2014/main" xmlns="" val="20001"/>
                    </a:ext>
                  </a:extLst>
                </a:gridCol>
                <a:gridCol w="1555532">
                  <a:extLst>
                    <a:ext uri="{9D8B030D-6E8A-4147-A177-3AD203B41FA5}">
                      <a16:colId xmlns:a16="http://schemas.microsoft.com/office/drawing/2014/main" xmlns="" val="20002"/>
                    </a:ext>
                  </a:extLst>
                </a:gridCol>
                <a:gridCol w="1555531">
                  <a:extLst>
                    <a:ext uri="{9D8B030D-6E8A-4147-A177-3AD203B41FA5}">
                      <a16:colId xmlns:a16="http://schemas.microsoft.com/office/drawing/2014/main" xmlns="" val="20003"/>
                    </a:ext>
                  </a:extLst>
                </a:gridCol>
                <a:gridCol w="725212">
                  <a:extLst>
                    <a:ext uri="{9D8B030D-6E8A-4147-A177-3AD203B41FA5}">
                      <a16:colId xmlns:a16="http://schemas.microsoft.com/office/drawing/2014/main" xmlns="" val="20004"/>
                    </a:ext>
                  </a:extLst>
                </a:gridCol>
              </a:tblGrid>
              <a:tr h="285082">
                <a:tc rowSpan="2">
                  <a:txBody>
                    <a:bodyPr/>
                    <a:lstStyle/>
                    <a:p>
                      <a:endParaRPr kumimoji="1" lang="ja-JP" altLang="en-US" sz="1400" dirty="0">
                        <a:latin typeface="+mj-ea"/>
                        <a:ea typeface="+mj-ea"/>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mn-lt"/>
                        <a:ea typeface="+mj-ea"/>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900" dirty="0">
                        <a:latin typeface="+mn-lt"/>
                        <a:ea typeface="+mj-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mn-lt"/>
                        <a:ea typeface="+mj-ea"/>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mn-lt"/>
                        <a:ea typeface="+mj-ea"/>
                      </a:endParaRPr>
                    </a:p>
                  </a:txBody>
                  <a:tcPr>
                    <a:lnL w="12700"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0">
                <a:tc vMerge="1">
                  <a:txBody>
                    <a:bodyPr/>
                    <a:lstStyle/>
                    <a:p>
                      <a:endParaRPr kumimoji="1" lang="ja-JP" alt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kern="1200" dirty="0">
                          <a:solidFill>
                            <a:schemeClr val="tx1"/>
                          </a:solidFill>
                          <a:latin typeface="+mn-lt"/>
                          <a:ea typeface="+mn-ea"/>
                          <a:cs typeface="+mn-cs"/>
                        </a:rPr>
                        <a:t>Total (n=294)</a:t>
                      </a:r>
                      <a:endParaRPr kumimoji="1" lang="ja-JP" altLang="en-US" sz="14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rowSpan="2">
                  <a:txBody>
                    <a:bodyPr/>
                    <a:lstStyle/>
                    <a:p>
                      <a:pPr algn="ctr"/>
                      <a:r>
                        <a:rPr kumimoji="1" lang="en-US" altLang="ja-JP" sz="1400" b="1" dirty="0">
                          <a:latin typeface="+mn-lt"/>
                          <a:ea typeface="+mj-ea"/>
                        </a:rPr>
                        <a:t>NDR (n=195)</a:t>
                      </a:r>
                      <a:endParaRPr kumimoji="1" lang="ja-JP" altLang="en-US" sz="1400" b="1" dirty="0">
                        <a:latin typeface="+mn-lt"/>
                        <a:ea typeface="+mj-ea"/>
                      </a:endParaRPr>
                    </a:p>
                  </a:txBody>
                  <a:tcPr anchor="ctr">
                    <a:lnR w="12700" cap="flat" cmpd="sng" algn="ctr">
                      <a:solidFill>
                        <a:schemeClr val="bg1"/>
                      </a:solidFill>
                      <a:prstDash val="solid"/>
                      <a:round/>
                      <a:headEnd type="none" w="med" len="med"/>
                      <a:tailEnd type="none" w="med" len="med"/>
                    </a:lnR>
                  </a:tcPr>
                </a:tc>
                <a:tc rowSpan="2">
                  <a:txBody>
                    <a:bodyPr/>
                    <a:lstStyle/>
                    <a:p>
                      <a:pPr algn="ctr"/>
                      <a:r>
                        <a:rPr kumimoji="1" lang="en-US" altLang="ja-JP" sz="1400" b="1" dirty="0">
                          <a:latin typeface="+mn-lt"/>
                          <a:ea typeface="+mj-ea"/>
                        </a:rPr>
                        <a:t>DR (n=99)</a:t>
                      </a:r>
                      <a:endParaRPr kumimoji="1" lang="ja-JP" altLang="en-US" sz="1400" b="1"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a:r>
                        <a:rPr kumimoji="1" lang="en-US" altLang="ja-JP" sz="1400" b="1" dirty="0">
                          <a:latin typeface="+mn-lt"/>
                          <a:ea typeface="+mj-ea"/>
                        </a:rPr>
                        <a:t>p</a:t>
                      </a:r>
                      <a:endParaRPr kumimoji="1" lang="ja-JP" altLang="en-US" sz="1400" b="1"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85082">
                <a:tc>
                  <a:txBody>
                    <a:bodyPr/>
                    <a:lstStyle/>
                    <a:p>
                      <a:endParaRPr kumimoji="1" lang="ja-JP" altLang="en-US" sz="1400" dirty="0">
                        <a:latin typeface="+mj-ea"/>
                        <a:ea typeface="+mj-ea"/>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pPr algn="ctr"/>
                      <a:endParaRPr kumimoji="1" lang="ja-JP" altLang="en-US" sz="1400" dirty="0">
                        <a:latin typeface="+mn-lt"/>
                        <a:ea typeface="+mj-ea"/>
                      </a:endParaRPr>
                    </a:p>
                  </a:txBody>
                  <a:tcPr>
                    <a:lnT w="12700" cap="flat" cmpd="sng" algn="ctr">
                      <a:solidFill>
                        <a:schemeClr val="bg1"/>
                      </a:solidFill>
                      <a:prstDash val="solid"/>
                      <a:round/>
                      <a:headEnd type="none" w="med" len="med"/>
                      <a:tailEnd type="none" w="med" len="med"/>
                    </a:lnT>
                  </a:tcPr>
                </a:tc>
                <a:tc vMerge="1">
                  <a:txBody>
                    <a:bodyPr/>
                    <a:lstStyle/>
                    <a:p>
                      <a:pPr algn="ctr"/>
                      <a:endParaRPr kumimoji="1" lang="ja-JP" altLang="en-US" sz="1400" dirty="0">
                        <a:latin typeface="+mn-lt"/>
                        <a:ea typeface="+mj-ea"/>
                      </a:endParaRPr>
                    </a:p>
                  </a:txBody>
                  <a:tcPr>
                    <a:lnR w="12700" cap="flat" cmpd="sng" algn="ctr">
                      <a:solidFill>
                        <a:schemeClr val="bg1"/>
                      </a:solidFill>
                      <a:prstDash val="solid"/>
                      <a:round/>
                      <a:headEnd type="none" w="med" len="med"/>
                      <a:tailEnd type="none" w="med" len="med"/>
                    </a:lnR>
                  </a:tcPr>
                </a:tc>
                <a:tc vMerge="1">
                  <a:txBody>
                    <a:bodyPr/>
                    <a:lstStyle/>
                    <a:p>
                      <a:pPr algn="ctr"/>
                      <a:endParaRPr kumimoji="1" lang="ja-JP" altLang="en-US" sz="1400" dirty="0">
                        <a:latin typeface="+mn-lt"/>
                        <a:ea typeface="+mj-ea"/>
                      </a:endParaRPr>
                    </a:p>
                  </a:txBody>
                  <a:tcPr>
                    <a:lnL w="12700" cap="flat" cmpd="sng" algn="ctr">
                      <a:solidFill>
                        <a:schemeClr val="bg1"/>
                      </a:solidFill>
                      <a:prstDash val="solid"/>
                      <a:round/>
                      <a:headEnd type="none" w="med" len="med"/>
                      <a:tailEnd type="none" w="med" len="med"/>
                    </a:lnL>
                  </a:tcPr>
                </a:tc>
                <a:tc vMerge="1">
                  <a:txBody>
                    <a:bodyPr/>
                    <a:lstStyle/>
                    <a:p>
                      <a:endParaRPr kumimoji="1" lang="ja-JP" altLang="en-US"/>
                    </a:p>
                  </a:txBody>
                  <a:tcPr/>
                </a:tc>
                <a:extLst>
                  <a:ext uri="{0D108BD9-81ED-4DB2-BD59-A6C34878D82A}">
                    <a16:rowId xmlns:a16="http://schemas.microsoft.com/office/drawing/2014/main" xmlns="" val="10002"/>
                  </a:ext>
                </a:extLst>
              </a:tr>
              <a:tr h="285082">
                <a:tc>
                  <a:txBody>
                    <a:bodyPr/>
                    <a:lstStyle/>
                    <a:p>
                      <a:pPr algn="ctr"/>
                      <a:r>
                        <a:rPr kumimoji="1" lang="ja-JP" altLang="en-US" sz="1400" b="1" dirty="0">
                          <a:latin typeface="+mn-ea"/>
                          <a:ea typeface="+mn-ea"/>
                        </a:rPr>
                        <a:t>性　別（男</a:t>
                      </a:r>
                      <a:r>
                        <a:rPr kumimoji="1" lang="en-US" altLang="ja-JP" sz="1400" b="1" dirty="0">
                          <a:latin typeface="+mn-ea"/>
                          <a:ea typeface="+mn-ea"/>
                        </a:rPr>
                        <a:t>/</a:t>
                      </a:r>
                      <a:r>
                        <a:rPr kumimoji="1" lang="ja-JP" altLang="en-US" sz="1400" b="1" dirty="0">
                          <a:latin typeface="+mn-ea"/>
                          <a:ea typeface="+mn-ea"/>
                        </a:rPr>
                        <a:t>女）</a:t>
                      </a: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b="1" dirty="0">
                          <a:latin typeface="+mn-lt"/>
                          <a:ea typeface="+mj-ea"/>
                        </a:rPr>
                        <a:t>90/204</a:t>
                      </a:r>
                      <a:endParaRPr kumimoji="1" lang="ja-JP" altLang="en-US" sz="1400" b="1"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b="1" dirty="0">
                          <a:latin typeface="+mn-lt"/>
                          <a:ea typeface="+mj-ea"/>
                        </a:rPr>
                        <a:t>73/122</a:t>
                      </a:r>
                      <a:endParaRPr kumimoji="1" lang="ja-JP" altLang="en-US" sz="1400" b="1"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b="1" dirty="0">
                          <a:latin typeface="+mn-lt"/>
                          <a:ea typeface="+mj-ea"/>
                        </a:rPr>
                        <a:t>17/82**</a:t>
                      </a:r>
                      <a:endParaRPr kumimoji="1" lang="ja-JP" altLang="en-US" sz="1400" b="1"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1" dirty="0">
                          <a:latin typeface="+mn-lt"/>
                          <a:ea typeface="+mj-ea"/>
                        </a:rPr>
                        <a:t>&lt;0.01</a:t>
                      </a:r>
                      <a:endParaRPr kumimoji="1" lang="ja-JP" altLang="en-US" sz="1400" b="1"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3"/>
                  </a:ext>
                </a:extLst>
              </a:tr>
              <a:tr h="484640">
                <a:tc>
                  <a:txBody>
                    <a:bodyPr/>
                    <a:lstStyle/>
                    <a:p>
                      <a:pPr algn="ctr"/>
                      <a:r>
                        <a:rPr kumimoji="1" lang="ja-JP" altLang="en-US" sz="1400" b="0" dirty="0">
                          <a:latin typeface="+mn-ea"/>
                          <a:ea typeface="+mn-ea"/>
                        </a:rPr>
                        <a:t>年　齢</a:t>
                      </a: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dirty="0">
                          <a:latin typeface="+mn-lt"/>
                          <a:ea typeface="+mj-ea"/>
                        </a:rPr>
                        <a:t>54.0</a:t>
                      </a:r>
                    </a:p>
                    <a:p>
                      <a:pPr algn="ctr"/>
                      <a:r>
                        <a:rPr kumimoji="1" lang="en-US" altLang="ja-JP" sz="1400" dirty="0">
                          <a:latin typeface="+mn-lt"/>
                          <a:ea typeface="+mj-ea"/>
                        </a:rPr>
                        <a:t>(34.3-71.0)</a:t>
                      </a:r>
                      <a:endParaRPr kumimoji="1" lang="ja-JP" altLang="en-US" sz="1400"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dirty="0">
                          <a:latin typeface="+mn-lt"/>
                          <a:ea typeface="+mj-ea"/>
                        </a:rPr>
                        <a:t>51.0</a:t>
                      </a:r>
                    </a:p>
                    <a:p>
                      <a:pPr algn="ctr"/>
                      <a:r>
                        <a:rPr kumimoji="1" lang="en-US" altLang="ja-JP" sz="1400" dirty="0">
                          <a:latin typeface="+mn-lt"/>
                          <a:ea typeface="+mj-ea"/>
                        </a:rPr>
                        <a:t>(34.5-71.5)</a:t>
                      </a:r>
                      <a:endParaRPr kumimoji="1" lang="ja-JP" altLang="en-US" sz="140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dirty="0">
                          <a:latin typeface="+mn-lt"/>
                          <a:ea typeface="+mj-ea"/>
                        </a:rPr>
                        <a:t>57.0</a:t>
                      </a:r>
                    </a:p>
                    <a:p>
                      <a:pPr algn="ctr"/>
                      <a:r>
                        <a:rPr kumimoji="1" lang="en-US" altLang="ja-JP" sz="1400" dirty="0">
                          <a:latin typeface="+mn-lt"/>
                          <a:ea typeface="+mj-ea"/>
                        </a:rPr>
                        <a:t>(34.5-71.0)</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dirty="0">
                          <a:latin typeface="+mn-lt"/>
                          <a:ea typeface="+mj-ea"/>
                        </a:rPr>
                        <a:t>0.749</a:t>
                      </a:r>
                      <a:endParaRPr kumimoji="1" lang="ja-JP" altLang="en-US" sz="1400"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4"/>
                  </a:ext>
                </a:extLst>
              </a:tr>
              <a:tr h="484640">
                <a:tc>
                  <a:txBody>
                    <a:bodyPr/>
                    <a:lstStyle/>
                    <a:p>
                      <a:pPr algn="ctr"/>
                      <a:r>
                        <a:rPr kumimoji="1" lang="ja-JP" altLang="en-US" sz="1400" b="1" dirty="0">
                          <a:latin typeface="+mn-ea"/>
                          <a:ea typeface="+mn-ea"/>
                        </a:rPr>
                        <a:t>体重 </a:t>
                      </a:r>
                      <a:r>
                        <a:rPr kumimoji="1" lang="en-US" altLang="ja-JP" sz="1400" b="1" dirty="0">
                          <a:latin typeface="+mn-ea"/>
                          <a:ea typeface="+mn-ea"/>
                        </a:rPr>
                        <a:t>(Kg)</a:t>
                      </a:r>
                      <a:endParaRPr kumimoji="1" lang="ja-JP" altLang="en-US" sz="1400" b="1" dirty="0">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b="1" dirty="0">
                          <a:latin typeface="+mn-lt"/>
                          <a:ea typeface="+mj-ea"/>
                        </a:rPr>
                        <a:t>57.4</a:t>
                      </a:r>
                    </a:p>
                    <a:p>
                      <a:pPr algn="ctr"/>
                      <a:r>
                        <a:rPr kumimoji="1" lang="en-US" altLang="ja-JP" sz="1400" b="1" dirty="0">
                          <a:latin typeface="+mn-lt"/>
                          <a:ea typeface="+mj-ea"/>
                        </a:rPr>
                        <a:t>(50.0-65.0)</a:t>
                      </a:r>
                      <a:endParaRPr kumimoji="1" lang="ja-JP" altLang="en-US" sz="1400" b="1"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b="1" dirty="0">
                          <a:latin typeface="+mn-lt"/>
                          <a:ea typeface="+mj-ea"/>
                        </a:rPr>
                        <a:t>59.8</a:t>
                      </a:r>
                    </a:p>
                    <a:p>
                      <a:pPr algn="ctr"/>
                      <a:r>
                        <a:rPr kumimoji="1" lang="en-US" altLang="ja-JP" sz="1400" b="1" dirty="0">
                          <a:latin typeface="+mn-lt"/>
                          <a:ea typeface="+mj-ea"/>
                        </a:rPr>
                        <a:t>(51.0-67.9)</a:t>
                      </a:r>
                      <a:endParaRPr kumimoji="1" lang="ja-JP" altLang="en-US" sz="1400" b="1"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b="1" dirty="0">
                          <a:latin typeface="+mn-lt"/>
                          <a:ea typeface="+mj-ea"/>
                        </a:rPr>
                        <a:t>55.0**</a:t>
                      </a:r>
                    </a:p>
                    <a:p>
                      <a:pPr algn="ctr"/>
                      <a:r>
                        <a:rPr kumimoji="1" lang="en-US" altLang="ja-JP" sz="1400" b="1" dirty="0">
                          <a:latin typeface="+mn-lt"/>
                          <a:ea typeface="+mj-ea"/>
                        </a:rPr>
                        <a:t>(50.0-60.8)</a:t>
                      </a:r>
                      <a:endParaRPr kumimoji="1" lang="ja-JP" altLang="en-US" sz="1400" b="1"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1" dirty="0">
                          <a:latin typeface="+mn-lt"/>
                          <a:ea typeface="+mj-ea"/>
                        </a:rPr>
                        <a:t>&lt;0.01</a:t>
                      </a:r>
                      <a:endParaRPr kumimoji="1" lang="ja-JP" altLang="en-US" sz="1400" b="1"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5"/>
                  </a:ext>
                </a:extLst>
              </a:tr>
              <a:tr h="484640">
                <a:tc>
                  <a:txBody>
                    <a:bodyPr/>
                    <a:lstStyle/>
                    <a:p>
                      <a:pPr algn="ctr"/>
                      <a:r>
                        <a:rPr kumimoji="1" lang="ja-JP" altLang="en-US" sz="1400" b="1" dirty="0">
                          <a:latin typeface="+mn-ea"/>
                          <a:ea typeface="+mn-ea"/>
                        </a:rPr>
                        <a:t>循環血液量 </a:t>
                      </a:r>
                      <a:r>
                        <a:rPr kumimoji="1" lang="en-US" altLang="ja-JP" sz="1400" b="1" dirty="0">
                          <a:latin typeface="+mn-ea"/>
                          <a:ea typeface="+mn-ea"/>
                        </a:rPr>
                        <a:t>(</a:t>
                      </a:r>
                      <a:r>
                        <a:rPr kumimoji="1" lang="en-US" altLang="ja-JP" sz="1400" b="1" dirty="0" err="1">
                          <a:latin typeface="+mn-ea"/>
                          <a:ea typeface="+mn-ea"/>
                        </a:rPr>
                        <a:t>mL</a:t>
                      </a:r>
                      <a:r>
                        <a:rPr kumimoji="1" lang="en-US" altLang="ja-JP" sz="1400" b="1" dirty="0">
                          <a:latin typeface="+mn-ea"/>
                          <a:ea typeface="+mn-ea"/>
                        </a:rPr>
                        <a:t>)</a:t>
                      </a:r>
                      <a:endParaRPr kumimoji="1" lang="ja-JP" altLang="en-US" sz="1400" b="1" dirty="0">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b="1" dirty="0">
                          <a:latin typeface="+mn-lt"/>
                          <a:ea typeface="+mj-ea"/>
                        </a:rPr>
                        <a:t>3,974</a:t>
                      </a:r>
                    </a:p>
                    <a:p>
                      <a:pPr algn="ctr"/>
                      <a:r>
                        <a:rPr kumimoji="1" lang="en-US" altLang="ja-JP" sz="1400" b="1" dirty="0">
                          <a:latin typeface="+mn-lt"/>
                          <a:ea typeface="+mj-ea"/>
                        </a:rPr>
                        <a:t>(3,374-4,459)</a:t>
                      </a:r>
                      <a:endParaRPr kumimoji="1" lang="ja-JP" altLang="en-US" sz="1400" b="1"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b="1" dirty="0">
                          <a:latin typeface="+mn-lt"/>
                          <a:ea typeface="+mj-ea"/>
                        </a:rPr>
                        <a:t>4,085</a:t>
                      </a:r>
                    </a:p>
                    <a:p>
                      <a:pPr algn="ctr"/>
                      <a:r>
                        <a:rPr kumimoji="1" lang="en-US" altLang="ja-JP" sz="1400" b="1" dirty="0">
                          <a:latin typeface="+mn-lt"/>
                          <a:ea typeface="+mj-ea"/>
                        </a:rPr>
                        <a:t>(3,478-4,604)</a:t>
                      </a:r>
                      <a:endParaRPr kumimoji="1" lang="ja-JP" altLang="en-US" sz="1400" b="1"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b="1" dirty="0">
                          <a:latin typeface="+mn-lt"/>
                          <a:ea typeface="+mj-ea"/>
                        </a:rPr>
                        <a:t>3,739**</a:t>
                      </a:r>
                    </a:p>
                    <a:p>
                      <a:pPr algn="ctr"/>
                      <a:r>
                        <a:rPr kumimoji="1" lang="en-US" altLang="ja-JP" sz="1400" b="1" dirty="0">
                          <a:latin typeface="+mn-lt"/>
                          <a:ea typeface="+mj-ea"/>
                        </a:rPr>
                        <a:t>(3,291-4,163)</a:t>
                      </a:r>
                      <a:endParaRPr kumimoji="1" lang="ja-JP" altLang="en-US" sz="1400" b="1"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1" dirty="0">
                          <a:latin typeface="+mn-lt"/>
                          <a:ea typeface="+mj-ea"/>
                        </a:rPr>
                        <a:t>&lt;0.01</a:t>
                      </a:r>
                      <a:endParaRPr kumimoji="1" lang="ja-JP" altLang="en-US" sz="1400" b="1"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6"/>
                  </a:ext>
                </a:extLst>
              </a:tr>
              <a:tr h="484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採血量 </a:t>
                      </a:r>
                      <a:r>
                        <a:rPr kumimoji="1" lang="en-US" altLang="ja-JP" sz="1400" b="0" kern="1200" dirty="0">
                          <a:solidFill>
                            <a:schemeClr val="tx1"/>
                          </a:solidFill>
                          <a:latin typeface="+mn-ea"/>
                          <a:ea typeface="+mn-ea"/>
                          <a:cs typeface="+mn-cs"/>
                        </a:rPr>
                        <a:t>(</a:t>
                      </a:r>
                      <a:r>
                        <a:rPr kumimoji="1" lang="en-US" altLang="ja-JP" sz="1400" b="0" kern="1200" dirty="0" err="1">
                          <a:solidFill>
                            <a:schemeClr val="tx1"/>
                          </a:solidFill>
                          <a:latin typeface="+mn-ea"/>
                          <a:ea typeface="+mn-ea"/>
                          <a:cs typeface="+mn-cs"/>
                        </a:rPr>
                        <a:t>mL</a:t>
                      </a:r>
                      <a:r>
                        <a:rPr kumimoji="1" lang="en-US" altLang="ja-JP" sz="1400" b="0" kern="1200" dirty="0">
                          <a:solidFill>
                            <a:schemeClr val="tx1"/>
                          </a:solidFill>
                          <a:latin typeface="+mn-ea"/>
                          <a:ea typeface="+mn-ea"/>
                          <a:cs typeface="+mn-cs"/>
                        </a:rPr>
                        <a:t>)</a:t>
                      </a:r>
                      <a:endParaRPr kumimoji="1" lang="ja-JP" altLang="en-US" sz="1400" b="0" kern="1200" dirty="0">
                        <a:solidFill>
                          <a:schemeClr val="tx1"/>
                        </a:solidFill>
                        <a:latin typeface="+mn-ea"/>
                        <a:ea typeface="+mn-ea"/>
                        <a:cs typeface="+mn-cs"/>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b="0" dirty="0">
                          <a:latin typeface="+mn-lt"/>
                          <a:ea typeface="+mj-ea"/>
                        </a:rPr>
                        <a:t>300</a:t>
                      </a:r>
                    </a:p>
                    <a:p>
                      <a:pPr algn="ctr"/>
                      <a:r>
                        <a:rPr kumimoji="1" lang="en-US" altLang="ja-JP" sz="1400" b="0" dirty="0">
                          <a:latin typeface="+mn-lt"/>
                          <a:ea typeface="+mj-ea"/>
                        </a:rPr>
                        <a:t>(200-323)</a:t>
                      </a:r>
                      <a:endParaRPr kumimoji="1" lang="ja-JP" altLang="en-US" sz="1400" b="0"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b="0" dirty="0">
                          <a:latin typeface="+mn-lt"/>
                          <a:ea typeface="+mj-ea"/>
                        </a:rPr>
                        <a:t>300</a:t>
                      </a:r>
                    </a:p>
                    <a:p>
                      <a:pPr algn="ctr"/>
                      <a:r>
                        <a:rPr kumimoji="1" lang="en-US" altLang="ja-JP" sz="1400" b="0" dirty="0">
                          <a:latin typeface="+mn-lt"/>
                          <a:ea typeface="+mj-ea"/>
                        </a:rPr>
                        <a:t>(200-300)</a:t>
                      </a:r>
                      <a:endParaRPr kumimoji="1" lang="ja-JP" altLang="en-US" sz="1400" b="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b="0" dirty="0">
                          <a:latin typeface="+mn-lt"/>
                          <a:ea typeface="+mj-ea"/>
                        </a:rPr>
                        <a:t>300</a:t>
                      </a:r>
                    </a:p>
                    <a:p>
                      <a:pPr algn="ctr"/>
                      <a:r>
                        <a:rPr kumimoji="1" lang="en-US" altLang="ja-JP" sz="1400" b="0" dirty="0">
                          <a:latin typeface="+mn-lt"/>
                          <a:ea typeface="+mj-ea"/>
                        </a:rPr>
                        <a:t>(200-300)</a:t>
                      </a:r>
                      <a:endParaRPr kumimoji="1" lang="ja-JP" altLang="en-US" sz="1400" b="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0" dirty="0">
                          <a:latin typeface="+mn-lt"/>
                          <a:ea typeface="+mj-ea"/>
                        </a:rPr>
                        <a:t>0.033</a:t>
                      </a:r>
                      <a:endParaRPr kumimoji="1" lang="ja-JP" altLang="en-US" sz="1400" b="0"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7"/>
                  </a:ext>
                </a:extLst>
              </a:tr>
              <a:tr h="484640">
                <a:tc>
                  <a:txBody>
                    <a:bodyPr/>
                    <a:lstStyle/>
                    <a:p>
                      <a:pPr algn="ctr"/>
                      <a:r>
                        <a:rPr kumimoji="1" lang="ja-JP" altLang="en-US" sz="1400" b="0" dirty="0">
                          <a:latin typeface="+mn-ea"/>
                          <a:ea typeface="+mn-ea"/>
                        </a:rPr>
                        <a:t>採血量比</a:t>
                      </a: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dirty="0">
                          <a:latin typeface="+mn-lt"/>
                          <a:ea typeface="+mj-ea"/>
                        </a:rPr>
                        <a:t>7.2</a:t>
                      </a:r>
                    </a:p>
                    <a:p>
                      <a:pPr algn="ctr"/>
                      <a:r>
                        <a:rPr kumimoji="1" lang="en-US" altLang="ja-JP" sz="1400" dirty="0">
                          <a:latin typeface="+mn-lt"/>
                          <a:ea typeface="+mj-ea"/>
                        </a:rPr>
                        <a:t>(5.9-8.6)</a:t>
                      </a:r>
                      <a:endParaRPr kumimoji="1" lang="ja-JP" altLang="en-US" sz="1400"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dirty="0">
                          <a:latin typeface="+mn-lt"/>
                          <a:ea typeface="+mj-ea"/>
                        </a:rPr>
                        <a:t>7.2</a:t>
                      </a:r>
                    </a:p>
                    <a:p>
                      <a:pPr algn="ctr"/>
                      <a:r>
                        <a:rPr kumimoji="1" lang="en-US" altLang="ja-JP" sz="1400" dirty="0">
                          <a:latin typeface="+mn-lt"/>
                          <a:ea typeface="+mj-ea"/>
                        </a:rPr>
                        <a:t>(6.0-8.6)</a:t>
                      </a:r>
                      <a:endParaRPr kumimoji="1" lang="ja-JP" altLang="en-US" sz="140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dirty="0">
                          <a:latin typeface="+mn-lt"/>
                          <a:ea typeface="+mj-ea"/>
                        </a:rPr>
                        <a:t>7.3</a:t>
                      </a:r>
                    </a:p>
                    <a:p>
                      <a:pPr algn="ctr"/>
                      <a:r>
                        <a:rPr kumimoji="1" lang="en-US" altLang="ja-JP" sz="1400" dirty="0">
                          <a:latin typeface="+mn-lt"/>
                          <a:ea typeface="+mj-ea"/>
                        </a:rPr>
                        <a:t>(3.9-8.8)</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dirty="0">
                          <a:latin typeface="+mn-lt"/>
                          <a:ea typeface="+mj-ea"/>
                        </a:rPr>
                        <a:t>0.9</a:t>
                      </a:r>
                      <a:endParaRPr kumimoji="1" lang="ja-JP" altLang="en-US" sz="1400"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8"/>
                  </a:ext>
                </a:extLst>
              </a:tr>
              <a:tr h="484640">
                <a:tc>
                  <a:txBody>
                    <a:bodyPr/>
                    <a:lstStyle/>
                    <a:p>
                      <a:pPr algn="ctr"/>
                      <a:r>
                        <a:rPr kumimoji="1" lang="ja-JP" altLang="en-US" sz="1400" b="0" dirty="0">
                          <a:latin typeface="+mn-ea"/>
                          <a:ea typeface="+mn-ea"/>
                        </a:rPr>
                        <a:t>収縮期血圧 </a:t>
                      </a:r>
                      <a:r>
                        <a:rPr kumimoji="1" lang="en-US" altLang="ja-JP" sz="1400" b="0" dirty="0">
                          <a:latin typeface="+mn-ea"/>
                          <a:ea typeface="+mn-ea"/>
                        </a:rPr>
                        <a:t>(mmHg)</a:t>
                      </a:r>
                      <a:endParaRPr kumimoji="1" lang="ja-JP" altLang="en-US" sz="1400" b="0" dirty="0">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dirty="0">
                          <a:latin typeface="+mn-lt"/>
                          <a:ea typeface="+mj-ea"/>
                        </a:rPr>
                        <a:t>127</a:t>
                      </a:r>
                    </a:p>
                    <a:p>
                      <a:pPr algn="ctr"/>
                      <a:r>
                        <a:rPr kumimoji="1" lang="en-US" altLang="ja-JP" sz="1400" dirty="0">
                          <a:latin typeface="+mn-lt"/>
                          <a:ea typeface="+mj-ea"/>
                        </a:rPr>
                        <a:t>(115-142)</a:t>
                      </a:r>
                      <a:endParaRPr kumimoji="1" lang="ja-JP" altLang="en-US" sz="1400"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dirty="0">
                          <a:latin typeface="+mn-lt"/>
                          <a:ea typeface="+mj-ea"/>
                        </a:rPr>
                        <a:t>127</a:t>
                      </a:r>
                    </a:p>
                    <a:p>
                      <a:pPr algn="ctr"/>
                      <a:r>
                        <a:rPr kumimoji="1" lang="en-US" altLang="ja-JP" sz="1400" dirty="0">
                          <a:latin typeface="+mn-lt"/>
                          <a:ea typeface="+mj-ea"/>
                        </a:rPr>
                        <a:t>(116-142)</a:t>
                      </a:r>
                      <a:endParaRPr kumimoji="1" lang="ja-JP" altLang="en-US" sz="140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dirty="0">
                          <a:latin typeface="+mn-lt"/>
                          <a:ea typeface="+mj-ea"/>
                        </a:rPr>
                        <a:t>127</a:t>
                      </a:r>
                    </a:p>
                    <a:p>
                      <a:pPr algn="ctr"/>
                      <a:r>
                        <a:rPr kumimoji="1" lang="en-US" altLang="ja-JP" sz="1400" dirty="0">
                          <a:latin typeface="+mn-lt"/>
                          <a:ea typeface="+mj-ea"/>
                        </a:rPr>
                        <a:t>(113-139)</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dirty="0">
                          <a:latin typeface="+mn-lt"/>
                          <a:ea typeface="+mj-ea"/>
                        </a:rPr>
                        <a:t>0.315</a:t>
                      </a:r>
                      <a:endParaRPr kumimoji="1" lang="ja-JP" altLang="en-US" sz="1400"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9"/>
                  </a:ext>
                </a:extLst>
              </a:tr>
              <a:tr h="484640">
                <a:tc>
                  <a:txBody>
                    <a:bodyPr/>
                    <a:lstStyle/>
                    <a:p>
                      <a:pPr algn="ctr"/>
                      <a:r>
                        <a:rPr kumimoji="1" lang="ja-JP" altLang="en-US" sz="1400" b="0" dirty="0">
                          <a:latin typeface="+mn-ea"/>
                          <a:ea typeface="+mn-ea"/>
                        </a:rPr>
                        <a:t>拡張期血圧 </a:t>
                      </a:r>
                      <a:r>
                        <a:rPr kumimoji="1" lang="en-US" altLang="ja-JP" sz="1400" b="0" dirty="0">
                          <a:latin typeface="+mn-ea"/>
                          <a:ea typeface="+mn-ea"/>
                        </a:rPr>
                        <a:t>(mmHg)</a:t>
                      </a:r>
                      <a:endParaRPr kumimoji="1" lang="ja-JP" altLang="en-US" sz="1400" b="0" dirty="0">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dirty="0">
                          <a:latin typeface="+mn-lt"/>
                          <a:ea typeface="+mj-ea"/>
                        </a:rPr>
                        <a:t>73</a:t>
                      </a:r>
                    </a:p>
                    <a:p>
                      <a:pPr algn="ctr"/>
                      <a:r>
                        <a:rPr kumimoji="1" lang="en-US" altLang="ja-JP" sz="1400" dirty="0">
                          <a:latin typeface="+mn-lt"/>
                          <a:ea typeface="+mj-ea"/>
                        </a:rPr>
                        <a:t>(65-81)</a:t>
                      </a:r>
                      <a:endParaRPr kumimoji="1" lang="ja-JP" altLang="en-US" sz="1400"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dirty="0">
                          <a:latin typeface="+mn-lt"/>
                          <a:ea typeface="+mj-ea"/>
                        </a:rPr>
                        <a:t>72</a:t>
                      </a:r>
                    </a:p>
                    <a:p>
                      <a:pPr algn="ctr"/>
                      <a:r>
                        <a:rPr kumimoji="1" lang="en-US" altLang="ja-JP" sz="1400" dirty="0">
                          <a:latin typeface="+mn-lt"/>
                          <a:ea typeface="+mj-ea"/>
                        </a:rPr>
                        <a:t>(65-83)</a:t>
                      </a:r>
                      <a:endParaRPr kumimoji="1" lang="ja-JP" altLang="en-US" sz="140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dirty="0">
                          <a:latin typeface="+mn-lt"/>
                          <a:ea typeface="+mj-ea"/>
                        </a:rPr>
                        <a:t>73</a:t>
                      </a:r>
                    </a:p>
                    <a:p>
                      <a:pPr algn="ctr"/>
                      <a:r>
                        <a:rPr kumimoji="1" lang="en-US" altLang="ja-JP" sz="1400" dirty="0">
                          <a:latin typeface="+mn-lt"/>
                          <a:ea typeface="+mj-ea"/>
                        </a:rPr>
                        <a:t>(65-78)</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dirty="0">
                          <a:latin typeface="+mn-lt"/>
                          <a:ea typeface="+mj-ea"/>
                        </a:rPr>
                        <a:t>0.404</a:t>
                      </a:r>
                      <a:endParaRPr kumimoji="1" lang="ja-JP" altLang="en-US" sz="1400"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10"/>
                  </a:ext>
                </a:extLst>
              </a:tr>
              <a:tr h="484640">
                <a:tc>
                  <a:txBody>
                    <a:bodyPr/>
                    <a:lstStyle/>
                    <a:p>
                      <a:pPr algn="ctr"/>
                      <a:r>
                        <a:rPr kumimoji="1" lang="ja-JP" altLang="en-US" sz="1400" b="1" i="0" dirty="0">
                          <a:solidFill>
                            <a:schemeClr val="tx1"/>
                          </a:solidFill>
                          <a:latin typeface="+mn-ea"/>
                          <a:ea typeface="+mn-ea"/>
                        </a:rPr>
                        <a:t>脈拍数 </a:t>
                      </a:r>
                      <a:r>
                        <a:rPr kumimoji="1" lang="en-US" altLang="ja-JP" sz="1400" b="1" i="0" dirty="0">
                          <a:solidFill>
                            <a:schemeClr val="tx1"/>
                          </a:solidFill>
                          <a:latin typeface="+mn-ea"/>
                          <a:ea typeface="+mn-ea"/>
                        </a:rPr>
                        <a:t>(/min)</a:t>
                      </a:r>
                      <a:endParaRPr kumimoji="1" lang="ja-JP" altLang="en-US" sz="1400" b="1" i="0" dirty="0">
                        <a:solidFill>
                          <a:schemeClr val="tx1"/>
                        </a:solidFill>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b="1" i="0" dirty="0">
                          <a:solidFill>
                            <a:schemeClr val="tx1"/>
                          </a:solidFill>
                          <a:latin typeface="+mn-lt"/>
                          <a:ea typeface="+mj-ea"/>
                        </a:rPr>
                        <a:t>74</a:t>
                      </a:r>
                    </a:p>
                    <a:p>
                      <a:pPr algn="ctr"/>
                      <a:r>
                        <a:rPr kumimoji="1" lang="en-US" altLang="ja-JP" sz="1400" b="1" i="0" dirty="0">
                          <a:solidFill>
                            <a:schemeClr val="tx1"/>
                          </a:solidFill>
                          <a:latin typeface="+mn-lt"/>
                          <a:ea typeface="+mj-ea"/>
                        </a:rPr>
                        <a:t>(60-85)</a:t>
                      </a:r>
                      <a:endParaRPr kumimoji="1" lang="ja-JP" altLang="en-US" sz="1400" b="1" i="0" dirty="0">
                        <a:solidFill>
                          <a:schemeClr val="tx1"/>
                        </a:solidFill>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b="1" i="0" dirty="0">
                          <a:solidFill>
                            <a:schemeClr val="tx1"/>
                          </a:solidFill>
                          <a:latin typeface="+mn-lt"/>
                          <a:ea typeface="+mj-ea"/>
                        </a:rPr>
                        <a:t>73</a:t>
                      </a:r>
                    </a:p>
                    <a:p>
                      <a:pPr algn="ctr"/>
                      <a:r>
                        <a:rPr kumimoji="1" lang="en-US" altLang="ja-JP" sz="1400" b="1" i="0" dirty="0">
                          <a:solidFill>
                            <a:schemeClr val="tx1"/>
                          </a:solidFill>
                          <a:latin typeface="+mn-lt"/>
                          <a:ea typeface="+mj-ea"/>
                        </a:rPr>
                        <a:t>(68-84)</a:t>
                      </a:r>
                      <a:endParaRPr kumimoji="1" lang="ja-JP" altLang="en-US" sz="1400" b="1" i="0" dirty="0">
                        <a:solidFill>
                          <a:schemeClr val="tx1"/>
                        </a:solidFill>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b="1" i="0" dirty="0">
                          <a:solidFill>
                            <a:schemeClr val="tx1"/>
                          </a:solidFill>
                          <a:latin typeface="+mn-lt"/>
                          <a:ea typeface="+mj-ea"/>
                        </a:rPr>
                        <a:t>76</a:t>
                      </a:r>
                    </a:p>
                    <a:p>
                      <a:pPr algn="ctr"/>
                      <a:r>
                        <a:rPr kumimoji="1" lang="en-US" altLang="ja-JP" sz="1400" b="1" i="0" dirty="0">
                          <a:solidFill>
                            <a:schemeClr val="tx1"/>
                          </a:solidFill>
                          <a:latin typeface="+mn-lt"/>
                          <a:ea typeface="+mj-ea"/>
                        </a:rPr>
                        <a:t>(68-86)</a:t>
                      </a:r>
                      <a:endParaRPr kumimoji="1" lang="ja-JP" altLang="en-US" sz="1400" b="1" i="0" dirty="0">
                        <a:solidFill>
                          <a:schemeClr val="tx1"/>
                        </a:solidFill>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1" i="0" dirty="0">
                          <a:solidFill>
                            <a:schemeClr val="tx1"/>
                          </a:solidFill>
                          <a:latin typeface="+mn-lt"/>
                          <a:ea typeface="+mj-ea"/>
                        </a:rPr>
                        <a:t>0.148</a:t>
                      </a:r>
                      <a:endParaRPr kumimoji="1" lang="ja-JP" altLang="en-US" sz="1400" b="1" i="0" dirty="0">
                        <a:solidFill>
                          <a:schemeClr val="tx1"/>
                        </a:solidFill>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11"/>
                  </a:ext>
                </a:extLst>
              </a:tr>
              <a:tr h="484640">
                <a:tc>
                  <a:txBody>
                    <a:bodyPr/>
                    <a:lstStyle/>
                    <a:p>
                      <a:pPr algn="ctr"/>
                      <a:r>
                        <a:rPr kumimoji="1" lang="en-US" altLang="ja-JP" sz="1400" b="1" dirty="0" err="1">
                          <a:latin typeface="+mn-ea"/>
                          <a:ea typeface="+mn-ea"/>
                        </a:rPr>
                        <a:t>Hb</a:t>
                      </a:r>
                      <a:r>
                        <a:rPr kumimoji="1" lang="en-US" altLang="ja-JP" sz="1400" b="1" dirty="0">
                          <a:latin typeface="+mn-ea"/>
                          <a:ea typeface="+mn-ea"/>
                        </a:rPr>
                        <a:t> (g/</a:t>
                      </a:r>
                      <a:r>
                        <a:rPr kumimoji="1" lang="en-US" altLang="ja-JP" sz="1400" b="1" dirty="0" err="1">
                          <a:latin typeface="+mn-ea"/>
                          <a:ea typeface="+mn-ea"/>
                        </a:rPr>
                        <a:t>dL</a:t>
                      </a:r>
                      <a:r>
                        <a:rPr kumimoji="1" lang="en-US" altLang="ja-JP" sz="1400" b="1" dirty="0">
                          <a:latin typeface="+mn-ea"/>
                          <a:ea typeface="+mn-ea"/>
                        </a:rPr>
                        <a:t>)</a:t>
                      </a:r>
                      <a:endParaRPr kumimoji="1" lang="ja-JP" altLang="en-US" sz="1400" b="1" dirty="0">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b="1" dirty="0">
                          <a:latin typeface="+mn-lt"/>
                          <a:ea typeface="+mj-ea"/>
                        </a:rPr>
                        <a:t>13.1</a:t>
                      </a:r>
                    </a:p>
                    <a:p>
                      <a:pPr algn="ctr"/>
                      <a:r>
                        <a:rPr kumimoji="1" lang="en-US" altLang="ja-JP" sz="1400" b="1" dirty="0">
                          <a:latin typeface="+mn-lt"/>
                          <a:ea typeface="+mj-ea"/>
                        </a:rPr>
                        <a:t>(12.3-14.2)</a:t>
                      </a:r>
                      <a:endParaRPr kumimoji="1" lang="ja-JP" altLang="en-US" sz="1400" b="1"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b="1" dirty="0">
                          <a:latin typeface="+mn-lt"/>
                          <a:ea typeface="+mj-ea"/>
                        </a:rPr>
                        <a:t>13.4</a:t>
                      </a:r>
                    </a:p>
                    <a:p>
                      <a:pPr algn="ctr"/>
                      <a:r>
                        <a:rPr kumimoji="1" lang="en-US" altLang="ja-JP" sz="1400" b="1" dirty="0">
                          <a:latin typeface="+mn-lt"/>
                          <a:ea typeface="+mj-ea"/>
                        </a:rPr>
                        <a:t>(12.4-14.5)</a:t>
                      </a:r>
                      <a:endParaRPr kumimoji="1" lang="ja-JP" altLang="en-US" sz="1400" b="1"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b="1" dirty="0">
                          <a:latin typeface="+mn-lt"/>
                          <a:ea typeface="+mj-ea"/>
                        </a:rPr>
                        <a:t>12.8**</a:t>
                      </a:r>
                    </a:p>
                    <a:p>
                      <a:pPr algn="ctr"/>
                      <a:r>
                        <a:rPr kumimoji="1" lang="en-US" altLang="ja-JP" sz="1400" b="1" dirty="0">
                          <a:latin typeface="+mn-lt"/>
                          <a:ea typeface="+mj-ea"/>
                        </a:rPr>
                        <a:t>(11.9-13.7)</a:t>
                      </a:r>
                      <a:endParaRPr kumimoji="1" lang="ja-JP" altLang="en-US" sz="1400" b="1"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1" dirty="0">
                          <a:latin typeface="+mn-lt"/>
                          <a:ea typeface="+mj-ea"/>
                        </a:rPr>
                        <a:t>&lt;0.01</a:t>
                      </a:r>
                      <a:endParaRPr kumimoji="1" lang="ja-JP" altLang="en-US" sz="1400" b="1"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12"/>
                  </a:ext>
                </a:extLst>
              </a:tr>
              <a:tr h="484640">
                <a:tc>
                  <a:txBody>
                    <a:bodyPr/>
                    <a:lstStyle/>
                    <a:p>
                      <a:pPr algn="ctr"/>
                      <a:r>
                        <a:rPr kumimoji="1" lang="ja-JP" altLang="en-US" sz="1400" b="0" dirty="0">
                          <a:latin typeface="+mn-ea"/>
                          <a:ea typeface="+mn-ea"/>
                        </a:rPr>
                        <a:t>輸液量 </a:t>
                      </a:r>
                      <a:r>
                        <a:rPr kumimoji="1" lang="en-US" altLang="ja-JP" sz="1400" b="0" dirty="0">
                          <a:latin typeface="+mn-ea"/>
                          <a:ea typeface="+mn-ea"/>
                        </a:rPr>
                        <a:t>(</a:t>
                      </a:r>
                      <a:r>
                        <a:rPr kumimoji="1" lang="en-US" altLang="ja-JP" sz="1400" b="0" dirty="0" err="1">
                          <a:latin typeface="+mn-ea"/>
                          <a:ea typeface="+mn-ea"/>
                        </a:rPr>
                        <a:t>mL</a:t>
                      </a:r>
                      <a:r>
                        <a:rPr kumimoji="1" lang="en-US" altLang="ja-JP" sz="1400" b="0" dirty="0">
                          <a:latin typeface="+mn-ea"/>
                          <a:ea typeface="+mn-ea"/>
                        </a:rPr>
                        <a:t>)</a:t>
                      </a:r>
                      <a:endParaRPr kumimoji="1" lang="ja-JP" altLang="en-US" sz="1400" b="0" dirty="0">
                        <a:latin typeface="+mn-ea"/>
                        <a:ea typeface="+mn-ea"/>
                      </a:endParaRPr>
                    </a:p>
                  </a:txBody>
                  <a:tcPr anchor="ctr">
                    <a:lnL w="12700" cap="flat" cmpd="sng" algn="ctr">
                      <a:solidFill>
                        <a:schemeClr val="bg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n-lt"/>
                          <a:ea typeface="+mj-ea"/>
                        </a:rPr>
                        <a:t>300</a:t>
                      </a:r>
                    </a:p>
                    <a:p>
                      <a:pPr algn="ctr"/>
                      <a:r>
                        <a:rPr kumimoji="1" lang="en-US" altLang="ja-JP" sz="1400" dirty="0">
                          <a:latin typeface="+mn-lt"/>
                          <a:ea typeface="+mj-ea"/>
                        </a:rPr>
                        <a:t>(200-300)</a:t>
                      </a:r>
                      <a:endParaRPr kumimoji="1" lang="ja-JP" altLang="en-US" sz="1400" dirty="0">
                        <a:latin typeface="+mn-lt"/>
                        <a:ea typeface="+mj-ea"/>
                      </a:endParaRPr>
                    </a:p>
                  </a:txBody>
                  <a:tcPr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n-lt"/>
                          <a:ea typeface="+mj-ea"/>
                        </a:rPr>
                        <a:t>300</a:t>
                      </a:r>
                    </a:p>
                    <a:p>
                      <a:pPr algn="ctr"/>
                      <a:r>
                        <a:rPr kumimoji="1" lang="en-US" altLang="ja-JP" sz="1400" dirty="0">
                          <a:latin typeface="+mn-lt"/>
                          <a:ea typeface="+mj-ea"/>
                        </a:rPr>
                        <a:t>(200-300)</a:t>
                      </a:r>
                      <a:endParaRPr kumimoji="1" lang="ja-JP" altLang="en-US" sz="140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n-lt"/>
                          <a:ea typeface="+mj-ea"/>
                        </a:rPr>
                        <a:t>300</a:t>
                      </a:r>
                    </a:p>
                    <a:p>
                      <a:pPr algn="ctr"/>
                      <a:r>
                        <a:rPr kumimoji="1" lang="en-US" altLang="ja-JP" sz="1400" dirty="0">
                          <a:latin typeface="+mn-lt"/>
                          <a:ea typeface="+mj-ea"/>
                        </a:rPr>
                        <a:t>(200-300)</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n-lt"/>
                          <a:ea typeface="+mj-ea"/>
                        </a:rPr>
                        <a:t>0.146</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4" name="角丸四角形 3"/>
          <p:cNvSpPr/>
          <p:nvPr/>
        </p:nvSpPr>
        <p:spPr>
          <a:xfrm>
            <a:off x="1169988" y="1206500"/>
            <a:ext cx="6850062" cy="2921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 name="角丸四角形 4"/>
          <p:cNvSpPr/>
          <p:nvPr/>
        </p:nvSpPr>
        <p:spPr>
          <a:xfrm>
            <a:off x="1169988" y="2044700"/>
            <a:ext cx="6850062" cy="4445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 name="角丸四角形 5"/>
          <p:cNvSpPr/>
          <p:nvPr/>
        </p:nvSpPr>
        <p:spPr>
          <a:xfrm>
            <a:off x="1146175" y="2590800"/>
            <a:ext cx="6850063" cy="482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7" name="角丸四角形 6"/>
          <p:cNvSpPr/>
          <p:nvPr/>
        </p:nvSpPr>
        <p:spPr>
          <a:xfrm>
            <a:off x="1274763" y="5664200"/>
            <a:ext cx="6745287" cy="482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角丸四角形 7"/>
          <p:cNvSpPr/>
          <p:nvPr/>
        </p:nvSpPr>
        <p:spPr>
          <a:xfrm>
            <a:off x="1274763" y="5176838"/>
            <a:ext cx="6745287" cy="48736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406424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887232289"/>
              </p:ext>
            </p:extLst>
          </p:nvPr>
        </p:nvGraphicFramePr>
        <p:xfrm>
          <a:off x="1169988" y="525463"/>
          <a:ext cx="6848973" cy="6133600"/>
        </p:xfrm>
        <a:graphic>
          <a:graphicData uri="http://schemas.openxmlformats.org/drawingml/2006/table">
            <a:tbl>
              <a:tblPr firstRow="1" bandRow="1">
                <a:tableStyleId>{5940675A-B579-460E-94D1-54222C63F5DA}</a:tableStyleId>
              </a:tblPr>
              <a:tblGrid>
                <a:gridCol w="1404615">
                  <a:extLst>
                    <a:ext uri="{9D8B030D-6E8A-4147-A177-3AD203B41FA5}">
                      <a16:colId xmlns:a16="http://schemas.microsoft.com/office/drawing/2014/main" xmlns="" val="20000"/>
                    </a:ext>
                  </a:extLst>
                </a:gridCol>
                <a:gridCol w="1608083">
                  <a:extLst>
                    <a:ext uri="{9D8B030D-6E8A-4147-A177-3AD203B41FA5}">
                      <a16:colId xmlns:a16="http://schemas.microsoft.com/office/drawing/2014/main" xmlns="" val="20001"/>
                    </a:ext>
                  </a:extLst>
                </a:gridCol>
                <a:gridCol w="1555532">
                  <a:extLst>
                    <a:ext uri="{9D8B030D-6E8A-4147-A177-3AD203B41FA5}">
                      <a16:colId xmlns:a16="http://schemas.microsoft.com/office/drawing/2014/main" xmlns="" val="20002"/>
                    </a:ext>
                  </a:extLst>
                </a:gridCol>
                <a:gridCol w="1555531">
                  <a:extLst>
                    <a:ext uri="{9D8B030D-6E8A-4147-A177-3AD203B41FA5}">
                      <a16:colId xmlns:a16="http://schemas.microsoft.com/office/drawing/2014/main" xmlns="" val="20003"/>
                    </a:ext>
                  </a:extLst>
                </a:gridCol>
                <a:gridCol w="725212">
                  <a:extLst>
                    <a:ext uri="{9D8B030D-6E8A-4147-A177-3AD203B41FA5}">
                      <a16:colId xmlns:a16="http://schemas.microsoft.com/office/drawing/2014/main" xmlns="" val="20004"/>
                    </a:ext>
                  </a:extLst>
                </a:gridCol>
              </a:tblGrid>
              <a:tr h="285082">
                <a:tc rowSpan="2">
                  <a:txBody>
                    <a:bodyPr/>
                    <a:lstStyle/>
                    <a:p>
                      <a:endParaRPr kumimoji="1" lang="ja-JP" altLang="en-US" sz="1400" dirty="0">
                        <a:latin typeface="+mj-ea"/>
                        <a:ea typeface="+mj-ea"/>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800" dirty="0">
                        <a:latin typeface="+mn-lt"/>
                        <a:ea typeface="+mj-ea"/>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kumimoji="1" lang="ja-JP" altLang="en-US" sz="900" dirty="0">
                        <a:latin typeface="+mn-lt"/>
                        <a:ea typeface="+mj-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mn-lt"/>
                        <a:ea typeface="+mj-ea"/>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ctr"/>
                      <a:endParaRPr kumimoji="1" lang="ja-JP" altLang="en-US" sz="1400" dirty="0">
                        <a:latin typeface="+mn-lt"/>
                        <a:ea typeface="+mj-ea"/>
                      </a:endParaRPr>
                    </a:p>
                  </a:txBody>
                  <a:tcPr>
                    <a:lnL w="12700" cap="flat" cmpd="sng" algn="ctr">
                      <a:no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0">
                <a:tc vMerge="1">
                  <a:txBody>
                    <a:bodyPr/>
                    <a:lstStyle/>
                    <a:p>
                      <a:endParaRPr kumimoji="1" lang="ja-JP" altLang="en-US"/>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kern="1200" dirty="0">
                          <a:solidFill>
                            <a:schemeClr val="tx1"/>
                          </a:solidFill>
                          <a:latin typeface="+mn-lt"/>
                          <a:ea typeface="+mn-ea"/>
                          <a:cs typeface="+mn-cs"/>
                        </a:rPr>
                        <a:t>Total (n=294)</a:t>
                      </a:r>
                      <a:endParaRPr kumimoji="1" lang="ja-JP" altLang="en-US" sz="1400" b="1"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rowSpan="2">
                  <a:txBody>
                    <a:bodyPr/>
                    <a:lstStyle/>
                    <a:p>
                      <a:pPr algn="ctr"/>
                      <a:r>
                        <a:rPr kumimoji="1" lang="en-US" altLang="ja-JP" sz="1400" b="1" dirty="0">
                          <a:latin typeface="+mn-lt"/>
                          <a:ea typeface="+mj-ea"/>
                        </a:rPr>
                        <a:t>NDR (n=215)</a:t>
                      </a:r>
                      <a:endParaRPr kumimoji="1" lang="ja-JP" altLang="en-US" sz="1400" b="1" dirty="0">
                        <a:latin typeface="+mn-lt"/>
                        <a:ea typeface="+mj-ea"/>
                      </a:endParaRPr>
                    </a:p>
                  </a:txBody>
                  <a:tcPr anchor="ctr">
                    <a:lnR w="12700" cap="flat" cmpd="sng" algn="ctr">
                      <a:solidFill>
                        <a:schemeClr val="bg1"/>
                      </a:solidFill>
                      <a:prstDash val="solid"/>
                      <a:round/>
                      <a:headEnd type="none" w="med" len="med"/>
                      <a:tailEnd type="none" w="med" len="med"/>
                    </a:lnR>
                  </a:tcPr>
                </a:tc>
                <a:tc rowSpan="2">
                  <a:txBody>
                    <a:bodyPr/>
                    <a:lstStyle/>
                    <a:p>
                      <a:pPr algn="ctr"/>
                      <a:r>
                        <a:rPr kumimoji="1" lang="en-US" altLang="ja-JP" sz="1400" b="1" dirty="0">
                          <a:latin typeface="+mn-lt"/>
                          <a:ea typeface="+mj-ea"/>
                        </a:rPr>
                        <a:t>DRD1 (n=79)</a:t>
                      </a:r>
                      <a:endParaRPr kumimoji="1" lang="ja-JP" altLang="en-US" sz="1400" b="1"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a:r>
                        <a:rPr kumimoji="1" lang="en-US" altLang="ja-JP" sz="1400" b="1" dirty="0">
                          <a:latin typeface="+mn-lt"/>
                          <a:ea typeface="+mj-ea"/>
                        </a:rPr>
                        <a:t>p</a:t>
                      </a:r>
                      <a:endParaRPr kumimoji="1" lang="ja-JP" altLang="en-US" sz="1400" b="1"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285082">
                <a:tc>
                  <a:txBody>
                    <a:bodyPr/>
                    <a:lstStyle/>
                    <a:p>
                      <a:endParaRPr kumimoji="1" lang="ja-JP" altLang="en-US" sz="1400" dirty="0">
                        <a:latin typeface="+mj-ea"/>
                        <a:ea typeface="+mj-ea"/>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pPr algn="ctr"/>
                      <a:endParaRPr kumimoji="1" lang="ja-JP" altLang="en-US" sz="1400" dirty="0">
                        <a:latin typeface="+mn-lt"/>
                        <a:ea typeface="+mj-ea"/>
                      </a:endParaRPr>
                    </a:p>
                  </a:txBody>
                  <a:tcPr>
                    <a:lnT w="12700" cap="flat" cmpd="sng" algn="ctr">
                      <a:solidFill>
                        <a:schemeClr val="bg1"/>
                      </a:solidFill>
                      <a:prstDash val="solid"/>
                      <a:round/>
                      <a:headEnd type="none" w="med" len="med"/>
                      <a:tailEnd type="none" w="med" len="med"/>
                    </a:lnT>
                  </a:tcPr>
                </a:tc>
                <a:tc vMerge="1">
                  <a:txBody>
                    <a:bodyPr/>
                    <a:lstStyle/>
                    <a:p>
                      <a:pPr algn="ctr"/>
                      <a:endParaRPr kumimoji="1" lang="ja-JP" altLang="en-US" sz="1400" dirty="0">
                        <a:latin typeface="+mn-lt"/>
                        <a:ea typeface="+mj-ea"/>
                      </a:endParaRPr>
                    </a:p>
                  </a:txBody>
                  <a:tcPr>
                    <a:lnR w="12700" cap="flat" cmpd="sng" algn="ctr">
                      <a:solidFill>
                        <a:schemeClr val="bg1"/>
                      </a:solidFill>
                      <a:prstDash val="solid"/>
                      <a:round/>
                      <a:headEnd type="none" w="med" len="med"/>
                      <a:tailEnd type="none" w="med" len="med"/>
                    </a:lnR>
                  </a:tcPr>
                </a:tc>
                <a:tc vMerge="1">
                  <a:txBody>
                    <a:bodyPr/>
                    <a:lstStyle/>
                    <a:p>
                      <a:pPr algn="ctr"/>
                      <a:endParaRPr kumimoji="1" lang="ja-JP" altLang="en-US" sz="1400" dirty="0">
                        <a:latin typeface="+mn-lt"/>
                        <a:ea typeface="+mj-ea"/>
                      </a:endParaRPr>
                    </a:p>
                  </a:txBody>
                  <a:tcPr>
                    <a:lnL w="12700" cap="flat" cmpd="sng" algn="ctr">
                      <a:solidFill>
                        <a:schemeClr val="bg1"/>
                      </a:solidFill>
                      <a:prstDash val="solid"/>
                      <a:round/>
                      <a:headEnd type="none" w="med" len="med"/>
                      <a:tailEnd type="none" w="med" len="med"/>
                    </a:lnL>
                  </a:tcPr>
                </a:tc>
                <a:tc vMerge="1">
                  <a:txBody>
                    <a:bodyPr/>
                    <a:lstStyle/>
                    <a:p>
                      <a:endParaRPr kumimoji="1" lang="ja-JP" altLang="en-US"/>
                    </a:p>
                  </a:txBody>
                  <a:tcPr/>
                </a:tc>
                <a:extLst>
                  <a:ext uri="{0D108BD9-81ED-4DB2-BD59-A6C34878D82A}">
                    <a16:rowId xmlns:a16="http://schemas.microsoft.com/office/drawing/2014/main" xmlns="" val="10002"/>
                  </a:ext>
                </a:extLst>
              </a:tr>
              <a:tr h="285082">
                <a:tc>
                  <a:txBody>
                    <a:bodyPr/>
                    <a:lstStyle/>
                    <a:p>
                      <a:pPr algn="ctr"/>
                      <a:r>
                        <a:rPr kumimoji="1" lang="ja-JP" altLang="en-US" sz="1400" b="1" dirty="0">
                          <a:latin typeface="+mn-ea"/>
                          <a:ea typeface="+mn-ea"/>
                        </a:rPr>
                        <a:t>性　別（男</a:t>
                      </a:r>
                      <a:r>
                        <a:rPr kumimoji="1" lang="en-US" altLang="ja-JP" sz="1400" b="1" dirty="0">
                          <a:latin typeface="+mn-ea"/>
                          <a:ea typeface="+mn-ea"/>
                        </a:rPr>
                        <a:t>/</a:t>
                      </a:r>
                      <a:r>
                        <a:rPr kumimoji="1" lang="ja-JP" altLang="en-US" sz="1400" b="1" dirty="0">
                          <a:latin typeface="+mn-ea"/>
                          <a:ea typeface="+mn-ea"/>
                        </a:rPr>
                        <a:t>女）</a:t>
                      </a: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b="1" dirty="0">
                          <a:latin typeface="+mn-lt"/>
                          <a:ea typeface="+mj-ea"/>
                        </a:rPr>
                        <a:t>90/204</a:t>
                      </a:r>
                      <a:endParaRPr kumimoji="1" lang="ja-JP" altLang="en-US" sz="1400" b="1"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b="1" dirty="0">
                          <a:latin typeface="+mn-lt"/>
                          <a:ea typeface="+mj-ea"/>
                        </a:rPr>
                        <a:t>78/137</a:t>
                      </a:r>
                      <a:endParaRPr kumimoji="1" lang="ja-JP" altLang="en-US" sz="1400" b="1"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b="1" dirty="0">
                          <a:latin typeface="+mn-lt"/>
                          <a:ea typeface="+mj-ea"/>
                        </a:rPr>
                        <a:t>12/67**</a:t>
                      </a:r>
                      <a:endParaRPr kumimoji="1" lang="ja-JP" altLang="en-US" sz="1400" b="1"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1" dirty="0">
                          <a:latin typeface="+mn-lt"/>
                          <a:ea typeface="+mj-ea"/>
                        </a:rPr>
                        <a:t>&lt;0.01</a:t>
                      </a:r>
                      <a:endParaRPr kumimoji="1" lang="ja-JP" altLang="en-US" sz="1400" b="1"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3"/>
                  </a:ext>
                </a:extLst>
              </a:tr>
              <a:tr h="484640">
                <a:tc>
                  <a:txBody>
                    <a:bodyPr/>
                    <a:lstStyle/>
                    <a:p>
                      <a:pPr algn="ctr"/>
                      <a:r>
                        <a:rPr kumimoji="1" lang="ja-JP" altLang="en-US" sz="1400" b="0" dirty="0">
                          <a:latin typeface="+mn-ea"/>
                          <a:ea typeface="+mn-ea"/>
                        </a:rPr>
                        <a:t>年　齢</a:t>
                      </a: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dirty="0">
                          <a:latin typeface="+mn-lt"/>
                          <a:ea typeface="+mj-ea"/>
                        </a:rPr>
                        <a:t>54.0</a:t>
                      </a:r>
                    </a:p>
                    <a:p>
                      <a:pPr algn="ctr"/>
                      <a:r>
                        <a:rPr kumimoji="1" lang="en-US" altLang="ja-JP" sz="1400" dirty="0">
                          <a:latin typeface="+mn-lt"/>
                          <a:ea typeface="+mj-ea"/>
                        </a:rPr>
                        <a:t>(34.3-71.0)</a:t>
                      </a:r>
                      <a:endParaRPr kumimoji="1" lang="ja-JP" altLang="en-US" sz="1400"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dirty="0">
                          <a:latin typeface="+mn-lt"/>
                          <a:ea typeface="+mj-ea"/>
                        </a:rPr>
                        <a:t>53</a:t>
                      </a:r>
                    </a:p>
                    <a:p>
                      <a:pPr algn="ctr"/>
                      <a:r>
                        <a:rPr kumimoji="1" lang="en-US" altLang="ja-JP" sz="1400" dirty="0">
                          <a:latin typeface="+mn-lt"/>
                          <a:ea typeface="+mj-ea"/>
                        </a:rPr>
                        <a:t>(35-71)</a:t>
                      </a:r>
                      <a:endParaRPr kumimoji="1" lang="ja-JP" altLang="en-US" sz="140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dirty="0">
                          <a:latin typeface="+mn-lt"/>
                          <a:ea typeface="+mj-ea"/>
                        </a:rPr>
                        <a:t>56</a:t>
                      </a:r>
                    </a:p>
                    <a:p>
                      <a:pPr algn="ctr"/>
                      <a:r>
                        <a:rPr kumimoji="1" lang="en-US" altLang="ja-JP" sz="1400" dirty="0">
                          <a:latin typeface="+mn-lt"/>
                          <a:ea typeface="+mj-ea"/>
                        </a:rPr>
                        <a:t>(35-71)</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dirty="0">
                          <a:latin typeface="+mn-lt"/>
                          <a:ea typeface="+mj-ea"/>
                        </a:rPr>
                        <a:t>0.76</a:t>
                      </a:r>
                      <a:endParaRPr kumimoji="1" lang="ja-JP" altLang="en-US" sz="1400"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4"/>
                  </a:ext>
                </a:extLst>
              </a:tr>
              <a:tr h="484640">
                <a:tc>
                  <a:txBody>
                    <a:bodyPr/>
                    <a:lstStyle/>
                    <a:p>
                      <a:pPr algn="ctr"/>
                      <a:r>
                        <a:rPr kumimoji="1" lang="ja-JP" altLang="en-US" sz="1400" b="1" dirty="0">
                          <a:latin typeface="+mn-ea"/>
                          <a:ea typeface="+mn-ea"/>
                        </a:rPr>
                        <a:t>体重 </a:t>
                      </a:r>
                      <a:r>
                        <a:rPr kumimoji="1" lang="en-US" altLang="ja-JP" sz="1400" b="1" dirty="0">
                          <a:latin typeface="+mn-ea"/>
                          <a:ea typeface="+mn-ea"/>
                        </a:rPr>
                        <a:t>(Kg)</a:t>
                      </a:r>
                      <a:endParaRPr kumimoji="1" lang="ja-JP" altLang="en-US" sz="1400" b="1" dirty="0">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b="1" dirty="0">
                          <a:latin typeface="+mn-lt"/>
                          <a:ea typeface="+mj-ea"/>
                        </a:rPr>
                        <a:t>57.4</a:t>
                      </a:r>
                    </a:p>
                    <a:p>
                      <a:pPr algn="ctr"/>
                      <a:r>
                        <a:rPr kumimoji="1" lang="en-US" altLang="ja-JP" sz="1400" b="1" dirty="0">
                          <a:latin typeface="+mn-lt"/>
                          <a:ea typeface="+mj-ea"/>
                        </a:rPr>
                        <a:t>(50.0-65.0)</a:t>
                      </a:r>
                      <a:endParaRPr kumimoji="1" lang="ja-JP" altLang="en-US" sz="1400" b="1"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b="1" dirty="0">
                          <a:latin typeface="+mn-lt"/>
                          <a:ea typeface="+mj-ea"/>
                        </a:rPr>
                        <a:t>59.0 </a:t>
                      </a:r>
                    </a:p>
                    <a:p>
                      <a:pPr algn="ctr"/>
                      <a:r>
                        <a:rPr kumimoji="1" lang="en-US" altLang="ja-JP" sz="1400" b="1" dirty="0">
                          <a:latin typeface="+mn-lt"/>
                          <a:ea typeface="+mj-ea"/>
                        </a:rPr>
                        <a:t>(50.2-67.0)</a:t>
                      </a:r>
                      <a:endParaRPr kumimoji="1" lang="ja-JP" altLang="en-US" sz="1400" b="1"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b="1" dirty="0">
                          <a:latin typeface="+mn-lt"/>
                          <a:ea typeface="+mj-ea"/>
                        </a:rPr>
                        <a:t>55.0**</a:t>
                      </a:r>
                    </a:p>
                    <a:p>
                      <a:pPr algn="ctr"/>
                      <a:r>
                        <a:rPr kumimoji="1" lang="en-US" altLang="ja-JP" sz="1400" b="1" dirty="0">
                          <a:latin typeface="+mn-lt"/>
                          <a:ea typeface="+mj-ea"/>
                        </a:rPr>
                        <a:t>(50.0-60.0)</a:t>
                      </a:r>
                      <a:endParaRPr kumimoji="1" lang="ja-JP" altLang="en-US" sz="1400" b="1"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1" dirty="0">
                          <a:latin typeface="+mn-lt"/>
                          <a:ea typeface="+mj-ea"/>
                        </a:rPr>
                        <a:t>&lt;0.01</a:t>
                      </a:r>
                      <a:endParaRPr kumimoji="1" lang="ja-JP" altLang="en-US" sz="1400" b="1"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5"/>
                  </a:ext>
                </a:extLst>
              </a:tr>
              <a:tr h="484640">
                <a:tc>
                  <a:txBody>
                    <a:bodyPr/>
                    <a:lstStyle/>
                    <a:p>
                      <a:pPr algn="ctr"/>
                      <a:r>
                        <a:rPr kumimoji="1" lang="ja-JP" altLang="en-US" sz="1400" b="1" dirty="0">
                          <a:latin typeface="+mn-ea"/>
                          <a:ea typeface="+mn-ea"/>
                        </a:rPr>
                        <a:t>循環血液量 </a:t>
                      </a:r>
                      <a:r>
                        <a:rPr kumimoji="1" lang="en-US" altLang="ja-JP" sz="1400" b="1" dirty="0">
                          <a:latin typeface="+mn-ea"/>
                          <a:ea typeface="+mn-ea"/>
                        </a:rPr>
                        <a:t>(</a:t>
                      </a:r>
                      <a:r>
                        <a:rPr kumimoji="1" lang="en-US" altLang="ja-JP" sz="1400" b="1" dirty="0" err="1">
                          <a:latin typeface="+mn-ea"/>
                          <a:ea typeface="+mn-ea"/>
                        </a:rPr>
                        <a:t>mL</a:t>
                      </a:r>
                      <a:r>
                        <a:rPr kumimoji="1" lang="en-US" altLang="ja-JP" sz="1400" b="1" dirty="0">
                          <a:latin typeface="+mn-ea"/>
                          <a:ea typeface="+mn-ea"/>
                        </a:rPr>
                        <a:t>)</a:t>
                      </a:r>
                      <a:endParaRPr kumimoji="1" lang="ja-JP" altLang="en-US" sz="1400" b="1" dirty="0">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b="1" dirty="0">
                          <a:latin typeface="+mn-lt"/>
                          <a:ea typeface="+mj-ea"/>
                        </a:rPr>
                        <a:t>3,974</a:t>
                      </a:r>
                    </a:p>
                    <a:p>
                      <a:pPr algn="ctr"/>
                      <a:r>
                        <a:rPr kumimoji="1" lang="en-US" altLang="ja-JP" sz="1400" b="1" dirty="0">
                          <a:latin typeface="+mn-lt"/>
                          <a:ea typeface="+mj-ea"/>
                        </a:rPr>
                        <a:t>(3,374-4,459)</a:t>
                      </a:r>
                      <a:endParaRPr kumimoji="1" lang="ja-JP" altLang="en-US" sz="1400" b="1"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b="1" dirty="0">
                          <a:latin typeface="+mn-lt"/>
                          <a:ea typeface="+mj-ea"/>
                        </a:rPr>
                        <a:t>4071</a:t>
                      </a:r>
                    </a:p>
                    <a:p>
                      <a:pPr algn="ctr"/>
                      <a:r>
                        <a:rPr kumimoji="1" lang="en-US" altLang="ja-JP" sz="1400" b="1" dirty="0">
                          <a:latin typeface="+mn-lt"/>
                          <a:ea typeface="+mj-ea"/>
                        </a:rPr>
                        <a:t>(3,400-4,591)</a:t>
                      </a:r>
                      <a:endParaRPr kumimoji="1" lang="ja-JP" altLang="en-US" sz="1400" b="1"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b="1" dirty="0">
                          <a:latin typeface="+mn-lt"/>
                          <a:ea typeface="+mj-ea"/>
                        </a:rPr>
                        <a:t>3,720**</a:t>
                      </a:r>
                    </a:p>
                    <a:p>
                      <a:pPr algn="ctr"/>
                      <a:r>
                        <a:rPr kumimoji="1" lang="en-US" altLang="ja-JP" sz="1400" b="1" dirty="0">
                          <a:latin typeface="+mn-lt"/>
                          <a:ea typeface="+mj-ea"/>
                        </a:rPr>
                        <a:t>(3,347-4,106)</a:t>
                      </a:r>
                      <a:endParaRPr kumimoji="1" lang="ja-JP" altLang="en-US" sz="1400" b="1"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1" dirty="0">
                          <a:latin typeface="+mn-lt"/>
                          <a:ea typeface="+mj-ea"/>
                        </a:rPr>
                        <a:t>&lt;0.01</a:t>
                      </a:r>
                      <a:endParaRPr kumimoji="1" lang="ja-JP" altLang="en-US" sz="1400" b="1"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6"/>
                  </a:ext>
                </a:extLst>
              </a:tr>
              <a:tr h="484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kern="1200" dirty="0">
                          <a:solidFill>
                            <a:schemeClr val="tx1"/>
                          </a:solidFill>
                          <a:latin typeface="+mn-ea"/>
                          <a:ea typeface="+mn-ea"/>
                          <a:cs typeface="+mn-cs"/>
                        </a:rPr>
                        <a:t>採血量 </a:t>
                      </a:r>
                      <a:r>
                        <a:rPr kumimoji="1" lang="en-US" altLang="ja-JP" sz="1400" b="0" kern="1200" dirty="0">
                          <a:solidFill>
                            <a:schemeClr val="tx1"/>
                          </a:solidFill>
                          <a:latin typeface="+mn-ea"/>
                          <a:ea typeface="+mn-ea"/>
                          <a:cs typeface="+mn-cs"/>
                        </a:rPr>
                        <a:t>(</a:t>
                      </a:r>
                      <a:r>
                        <a:rPr kumimoji="1" lang="en-US" altLang="ja-JP" sz="1400" b="0" kern="1200" dirty="0" err="1">
                          <a:solidFill>
                            <a:schemeClr val="tx1"/>
                          </a:solidFill>
                          <a:latin typeface="+mn-ea"/>
                          <a:ea typeface="+mn-ea"/>
                          <a:cs typeface="+mn-cs"/>
                        </a:rPr>
                        <a:t>mL</a:t>
                      </a:r>
                      <a:r>
                        <a:rPr kumimoji="1" lang="en-US" altLang="ja-JP" sz="1400" b="0" kern="1200" dirty="0">
                          <a:solidFill>
                            <a:schemeClr val="tx1"/>
                          </a:solidFill>
                          <a:latin typeface="+mn-ea"/>
                          <a:ea typeface="+mn-ea"/>
                          <a:cs typeface="+mn-cs"/>
                        </a:rPr>
                        <a:t>)</a:t>
                      </a:r>
                      <a:endParaRPr kumimoji="1" lang="ja-JP" altLang="en-US" sz="1400" b="0" kern="1200" dirty="0">
                        <a:solidFill>
                          <a:schemeClr val="tx1"/>
                        </a:solidFill>
                        <a:latin typeface="+mn-ea"/>
                        <a:ea typeface="+mn-ea"/>
                        <a:cs typeface="+mn-cs"/>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b="0" dirty="0">
                          <a:latin typeface="+mn-lt"/>
                          <a:ea typeface="+mj-ea"/>
                        </a:rPr>
                        <a:t>300</a:t>
                      </a:r>
                    </a:p>
                    <a:p>
                      <a:pPr algn="ctr"/>
                      <a:r>
                        <a:rPr kumimoji="1" lang="en-US" altLang="ja-JP" sz="1400" b="0" dirty="0">
                          <a:latin typeface="+mn-lt"/>
                          <a:ea typeface="+mj-ea"/>
                        </a:rPr>
                        <a:t>(200-323)</a:t>
                      </a:r>
                      <a:endParaRPr kumimoji="1" lang="ja-JP" altLang="en-US" sz="1400" b="0"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b="0" dirty="0">
                          <a:latin typeface="+mn-lt"/>
                          <a:ea typeface="+mj-ea"/>
                        </a:rPr>
                        <a:t>300</a:t>
                      </a:r>
                    </a:p>
                    <a:p>
                      <a:pPr algn="ctr"/>
                      <a:r>
                        <a:rPr kumimoji="1" lang="en-US" altLang="ja-JP" sz="1400" b="0" dirty="0">
                          <a:latin typeface="+mn-lt"/>
                          <a:ea typeface="+mj-ea"/>
                        </a:rPr>
                        <a:t>(200-345)</a:t>
                      </a:r>
                      <a:endParaRPr kumimoji="1" lang="ja-JP" altLang="en-US" sz="1400" b="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b="0" dirty="0">
                          <a:latin typeface="+mn-lt"/>
                          <a:ea typeface="+mj-ea"/>
                        </a:rPr>
                        <a:t>300*</a:t>
                      </a:r>
                    </a:p>
                    <a:p>
                      <a:pPr algn="ctr"/>
                      <a:r>
                        <a:rPr kumimoji="1" lang="en-US" altLang="ja-JP" sz="1400" b="0" dirty="0">
                          <a:latin typeface="+mn-lt"/>
                          <a:ea typeface="+mj-ea"/>
                        </a:rPr>
                        <a:t>(200-300)</a:t>
                      </a:r>
                      <a:endParaRPr kumimoji="1" lang="ja-JP" altLang="en-US" sz="1400" b="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0" dirty="0">
                          <a:latin typeface="+mn-lt"/>
                          <a:ea typeface="+mj-ea"/>
                        </a:rPr>
                        <a:t>0.04</a:t>
                      </a:r>
                      <a:endParaRPr kumimoji="1" lang="ja-JP" altLang="en-US" sz="1400" b="0"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7"/>
                  </a:ext>
                </a:extLst>
              </a:tr>
              <a:tr h="484640">
                <a:tc>
                  <a:txBody>
                    <a:bodyPr/>
                    <a:lstStyle/>
                    <a:p>
                      <a:pPr algn="ctr"/>
                      <a:r>
                        <a:rPr kumimoji="1" lang="ja-JP" altLang="en-US" sz="1400" b="0" dirty="0">
                          <a:latin typeface="+mn-ea"/>
                          <a:ea typeface="+mn-ea"/>
                        </a:rPr>
                        <a:t>採血量比</a:t>
                      </a: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dirty="0">
                          <a:latin typeface="+mn-lt"/>
                          <a:ea typeface="+mj-ea"/>
                        </a:rPr>
                        <a:t>7.2</a:t>
                      </a:r>
                    </a:p>
                    <a:p>
                      <a:pPr algn="ctr"/>
                      <a:r>
                        <a:rPr kumimoji="1" lang="en-US" altLang="ja-JP" sz="1400" dirty="0">
                          <a:latin typeface="+mn-lt"/>
                          <a:ea typeface="+mj-ea"/>
                        </a:rPr>
                        <a:t>(5.9-8.6)</a:t>
                      </a:r>
                      <a:endParaRPr kumimoji="1" lang="ja-JP" altLang="en-US" sz="1400"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dirty="0">
                          <a:latin typeface="+mn-lt"/>
                          <a:ea typeface="+mj-ea"/>
                        </a:rPr>
                        <a:t>7.2</a:t>
                      </a:r>
                    </a:p>
                    <a:p>
                      <a:pPr algn="ctr"/>
                      <a:r>
                        <a:rPr kumimoji="1" lang="en-US" altLang="ja-JP" sz="1400" dirty="0">
                          <a:latin typeface="+mn-lt"/>
                          <a:ea typeface="+mj-ea"/>
                        </a:rPr>
                        <a:t>(6.0-8.6)</a:t>
                      </a:r>
                      <a:endParaRPr kumimoji="1" lang="ja-JP" altLang="en-US" sz="140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dirty="0">
                          <a:latin typeface="+mn-lt"/>
                          <a:ea typeface="+mj-ea"/>
                        </a:rPr>
                        <a:t>7.3</a:t>
                      </a:r>
                    </a:p>
                    <a:p>
                      <a:pPr algn="ctr"/>
                      <a:r>
                        <a:rPr kumimoji="1" lang="en-US" altLang="ja-JP" sz="1400" dirty="0">
                          <a:latin typeface="+mn-lt"/>
                          <a:ea typeface="+mj-ea"/>
                        </a:rPr>
                        <a:t>(5.7-8.7)</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dirty="0">
                          <a:latin typeface="+mn-lt"/>
                          <a:ea typeface="+mj-ea"/>
                        </a:rPr>
                        <a:t>0.91</a:t>
                      </a:r>
                      <a:endParaRPr kumimoji="1" lang="ja-JP" altLang="en-US" sz="1400"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8"/>
                  </a:ext>
                </a:extLst>
              </a:tr>
              <a:tr h="484640">
                <a:tc>
                  <a:txBody>
                    <a:bodyPr/>
                    <a:lstStyle/>
                    <a:p>
                      <a:pPr algn="ctr"/>
                      <a:r>
                        <a:rPr kumimoji="1" lang="ja-JP" altLang="en-US" sz="1400" b="0" dirty="0">
                          <a:latin typeface="+mn-ea"/>
                          <a:ea typeface="+mn-ea"/>
                        </a:rPr>
                        <a:t>収縮期血圧 </a:t>
                      </a:r>
                      <a:r>
                        <a:rPr kumimoji="1" lang="en-US" altLang="ja-JP" sz="1400" b="0" dirty="0">
                          <a:latin typeface="+mn-ea"/>
                          <a:ea typeface="+mn-ea"/>
                        </a:rPr>
                        <a:t>(mmHg)</a:t>
                      </a:r>
                      <a:endParaRPr kumimoji="1" lang="ja-JP" altLang="en-US" sz="1400" b="0" dirty="0">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dirty="0">
                          <a:latin typeface="+mn-lt"/>
                          <a:ea typeface="+mj-ea"/>
                        </a:rPr>
                        <a:t>127</a:t>
                      </a:r>
                    </a:p>
                    <a:p>
                      <a:pPr algn="ctr"/>
                      <a:r>
                        <a:rPr kumimoji="1" lang="en-US" altLang="ja-JP" sz="1400" dirty="0">
                          <a:latin typeface="+mn-lt"/>
                          <a:ea typeface="+mj-ea"/>
                        </a:rPr>
                        <a:t>(115-142)</a:t>
                      </a:r>
                      <a:endParaRPr kumimoji="1" lang="ja-JP" altLang="en-US" sz="1400"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dirty="0">
                          <a:latin typeface="+mn-lt"/>
                          <a:ea typeface="+mj-ea"/>
                        </a:rPr>
                        <a:t>128</a:t>
                      </a:r>
                    </a:p>
                    <a:p>
                      <a:pPr algn="ctr"/>
                      <a:r>
                        <a:rPr kumimoji="1" lang="en-US" altLang="ja-JP" sz="1400" dirty="0">
                          <a:latin typeface="+mn-lt"/>
                          <a:ea typeface="+mj-ea"/>
                        </a:rPr>
                        <a:t>(116-143)</a:t>
                      </a:r>
                      <a:endParaRPr kumimoji="1" lang="ja-JP" altLang="en-US" sz="140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dirty="0">
                          <a:latin typeface="+mn-lt"/>
                          <a:ea typeface="+mj-ea"/>
                        </a:rPr>
                        <a:t>124</a:t>
                      </a:r>
                    </a:p>
                    <a:p>
                      <a:pPr algn="ctr"/>
                      <a:r>
                        <a:rPr kumimoji="1" lang="en-US" altLang="ja-JP" sz="1400" dirty="0">
                          <a:latin typeface="+mn-lt"/>
                          <a:ea typeface="+mj-ea"/>
                        </a:rPr>
                        <a:t>(113-137)</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dirty="0">
                          <a:latin typeface="+mn-lt"/>
                          <a:ea typeface="+mj-ea"/>
                        </a:rPr>
                        <a:t>0.12</a:t>
                      </a:r>
                      <a:endParaRPr kumimoji="1" lang="ja-JP" altLang="en-US" sz="1400"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09"/>
                  </a:ext>
                </a:extLst>
              </a:tr>
              <a:tr h="484640">
                <a:tc>
                  <a:txBody>
                    <a:bodyPr/>
                    <a:lstStyle/>
                    <a:p>
                      <a:pPr algn="ctr"/>
                      <a:r>
                        <a:rPr kumimoji="1" lang="ja-JP" altLang="en-US" sz="1400" b="0" dirty="0">
                          <a:latin typeface="+mn-ea"/>
                          <a:ea typeface="+mn-ea"/>
                        </a:rPr>
                        <a:t>拡張期血圧 </a:t>
                      </a:r>
                      <a:r>
                        <a:rPr kumimoji="1" lang="en-US" altLang="ja-JP" sz="1400" b="0" dirty="0">
                          <a:latin typeface="+mn-ea"/>
                          <a:ea typeface="+mn-ea"/>
                        </a:rPr>
                        <a:t>(mmHg)</a:t>
                      </a:r>
                      <a:endParaRPr kumimoji="1" lang="ja-JP" altLang="en-US" sz="1400" b="0" dirty="0">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dirty="0">
                          <a:latin typeface="+mn-lt"/>
                          <a:ea typeface="+mj-ea"/>
                        </a:rPr>
                        <a:t>73</a:t>
                      </a:r>
                    </a:p>
                    <a:p>
                      <a:pPr algn="ctr"/>
                      <a:r>
                        <a:rPr kumimoji="1" lang="en-US" altLang="ja-JP" sz="1400" dirty="0">
                          <a:latin typeface="+mn-lt"/>
                          <a:ea typeface="+mj-ea"/>
                        </a:rPr>
                        <a:t>(65-81)</a:t>
                      </a:r>
                      <a:endParaRPr kumimoji="1" lang="ja-JP" altLang="en-US" sz="1400" dirty="0">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dirty="0">
                          <a:latin typeface="+mn-lt"/>
                          <a:ea typeface="+mj-ea"/>
                        </a:rPr>
                        <a:t>73</a:t>
                      </a:r>
                    </a:p>
                    <a:p>
                      <a:pPr algn="ctr"/>
                      <a:r>
                        <a:rPr kumimoji="1" lang="en-US" altLang="ja-JP" sz="1400" dirty="0">
                          <a:latin typeface="+mn-lt"/>
                          <a:ea typeface="+mj-ea"/>
                        </a:rPr>
                        <a:t>(65-82)</a:t>
                      </a:r>
                      <a:endParaRPr kumimoji="1" lang="ja-JP" altLang="en-US" sz="140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dirty="0">
                          <a:latin typeface="+mn-lt"/>
                          <a:ea typeface="+mj-ea"/>
                        </a:rPr>
                        <a:t>72</a:t>
                      </a:r>
                    </a:p>
                    <a:p>
                      <a:pPr algn="ctr"/>
                      <a:r>
                        <a:rPr kumimoji="1" lang="en-US" altLang="ja-JP" sz="1400" dirty="0">
                          <a:latin typeface="+mn-lt"/>
                          <a:ea typeface="+mj-ea"/>
                        </a:rPr>
                        <a:t>(65-78)</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dirty="0">
                          <a:latin typeface="+mn-lt"/>
                          <a:ea typeface="+mj-ea"/>
                        </a:rPr>
                        <a:t>0.22</a:t>
                      </a:r>
                      <a:endParaRPr kumimoji="1" lang="ja-JP" altLang="en-US" sz="1400"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10"/>
                  </a:ext>
                </a:extLst>
              </a:tr>
              <a:tr h="484640">
                <a:tc>
                  <a:txBody>
                    <a:bodyPr/>
                    <a:lstStyle/>
                    <a:p>
                      <a:pPr algn="ctr"/>
                      <a:r>
                        <a:rPr kumimoji="1" lang="ja-JP" altLang="en-US" sz="1400" b="1" i="0" dirty="0">
                          <a:solidFill>
                            <a:schemeClr val="tx1"/>
                          </a:solidFill>
                          <a:latin typeface="+mn-ea"/>
                          <a:ea typeface="+mn-ea"/>
                        </a:rPr>
                        <a:t>脈拍数 </a:t>
                      </a:r>
                      <a:r>
                        <a:rPr kumimoji="1" lang="en-US" altLang="ja-JP" sz="1400" b="1" i="0" dirty="0">
                          <a:solidFill>
                            <a:schemeClr val="tx1"/>
                          </a:solidFill>
                          <a:latin typeface="+mn-ea"/>
                          <a:ea typeface="+mn-ea"/>
                        </a:rPr>
                        <a:t>(/min)</a:t>
                      </a:r>
                      <a:endParaRPr kumimoji="1" lang="ja-JP" altLang="en-US" sz="1400" b="1" i="0" dirty="0">
                        <a:solidFill>
                          <a:schemeClr val="tx1"/>
                        </a:solidFill>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a:r>
                        <a:rPr kumimoji="1" lang="en-US" altLang="ja-JP" sz="1400" b="1" i="0" dirty="0">
                          <a:solidFill>
                            <a:schemeClr val="tx1"/>
                          </a:solidFill>
                          <a:latin typeface="+mn-lt"/>
                          <a:ea typeface="+mj-ea"/>
                        </a:rPr>
                        <a:t>74</a:t>
                      </a:r>
                    </a:p>
                    <a:p>
                      <a:pPr algn="ctr"/>
                      <a:r>
                        <a:rPr kumimoji="1" lang="en-US" altLang="ja-JP" sz="1400" b="1" i="0" dirty="0">
                          <a:solidFill>
                            <a:schemeClr val="tx1"/>
                          </a:solidFill>
                          <a:latin typeface="+mn-lt"/>
                          <a:ea typeface="+mj-ea"/>
                        </a:rPr>
                        <a:t>(60-85)</a:t>
                      </a:r>
                      <a:endParaRPr kumimoji="1" lang="ja-JP" altLang="en-US" sz="1400" b="1" i="0" dirty="0">
                        <a:solidFill>
                          <a:schemeClr val="tx1"/>
                        </a:solidFill>
                        <a:latin typeface="+mn-lt"/>
                        <a:ea typeface="+mj-ea"/>
                      </a:endParaRPr>
                    </a:p>
                  </a:txBody>
                  <a:tcPr anchor="ctr">
                    <a:lnR w="12700" cap="flat" cmpd="sng" algn="ctr">
                      <a:solidFill>
                        <a:schemeClr val="tx1"/>
                      </a:solidFill>
                      <a:prstDash val="solid"/>
                      <a:round/>
                      <a:headEnd type="none" w="med" len="med"/>
                      <a:tailEnd type="none" w="med" len="med"/>
                    </a:lnR>
                  </a:tcPr>
                </a:tc>
                <a:tc>
                  <a:txBody>
                    <a:bodyPr/>
                    <a:lstStyle/>
                    <a:p>
                      <a:pPr algn="ctr"/>
                      <a:r>
                        <a:rPr kumimoji="1" lang="en-US" altLang="ja-JP" sz="1400" b="1" i="0" dirty="0">
                          <a:solidFill>
                            <a:schemeClr val="tx1"/>
                          </a:solidFill>
                          <a:latin typeface="+mn-lt"/>
                          <a:ea typeface="+mj-ea"/>
                        </a:rPr>
                        <a:t>74</a:t>
                      </a:r>
                    </a:p>
                    <a:p>
                      <a:pPr algn="ctr"/>
                      <a:r>
                        <a:rPr kumimoji="1" lang="en-US" altLang="ja-JP" sz="1400" b="1" i="0" dirty="0">
                          <a:solidFill>
                            <a:schemeClr val="tx1"/>
                          </a:solidFill>
                          <a:latin typeface="+mn-lt"/>
                          <a:ea typeface="+mj-ea"/>
                        </a:rPr>
                        <a:t>(68-84)</a:t>
                      </a:r>
                      <a:endParaRPr kumimoji="1" lang="ja-JP" altLang="en-US" sz="1400" b="1" i="0" dirty="0">
                        <a:solidFill>
                          <a:schemeClr val="tx1"/>
                        </a:solidFill>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en-US" altLang="ja-JP" sz="1400" b="1" i="0" dirty="0">
                          <a:solidFill>
                            <a:schemeClr val="tx1"/>
                          </a:solidFill>
                          <a:latin typeface="+mn-lt"/>
                          <a:ea typeface="+mj-ea"/>
                        </a:rPr>
                        <a:t>76</a:t>
                      </a:r>
                    </a:p>
                    <a:p>
                      <a:pPr algn="ctr"/>
                      <a:r>
                        <a:rPr kumimoji="1" lang="en-US" altLang="ja-JP" sz="1400" b="1" i="0" dirty="0">
                          <a:solidFill>
                            <a:schemeClr val="tx1"/>
                          </a:solidFill>
                          <a:latin typeface="+mn-lt"/>
                          <a:ea typeface="+mj-ea"/>
                        </a:rPr>
                        <a:t>(69-86)</a:t>
                      </a:r>
                      <a:endParaRPr kumimoji="1" lang="ja-JP" altLang="en-US" sz="1400" b="1" i="0" dirty="0">
                        <a:solidFill>
                          <a:schemeClr val="tx1"/>
                        </a:solidFill>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1" i="0" dirty="0">
                          <a:solidFill>
                            <a:schemeClr val="tx1"/>
                          </a:solidFill>
                          <a:latin typeface="+mn-lt"/>
                          <a:ea typeface="+mj-ea"/>
                        </a:rPr>
                        <a:t>0.08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11"/>
                  </a:ext>
                </a:extLst>
              </a:tr>
              <a:tr h="484640">
                <a:tc>
                  <a:txBody>
                    <a:bodyPr/>
                    <a:lstStyle/>
                    <a:p>
                      <a:pPr algn="ctr"/>
                      <a:r>
                        <a:rPr kumimoji="1" lang="en-US" altLang="ja-JP" sz="1400" b="1" dirty="0" err="1">
                          <a:latin typeface="+mn-ea"/>
                          <a:ea typeface="+mn-ea"/>
                        </a:rPr>
                        <a:t>Hb</a:t>
                      </a:r>
                      <a:r>
                        <a:rPr kumimoji="1" lang="en-US" altLang="ja-JP" sz="1400" b="1" dirty="0">
                          <a:latin typeface="+mn-ea"/>
                          <a:ea typeface="+mn-ea"/>
                        </a:rPr>
                        <a:t> (g/</a:t>
                      </a:r>
                      <a:r>
                        <a:rPr kumimoji="1" lang="en-US" altLang="ja-JP" sz="1400" b="1" dirty="0" err="1">
                          <a:latin typeface="+mn-ea"/>
                          <a:ea typeface="+mn-ea"/>
                        </a:rPr>
                        <a:t>dL</a:t>
                      </a:r>
                      <a:r>
                        <a:rPr kumimoji="1" lang="en-US" altLang="ja-JP" sz="1400" b="1" dirty="0">
                          <a:latin typeface="+mn-ea"/>
                          <a:ea typeface="+mn-ea"/>
                        </a:rPr>
                        <a:t>)</a:t>
                      </a:r>
                      <a:endParaRPr kumimoji="1" lang="ja-JP" altLang="en-US" sz="1400" b="1" dirty="0">
                        <a:latin typeface="+mn-ea"/>
                        <a:ea typeface="+mn-ea"/>
                      </a:endParaRPr>
                    </a:p>
                  </a:txBody>
                  <a:tcPr anchor="ctr">
                    <a:lnL w="12700" cap="flat" cmpd="sng" algn="ctr">
                      <a:solidFill>
                        <a:schemeClr val="bg1"/>
                      </a:solidFill>
                      <a:prstDash val="solid"/>
                      <a:round/>
                      <a:headEnd type="none" w="med" len="med"/>
                      <a:tailEnd type="none" w="med" len="med"/>
                    </a:lnL>
                  </a:tcPr>
                </a:tc>
                <a:tc>
                  <a:txBody>
                    <a:bodyPr/>
                    <a:lstStyle/>
                    <a:p>
                      <a:pPr algn="ctr" rtl="0" fontAlgn="ctr"/>
                      <a:r>
                        <a:rPr lang="en-US" altLang="ja-JP" sz="1600" b="1" i="0" u="none" strike="noStrike" dirty="0">
                          <a:solidFill>
                            <a:srgbClr val="000000"/>
                          </a:solidFill>
                          <a:effectLst/>
                          <a:latin typeface="+mn-lt"/>
                          <a:ea typeface="游ゴシック" panose="020B0400000000000000" pitchFamily="50" charset="-128"/>
                        </a:rPr>
                        <a:t>13.1 ± 1.5</a:t>
                      </a:r>
                    </a:p>
                  </a:txBody>
                  <a:tcPr marL="9525" marR="9525" marT="9525" marB="0" anchor="ctr">
                    <a:lnR w="12700" cap="flat" cmpd="sng" algn="ctr">
                      <a:solidFill>
                        <a:schemeClr val="tx1"/>
                      </a:solidFill>
                      <a:prstDash val="solid"/>
                      <a:round/>
                      <a:headEnd type="none" w="med" len="med"/>
                      <a:tailEnd type="none" w="med" len="med"/>
                    </a:lnR>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1400" b="1" i="0" u="none" strike="noStrike" dirty="0">
                          <a:solidFill>
                            <a:srgbClr val="000000"/>
                          </a:solidFill>
                          <a:effectLst/>
                          <a:latin typeface="+mn-lt"/>
                          <a:ea typeface="游ゴシック" panose="020B0400000000000000" pitchFamily="50" charset="-128"/>
                        </a:rPr>
                        <a:t>13.3 ± 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lang="en-US" altLang="ja-JP" sz="1400" b="1" i="0" u="none" strike="noStrike" dirty="0">
                          <a:solidFill>
                            <a:srgbClr val="000000"/>
                          </a:solidFill>
                          <a:effectLst/>
                          <a:latin typeface="+mn-lt"/>
                          <a:ea typeface="游ゴシック" panose="020B0400000000000000" pitchFamily="50" charset="-128"/>
                        </a:rPr>
                        <a:t>12.8 ± 1.4*</a:t>
                      </a:r>
                    </a:p>
                  </a:txBody>
                  <a:tcPr marL="9525" marR="9525" marT="9525"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kumimoji="1" lang="en-US" altLang="ja-JP" sz="1400" b="1" dirty="0">
                          <a:latin typeface="+mn-lt"/>
                          <a:ea typeface="+mj-ea"/>
                        </a:rPr>
                        <a:t>0.012</a:t>
                      </a:r>
                      <a:endParaRPr kumimoji="1" lang="ja-JP" altLang="en-US" sz="1400" b="1" dirty="0">
                        <a:latin typeface="+mn-lt"/>
                        <a:ea typeface="+mj-ea"/>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xmlns="" val="10012"/>
                  </a:ext>
                </a:extLst>
              </a:tr>
              <a:tr h="484640">
                <a:tc>
                  <a:txBody>
                    <a:bodyPr/>
                    <a:lstStyle/>
                    <a:p>
                      <a:pPr algn="ctr"/>
                      <a:r>
                        <a:rPr kumimoji="1" lang="ja-JP" altLang="en-US" sz="1400" b="0" dirty="0">
                          <a:latin typeface="+mn-ea"/>
                          <a:ea typeface="+mn-ea"/>
                        </a:rPr>
                        <a:t>輸液量 </a:t>
                      </a:r>
                      <a:r>
                        <a:rPr kumimoji="1" lang="en-US" altLang="ja-JP" sz="1400" b="0" dirty="0">
                          <a:latin typeface="+mn-ea"/>
                          <a:ea typeface="+mn-ea"/>
                        </a:rPr>
                        <a:t>(</a:t>
                      </a:r>
                      <a:r>
                        <a:rPr kumimoji="1" lang="en-US" altLang="ja-JP" sz="1400" b="0" dirty="0" err="1">
                          <a:latin typeface="+mn-ea"/>
                          <a:ea typeface="+mn-ea"/>
                        </a:rPr>
                        <a:t>mL</a:t>
                      </a:r>
                      <a:r>
                        <a:rPr kumimoji="1" lang="en-US" altLang="ja-JP" sz="1400" b="0" dirty="0">
                          <a:latin typeface="+mn-ea"/>
                          <a:ea typeface="+mn-ea"/>
                        </a:rPr>
                        <a:t>)</a:t>
                      </a:r>
                      <a:endParaRPr kumimoji="1" lang="ja-JP" altLang="en-US" sz="1400" b="0" dirty="0">
                        <a:latin typeface="+mn-ea"/>
                        <a:ea typeface="+mn-ea"/>
                      </a:endParaRPr>
                    </a:p>
                  </a:txBody>
                  <a:tcPr anchor="ctr">
                    <a:lnL w="12700" cap="flat" cmpd="sng" algn="ctr">
                      <a:solidFill>
                        <a:schemeClr val="bg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n-lt"/>
                          <a:ea typeface="+mj-ea"/>
                        </a:rPr>
                        <a:t>300</a:t>
                      </a:r>
                    </a:p>
                    <a:p>
                      <a:pPr algn="ctr"/>
                      <a:r>
                        <a:rPr kumimoji="1" lang="en-US" altLang="ja-JP" sz="1400" dirty="0">
                          <a:latin typeface="+mn-lt"/>
                          <a:ea typeface="+mj-ea"/>
                        </a:rPr>
                        <a:t>(200-300)</a:t>
                      </a:r>
                      <a:endParaRPr kumimoji="1" lang="ja-JP" altLang="en-US" sz="1400" dirty="0">
                        <a:latin typeface="+mn-lt"/>
                        <a:ea typeface="+mj-ea"/>
                      </a:endParaRPr>
                    </a:p>
                  </a:txBody>
                  <a:tcPr anchor="ctr">
                    <a:lnR w="127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n-lt"/>
                          <a:ea typeface="+mj-ea"/>
                        </a:rPr>
                        <a:t>300</a:t>
                      </a:r>
                    </a:p>
                    <a:p>
                      <a:pPr algn="ctr"/>
                      <a:r>
                        <a:rPr kumimoji="1" lang="en-US" altLang="ja-JP" sz="1400" dirty="0">
                          <a:latin typeface="+mn-lt"/>
                          <a:ea typeface="+mj-ea"/>
                        </a:rPr>
                        <a:t>(200-300)</a:t>
                      </a:r>
                      <a:endParaRPr kumimoji="1" lang="ja-JP" altLang="en-US" sz="1400" dirty="0">
                        <a:latin typeface="+mn-lt"/>
                        <a:ea typeface="+mj-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n-lt"/>
                          <a:ea typeface="+mj-ea"/>
                        </a:rPr>
                        <a:t>300</a:t>
                      </a:r>
                    </a:p>
                    <a:p>
                      <a:pPr algn="ctr"/>
                      <a:r>
                        <a:rPr kumimoji="1" lang="en-US" altLang="ja-JP" sz="1400" dirty="0">
                          <a:latin typeface="+mn-lt"/>
                          <a:ea typeface="+mj-ea"/>
                        </a:rPr>
                        <a:t>(200-300)</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ctr"/>
                      <a:r>
                        <a:rPr kumimoji="1" lang="en-US" altLang="ja-JP" sz="1400" dirty="0">
                          <a:latin typeface="+mn-lt"/>
                          <a:ea typeface="+mj-ea"/>
                        </a:rPr>
                        <a:t>0.15</a:t>
                      </a:r>
                      <a:endParaRPr kumimoji="1" lang="ja-JP" altLang="en-US" sz="1400" dirty="0">
                        <a:latin typeface="+mn-lt"/>
                        <a:ea typeface="+mj-ea"/>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8" name="タイトル 1"/>
          <p:cNvSpPr txBox="1">
            <a:spLocks/>
          </p:cNvSpPr>
          <p:nvPr/>
        </p:nvSpPr>
        <p:spPr>
          <a:xfrm>
            <a:off x="978950" y="124783"/>
            <a:ext cx="7886700" cy="495300"/>
          </a:xfrm>
          <a:prstGeom prst="rect">
            <a:avLst/>
          </a:prstGeom>
        </p:spPr>
        <p:txBody>
          <a:bodyPr rtlCol="0">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en-US" altLang="ja-JP" sz="1800" dirty="0">
                <a:latin typeface="+mn-lt"/>
              </a:rPr>
              <a:t>1</a:t>
            </a:r>
            <a:r>
              <a:rPr lang="ja-JP" altLang="en-US" sz="1800" dirty="0"/>
              <a:t>回目採血当日での</a:t>
            </a:r>
            <a:r>
              <a:rPr lang="en-US" altLang="ja-JP" sz="1800" dirty="0">
                <a:latin typeface="+mn-lt"/>
              </a:rPr>
              <a:t>DR</a:t>
            </a:r>
            <a:r>
              <a:rPr lang="ja-JP" altLang="en-US" sz="1800" dirty="0"/>
              <a:t>発症患者の内訳</a:t>
            </a:r>
          </a:p>
        </p:txBody>
      </p:sp>
      <p:sp>
        <p:nvSpPr>
          <p:cNvPr id="9" name="角丸四角形 3"/>
          <p:cNvSpPr/>
          <p:nvPr/>
        </p:nvSpPr>
        <p:spPr>
          <a:xfrm>
            <a:off x="1169988" y="1206500"/>
            <a:ext cx="6850062" cy="2921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0" name="角丸四角形 4"/>
          <p:cNvSpPr/>
          <p:nvPr/>
        </p:nvSpPr>
        <p:spPr>
          <a:xfrm>
            <a:off x="1169988" y="2044700"/>
            <a:ext cx="6850062" cy="4445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1" name="角丸四角形 5"/>
          <p:cNvSpPr/>
          <p:nvPr/>
        </p:nvSpPr>
        <p:spPr>
          <a:xfrm>
            <a:off x="1146175" y="2590800"/>
            <a:ext cx="6850063" cy="482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2" name="角丸四角形 6"/>
          <p:cNvSpPr/>
          <p:nvPr/>
        </p:nvSpPr>
        <p:spPr>
          <a:xfrm>
            <a:off x="1274763" y="5664200"/>
            <a:ext cx="6745287" cy="4826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 name="角丸四角形 7"/>
          <p:cNvSpPr/>
          <p:nvPr/>
        </p:nvSpPr>
        <p:spPr>
          <a:xfrm>
            <a:off x="1274763" y="5176838"/>
            <a:ext cx="6745287" cy="48736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345989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358569619"/>
              </p:ext>
            </p:extLst>
          </p:nvPr>
        </p:nvGraphicFramePr>
        <p:xfrm>
          <a:off x="569344" y="439948"/>
          <a:ext cx="8108830" cy="6039935"/>
        </p:xfrm>
        <a:graphic>
          <a:graphicData uri="http://schemas.openxmlformats.org/drawingml/2006/table">
            <a:tbl>
              <a:tblPr>
                <a:tableStyleId>{9D7B26C5-4107-4FEC-AEDC-1716B250A1EF}</a:tableStyleId>
              </a:tblPr>
              <a:tblGrid>
                <a:gridCol w="1285335">
                  <a:extLst>
                    <a:ext uri="{9D8B030D-6E8A-4147-A177-3AD203B41FA5}">
                      <a16:colId xmlns:a16="http://schemas.microsoft.com/office/drawing/2014/main" xmlns="" val="2419964261"/>
                    </a:ext>
                  </a:extLst>
                </a:gridCol>
                <a:gridCol w="1258611">
                  <a:extLst>
                    <a:ext uri="{9D8B030D-6E8A-4147-A177-3AD203B41FA5}">
                      <a16:colId xmlns:a16="http://schemas.microsoft.com/office/drawing/2014/main" xmlns="" val="3612900366"/>
                    </a:ext>
                  </a:extLst>
                </a:gridCol>
                <a:gridCol w="1508910">
                  <a:extLst>
                    <a:ext uri="{9D8B030D-6E8A-4147-A177-3AD203B41FA5}">
                      <a16:colId xmlns:a16="http://schemas.microsoft.com/office/drawing/2014/main" xmlns="" val="1812078905"/>
                    </a:ext>
                  </a:extLst>
                </a:gridCol>
                <a:gridCol w="1446559">
                  <a:extLst>
                    <a:ext uri="{9D8B030D-6E8A-4147-A177-3AD203B41FA5}">
                      <a16:colId xmlns:a16="http://schemas.microsoft.com/office/drawing/2014/main" xmlns="" val="2552377328"/>
                    </a:ext>
                  </a:extLst>
                </a:gridCol>
                <a:gridCol w="1309383">
                  <a:extLst>
                    <a:ext uri="{9D8B030D-6E8A-4147-A177-3AD203B41FA5}">
                      <a16:colId xmlns:a16="http://schemas.microsoft.com/office/drawing/2014/main" xmlns="" val="1442025297"/>
                    </a:ext>
                  </a:extLst>
                </a:gridCol>
                <a:gridCol w="1300032">
                  <a:extLst>
                    <a:ext uri="{9D8B030D-6E8A-4147-A177-3AD203B41FA5}">
                      <a16:colId xmlns:a16="http://schemas.microsoft.com/office/drawing/2014/main" xmlns="" val="1937079158"/>
                    </a:ext>
                  </a:extLst>
                </a:gridCol>
              </a:tblGrid>
              <a:tr h="268625">
                <a:tc>
                  <a:txBody>
                    <a:bodyPr/>
                    <a:lstStyle/>
                    <a:p>
                      <a:pPr algn="ctr" fontAlgn="ctr"/>
                      <a:r>
                        <a:rPr lang="en-US" sz="1000" u="none" strike="noStrike" dirty="0">
                          <a:effectLst/>
                        </a:rPr>
                        <a:t>Demographic characteristics</a:t>
                      </a:r>
                      <a:endParaRPr 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B w="1905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Patients with DR (%)</a:t>
                      </a:r>
                      <a:endParaRPr 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B w="1905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Patients without DR (%)</a:t>
                      </a:r>
                      <a:endParaRPr 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B w="1905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Total number (%)</a:t>
                      </a:r>
                      <a:endParaRPr 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B w="1905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Unadjusted </a:t>
                      </a:r>
                      <a:br>
                        <a:rPr lang="en-US" sz="1000" u="none" strike="noStrike" dirty="0">
                          <a:effectLst/>
                        </a:rPr>
                      </a:br>
                      <a:r>
                        <a:rPr lang="en-US" sz="1000" u="none" strike="noStrike" dirty="0">
                          <a:effectLst/>
                        </a:rPr>
                        <a:t>OR (95%CI)</a:t>
                      </a:r>
                      <a:endParaRPr 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B w="1905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Adjusted</a:t>
                      </a:r>
                      <a:br>
                        <a:rPr lang="en-US" sz="1000" u="none" strike="noStrike" dirty="0">
                          <a:effectLst/>
                        </a:rPr>
                      </a:br>
                      <a:r>
                        <a:rPr lang="en-US" sz="1000" u="none" strike="noStrike" dirty="0">
                          <a:effectLst/>
                        </a:rPr>
                        <a:t>OR (95%CI)</a:t>
                      </a:r>
                      <a:endParaRPr 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02532801"/>
                  </a:ext>
                </a:extLst>
              </a:tr>
              <a:tr h="163795">
                <a:tc>
                  <a:txBody>
                    <a:bodyPr/>
                    <a:lstStyle/>
                    <a:p>
                      <a:pPr algn="ctr" fontAlgn="ctr"/>
                      <a:r>
                        <a:rPr lang="en-US" sz="1000" u="none" strike="noStrike" dirty="0">
                          <a:effectLst/>
                        </a:rPr>
                        <a:t>Overall</a:t>
                      </a:r>
                      <a:endParaRPr 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n=99 (33.7)</a:t>
                      </a:r>
                      <a:endParaRPr 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n=195 (66.3)</a:t>
                      </a:r>
                      <a:endParaRPr 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00" u="none" strike="noStrike" dirty="0">
                          <a:effectLst/>
                        </a:rPr>
                        <a:t>n=294 (100)</a:t>
                      </a:r>
                      <a:endParaRPr 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ja-JP" alt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ja-JP" alt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41908394"/>
                  </a:ext>
                </a:extLst>
              </a:tr>
              <a:tr h="250854">
                <a:tc>
                  <a:txBody>
                    <a:bodyPr/>
                    <a:lstStyle/>
                    <a:p>
                      <a:pPr algn="l" fontAlgn="ctr"/>
                      <a:r>
                        <a:rPr lang="en-US" sz="1000" u="none" strike="noStrike">
                          <a:effectLst/>
                        </a:rPr>
                        <a:t>Age group (years)</a:t>
                      </a:r>
                      <a:endParaRPr 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tcPr>
                </a:tc>
                <a:tc>
                  <a:txBody>
                    <a:bodyPr/>
                    <a:lstStyle/>
                    <a:p>
                      <a:pPr algn="ctr" fontAlgn="ctr"/>
                      <a:endParaRPr lang="ja-JP" alt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tcP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tcP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205843154"/>
                  </a:ext>
                </a:extLst>
              </a:tr>
              <a:tr h="163795">
                <a:tc>
                  <a:txBody>
                    <a:bodyPr/>
                    <a:lstStyle/>
                    <a:p>
                      <a:pPr algn="ctr" fontAlgn="ctr"/>
                      <a:r>
                        <a:rPr lang="en-US" altLang="ja-JP" sz="1000" u="none" strike="noStrike">
                          <a:effectLst/>
                        </a:rPr>
                        <a:t>&lt;30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18 (18.2)</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34 (17.4)</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52 (17.7)</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1.40 (0.66-2.96)</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1.44 (0.65-3.20)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2097517607"/>
                  </a:ext>
                </a:extLst>
              </a:tr>
              <a:tr h="163795">
                <a:tc>
                  <a:txBody>
                    <a:bodyPr/>
                    <a:lstStyle/>
                    <a:p>
                      <a:pPr algn="ctr" fontAlgn="ctr"/>
                      <a:r>
                        <a:rPr lang="en-US" altLang="ja-JP" sz="1000" u="none" strike="noStrike">
                          <a:effectLst/>
                        </a:rPr>
                        <a:t>30-49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22 (22.2)</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58 (29.7)</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80 (27.2)</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1330798131"/>
                  </a:ext>
                </a:extLst>
              </a:tr>
              <a:tr h="163795">
                <a:tc>
                  <a:txBody>
                    <a:bodyPr/>
                    <a:lstStyle/>
                    <a:p>
                      <a:pPr algn="ctr" fontAlgn="ctr"/>
                      <a:r>
                        <a:rPr lang="en-US" altLang="ja-JP" sz="1000" u="none" strike="noStrike">
                          <a:effectLst/>
                        </a:rPr>
                        <a:t>50-69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32 (32.3)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44 (22.6)</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76 (25.9)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1.92 (0.98-3.75)</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1.88 (0.91-3.89)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710443277"/>
                  </a:ext>
                </a:extLst>
              </a:tr>
              <a:tr h="163795">
                <a:tc>
                  <a:txBody>
                    <a:bodyPr/>
                    <a:lstStyle/>
                    <a:p>
                      <a:pPr algn="ctr" fontAlgn="ctr"/>
                      <a:r>
                        <a:rPr lang="ja-JP" altLang="en-US" sz="1000" u="none" strike="noStrike">
                          <a:effectLst/>
                        </a:rPr>
                        <a:t>≧</a:t>
                      </a:r>
                      <a:r>
                        <a:rPr lang="en-US" altLang="ja-JP" sz="1000" u="none" strike="noStrike">
                          <a:effectLst/>
                        </a:rPr>
                        <a:t>70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27 (27.3)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59 (30.3)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86 (29.3)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1.21 (0.61-2.36)</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1.42 (0.67-2.98)</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498652434"/>
                  </a:ext>
                </a:extLst>
              </a:tr>
              <a:tr h="163795">
                <a:tc>
                  <a:txBody>
                    <a:bodyPr/>
                    <a:lstStyle/>
                    <a:p>
                      <a:pPr algn="l" fontAlgn="ctr"/>
                      <a:r>
                        <a:rPr lang="en-US" sz="1000" u="none" strike="noStrike">
                          <a:effectLst/>
                        </a:rPr>
                        <a:t>Sex</a:t>
                      </a:r>
                      <a:endParaRPr 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3786798457"/>
                  </a:ext>
                </a:extLst>
              </a:tr>
              <a:tr h="163795">
                <a:tc>
                  <a:txBody>
                    <a:bodyPr/>
                    <a:lstStyle/>
                    <a:p>
                      <a:pPr algn="ctr" fontAlgn="ctr"/>
                      <a:r>
                        <a:rPr lang="en-US" sz="1000" u="none" strike="noStrike">
                          <a:effectLst/>
                        </a:rPr>
                        <a:t>Male</a:t>
                      </a:r>
                      <a:endParaRPr 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dirty="0">
                          <a:effectLst/>
                        </a:rPr>
                        <a:t>17 (17.2)</a:t>
                      </a:r>
                      <a:endParaRPr lang="en-US" altLang="ja-JP"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73 (37.4)</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90 (30.6)</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2719631334"/>
                  </a:ext>
                </a:extLst>
              </a:tr>
              <a:tr h="163795">
                <a:tc>
                  <a:txBody>
                    <a:bodyPr/>
                    <a:lstStyle/>
                    <a:p>
                      <a:pPr algn="ctr" fontAlgn="ctr"/>
                      <a:r>
                        <a:rPr lang="en-US" sz="1000" b="1" u="none" strike="noStrike">
                          <a:effectLst/>
                        </a:rPr>
                        <a:t>Female</a:t>
                      </a:r>
                      <a:endParaRPr lang="en-US"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82 (82.8)</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122 (62.6)</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204 (69.4)</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b="1" u="none" strike="noStrike">
                          <a:effectLst/>
                        </a:rPr>
                        <a:t>2.89 (1.59-5.25)**</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b="1" u="none" strike="noStrike" dirty="0">
                          <a:effectLst/>
                        </a:rPr>
                        <a:t>2.72 (1.22-6.05)*</a:t>
                      </a:r>
                      <a:endParaRPr lang="en-US" altLang="ja-JP" sz="1000" b="1"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687137839"/>
                  </a:ext>
                </a:extLst>
              </a:tr>
              <a:tr h="163795">
                <a:tc>
                  <a:txBody>
                    <a:bodyPr/>
                    <a:lstStyle/>
                    <a:p>
                      <a:pPr algn="l" fontAlgn="ctr"/>
                      <a:r>
                        <a:rPr lang="en-US" sz="1000" u="none" strike="noStrike">
                          <a:effectLst/>
                        </a:rPr>
                        <a:t>EBV (mL)</a:t>
                      </a:r>
                      <a:endParaRPr 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3980501246"/>
                  </a:ext>
                </a:extLst>
              </a:tr>
              <a:tr h="163795">
                <a:tc>
                  <a:txBody>
                    <a:bodyPr/>
                    <a:lstStyle/>
                    <a:p>
                      <a:pPr algn="ctr" fontAlgn="ctr"/>
                      <a:r>
                        <a:rPr lang="en-US" altLang="ja-JP" sz="1000" b="1" u="none" strike="noStrike">
                          <a:effectLst/>
                        </a:rPr>
                        <a:t>&lt;3,300</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25 (25.3)</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33 (16.9)</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58 (19.7)</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b="1" u="none" strike="noStrike">
                          <a:effectLst/>
                        </a:rPr>
                        <a:t>3.18 (1.48-6.85)**</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b="1" u="none" strike="noStrike" dirty="0">
                          <a:effectLst/>
                        </a:rPr>
                        <a:t>2.58 (1.01-6.58)*</a:t>
                      </a:r>
                      <a:endParaRPr lang="en-US" altLang="ja-JP" sz="1000" b="1"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3483355531"/>
                  </a:ext>
                </a:extLst>
              </a:tr>
              <a:tr h="163795">
                <a:tc>
                  <a:txBody>
                    <a:bodyPr/>
                    <a:lstStyle/>
                    <a:p>
                      <a:pPr algn="ctr" fontAlgn="ctr"/>
                      <a:r>
                        <a:rPr lang="en-US" altLang="ja-JP" sz="1000" b="1" u="none" strike="noStrike">
                          <a:effectLst/>
                        </a:rPr>
                        <a:t>3,300-3,899</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34 (34.3)</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44 (22.6)</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78 (26.5)</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b="1" u="none" strike="noStrike">
                          <a:effectLst/>
                        </a:rPr>
                        <a:t>3.25 (1.58-6.60)**</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b="1" u="none" strike="noStrike" dirty="0">
                          <a:effectLst/>
                        </a:rPr>
                        <a:t>2.66 (1.13-6.23)*</a:t>
                      </a:r>
                      <a:endParaRPr lang="en-US" altLang="ja-JP" sz="1000" b="1"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1009938359"/>
                  </a:ext>
                </a:extLst>
              </a:tr>
              <a:tr h="163795">
                <a:tc>
                  <a:txBody>
                    <a:bodyPr/>
                    <a:lstStyle/>
                    <a:p>
                      <a:pPr algn="ctr" fontAlgn="ctr"/>
                      <a:r>
                        <a:rPr lang="en-US" altLang="ja-JP" sz="1000" u="none" strike="noStrike">
                          <a:effectLst/>
                        </a:rPr>
                        <a:t>3,900-4,399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25 (25.3)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55 (28.2)</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80 (27.2)</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1.91 (0.92-3.98)</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dirty="0">
                          <a:effectLst/>
                        </a:rPr>
                        <a:t>1.52 (0.70-3.33)</a:t>
                      </a:r>
                      <a:endParaRPr lang="en-US" altLang="ja-JP"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4140421738"/>
                  </a:ext>
                </a:extLst>
              </a:tr>
              <a:tr h="163795">
                <a:tc>
                  <a:txBody>
                    <a:bodyPr/>
                    <a:lstStyle/>
                    <a:p>
                      <a:pPr algn="ctr" fontAlgn="ctr"/>
                      <a:r>
                        <a:rPr lang="ja-JP" altLang="en-US" sz="1000" u="none" strike="noStrike">
                          <a:effectLst/>
                        </a:rPr>
                        <a:t>≧</a:t>
                      </a:r>
                      <a:r>
                        <a:rPr lang="en-US" altLang="ja-JP" sz="1000" u="none" strike="noStrike">
                          <a:effectLst/>
                        </a:rPr>
                        <a:t>4,400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15 (15.2)</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63 (32.3)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78 (26.5)</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2557066654"/>
                  </a:ext>
                </a:extLst>
              </a:tr>
              <a:tr h="131035">
                <a:tc>
                  <a:txBody>
                    <a:bodyPr/>
                    <a:lstStyle/>
                    <a:p>
                      <a:pPr algn="l" fontAlgn="ctr"/>
                      <a:r>
                        <a:rPr lang="en-US" sz="1000" u="none" strike="noStrike">
                          <a:effectLst/>
                        </a:rPr>
                        <a:t>SBP (mmHg)</a:t>
                      </a:r>
                      <a:endParaRPr 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2132419788"/>
                  </a:ext>
                </a:extLst>
              </a:tr>
              <a:tr h="163795">
                <a:tc>
                  <a:txBody>
                    <a:bodyPr/>
                    <a:lstStyle/>
                    <a:p>
                      <a:pPr algn="ctr" fontAlgn="ctr"/>
                      <a:r>
                        <a:rPr lang="en-US" altLang="ja-JP" sz="1000" u="none" strike="noStrike">
                          <a:effectLst/>
                        </a:rPr>
                        <a:t>&lt;100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4 (4.0)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9 (4.6)</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13 (4.4)</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0.80 (0.24-2.70)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2124399993"/>
                  </a:ext>
                </a:extLst>
              </a:tr>
              <a:tr h="163795">
                <a:tc>
                  <a:txBody>
                    <a:bodyPr/>
                    <a:lstStyle/>
                    <a:p>
                      <a:pPr algn="ctr" fontAlgn="ctr"/>
                      <a:r>
                        <a:rPr lang="en-US" altLang="ja-JP" sz="1000" u="none" strike="noStrike">
                          <a:effectLst/>
                        </a:rPr>
                        <a:t>100-139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71 (71.7)</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128 (65.6)</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199 (67.7)</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3833435542"/>
                  </a:ext>
                </a:extLst>
              </a:tr>
              <a:tr h="163795">
                <a:tc>
                  <a:txBody>
                    <a:bodyPr/>
                    <a:lstStyle/>
                    <a:p>
                      <a:pPr algn="ctr" fontAlgn="ctr"/>
                      <a:r>
                        <a:rPr lang="ja-JP" altLang="en-US" sz="1000" u="none" strike="noStrike">
                          <a:effectLst/>
                        </a:rPr>
                        <a:t>≧</a:t>
                      </a:r>
                      <a:r>
                        <a:rPr lang="en-US" altLang="ja-JP" sz="1000" u="none" strike="noStrike">
                          <a:effectLst/>
                        </a:rPr>
                        <a:t>140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24 (24.2)</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58 (29.7)</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82 (27.9)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0.75 (0.43-1.30)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4084900800"/>
                  </a:ext>
                </a:extLst>
              </a:tr>
              <a:tr h="128703">
                <a:tc>
                  <a:txBody>
                    <a:bodyPr/>
                    <a:lstStyle/>
                    <a:p>
                      <a:pPr algn="l" fontAlgn="ctr"/>
                      <a:r>
                        <a:rPr lang="en-US" sz="1000" u="none" strike="noStrike">
                          <a:effectLst/>
                        </a:rPr>
                        <a:t>DBP (mmHg)</a:t>
                      </a:r>
                      <a:endParaRPr 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810718906"/>
                  </a:ext>
                </a:extLst>
              </a:tr>
              <a:tr h="163795">
                <a:tc>
                  <a:txBody>
                    <a:bodyPr/>
                    <a:lstStyle/>
                    <a:p>
                      <a:pPr algn="ctr" fontAlgn="ctr"/>
                      <a:r>
                        <a:rPr lang="en-US" altLang="ja-JP" sz="1000" u="none" strike="noStrike">
                          <a:effectLst/>
                        </a:rPr>
                        <a:t>&lt;70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39 (39.4)</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74 (37.9)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113 (38.4)</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0.90 (0.53-1.52)</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2247550847"/>
                  </a:ext>
                </a:extLst>
              </a:tr>
              <a:tr h="163795">
                <a:tc>
                  <a:txBody>
                    <a:bodyPr/>
                    <a:lstStyle/>
                    <a:p>
                      <a:pPr algn="ctr" fontAlgn="ctr"/>
                      <a:r>
                        <a:rPr lang="en-US" altLang="ja-JP" sz="1000" u="none" strike="noStrike">
                          <a:effectLst/>
                        </a:rPr>
                        <a:t>70-84</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47 (47.5)</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80 (41.0)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127 (43.2)</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1181378879"/>
                  </a:ext>
                </a:extLst>
              </a:tr>
              <a:tr h="163795">
                <a:tc>
                  <a:txBody>
                    <a:bodyPr/>
                    <a:lstStyle/>
                    <a:p>
                      <a:pPr algn="ctr" fontAlgn="ctr"/>
                      <a:r>
                        <a:rPr lang="ja-JP" altLang="en-US" sz="1000" u="none" strike="noStrike">
                          <a:effectLst/>
                        </a:rPr>
                        <a:t>≧</a:t>
                      </a:r>
                      <a:r>
                        <a:rPr lang="en-US" altLang="ja-JP" sz="1000" u="none" strike="noStrike">
                          <a:effectLst/>
                        </a:rPr>
                        <a:t>85</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13 (13.1)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41 (21.0)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54 (18.4)</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0.54 (0.26-1.11)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1536841084"/>
                  </a:ext>
                </a:extLst>
              </a:tr>
              <a:tr h="131035">
                <a:tc>
                  <a:txBody>
                    <a:bodyPr/>
                    <a:lstStyle/>
                    <a:p>
                      <a:pPr algn="l" fontAlgn="ctr"/>
                      <a:r>
                        <a:rPr lang="en-US" sz="1000" u="none" strike="noStrike">
                          <a:effectLst/>
                        </a:rPr>
                        <a:t>PR (beats/min)</a:t>
                      </a:r>
                      <a:endParaRPr 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2565059570"/>
                  </a:ext>
                </a:extLst>
              </a:tr>
              <a:tr h="163795">
                <a:tc>
                  <a:txBody>
                    <a:bodyPr/>
                    <a:lstStyle/>
                    <a:p>
                      <a:pPr algn="ctr" fontAlgn="ctr"/>
                      <a:r>
                        <a:rPr lang="en-US" altLang="ja-JP" sz="1000" u="none" strike="noStrike">
                          <a:effectLst/>
                        </a:rPr>
                        <a:t>&lt;60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7 (7.1)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13 (6.7)</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20 (6.8)</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1.55 (0.58-4.21)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1.62 (0.56-4.67)</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760763392"/>
                  </a:ext>
                </a:extLst>
              </a:tr>
              <a:tr h="163795">
                <a:tc>
                  <a:txBody>
                    <a:bodyPr/>
                    <a:lstStyle/>
                    <a:p>
                      <a:pPr algn="ctr" fontAlgn="ctr"/>
                      <a:r>
                        <a:rPr lang="en-US" altLang="ja-JP" sz="1000" u="none" strike="noStrike">
                          <a:effectLst/>
                        </a:rPr>
                        <a:t>60-74</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34 (34.3)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98 (50.3)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132 (44.9)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4007653905"/>
                  </a:ext>
                </a:extLst>
              </a:tr>
              <a:tr h="163795">
                <a:tc>
                  <a:txBody>
                    <a:bodyPr/>
                    <a:lstStyle/>
                    <a:p>
                      <a:pPr algn="ctr" fontAlgn="ctr"/>
                      <a:r>
                        <a:rPr lang="en-US" altLang="ja-JP" sz="1000" b="1" u="none" strike="noStrike">
                          <a:effectLst/>
                        </a:rPr>
                        <a:t>75-90</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42 (42.4)</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55 (28.2)</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b="1" u="none" strike="noStrike">
                          <a:effectLst/>
                        </a:rPr>
                        <a:t>97 (33.0)</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b="1" u="none" strike="noStrike">
                          <a:effectLst/>
                        </a:rPr>
                        <a:t>2.20 (1.26-3.85)**</a:t>
                      </a:r>
                      <a:endParaRPr lang="en-US" altLang="ja-JP" sz="1000" b="1"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b="1" u="none" strike="noStrike" dirty="0">
                          <a:effectLst/>
                        </a:rPr>
                        <a:t>2.08 (1.13-3.86)*</a:t>
                      </a:r>
                      <a:endParaRPr lang="en-US" altLang="ja-JP" sz="1000" b="1"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2005699654"/>
                  </a:ext>
                </a:extLst>
              </a:tr>
              <a:tr h="163795">
                <a:tc>
                  <a:txBody>
                    <a:bodyPr/>
                    <a:lstStyle/>
                    <a:p>
                      <a:pPr algn="ctr" fontAlgn="ctr"/>
                      <a:r>
                        <a:rPr lang="ja-JP" altLang="en-US" sz="1000" u="none" strike="noStrike">
                          <a:effectLst/>
                        </a:rPr>
                        <a:t>≧</a:t>
                      </a:r>
                      <a:r>
                        <a:rPr lang="en-US" altLang="ja-JP" sz="1000" u="none" strike="noStrike">
                          <a:effectLst/>
                        </a:rPr>
                        <a:t>90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13 (16.2)</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29 (14.9)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45 (15.3)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1.59 (0.78-3.28)</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dirty="0">
                          <a:effectLst/>
                        </a:rPr>
                        <a:t>1.63 (0.73-3.63)</a:t>
                      </a:r>
                      <a:endParaRPr lang="en-US" altLang="ja-JP"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2379874278"/>
                  </a:ext>
                </a:extLst>
              </a:tr>
              <a:tr h="163795">
                <a:tc>
                  <a:txBody>
                    <a:bodyPr/>
                    <a:lstStyle/>
                    <a:p>
                      <a:pPr algn="l" fontAlgn="ctr"/>
                      <a:r>
                        <a:rPr lang="en-US" sz="1000" u="none" strike="noStrike">
                          <a:effectLst/>
                        </a:rPr>
                        <a:t>Hb</a:t>
                      </a:r>
                      <a:endParaRPr 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1792609071"/>
                  </a:ext>
                </a:extLst>
              </a:tr>
              <a:tr h="163795">
                <a:tc>
                  <a:txBody>
                    <a:bodyPr/>
                    <a:lstStyle/>
                    <a:p>
                      <a:pPr algn="ctr" fontAlgn="ctr"/>
                      <a:r>
                        <a:rPr lang="en-US" sz="1000" u="none" strike="noStrike">
                          <a:effectLst/>
                        </a:rPr>
                        <a:t>Anemia </a:t>
                      </a:r>
                      <a:endParaRPr 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26 (26.3)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42 (21.5)</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68 (23.1)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1.30 (0.74-2.28)</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875433446"/>
                  </a:ext>
                </a:extLst>
              </a:tr>
              <a:tr h="163795">
                <a:tc>
                  <a:txBody>
                    <a:bodyPr/>
                    <a:lstStyle/>
                    <a:p>
                      <a:pPr algn="ctr" fontAlgn="ctr"/>
                      <a:r>
                        <a:rPr lang="en-US" sz="1000" u="none" strike="noStrike">
                          <a:effectLst/>
                        </a:rPr>
                        <a:t>Normal</a:t>
                      </a:r>
                      <a:endParaRPr 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73 (73.7)</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153 (78.5)</a:t>
                      </a:r>
                      <a:endParaRPr lang="en-US" altLang="ja-JP" sz="1000" b="0" i="0" u="none" strike="noStrike">
                        <a:solidFill>
                          <a:srgbClr val="000000"/>
                        </a:solidFill>
                        <a:effectLst/>
                        <a:latin typeface="游ゴシック" panose="020B0400000000000000" pitchFamily="50" charset="-128"/>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226 (76.9)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1678978629"/>
                  </a:ext>
                </a:extLst>
              </a:tr>
              <a:tr h="250854">
                <a:tc>
                  <a:txBody>
                    <a:bodyPr/>
                    <a:lstStyle/>
                    <a:p>
                      <a:pPr algn="l" fontAlgn="ctr"/>
                      <a:r>
                        <a:rPr lang="en-US" sz="1000" u="none" strike="noStrike">
                          <a:effectLst/>
                        </a:rPr>
                        <a:t>Donation volume (mL)</a:t>
                      </a:r>
                      <a:endParaRPr 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endParaRPr lang="ja-JP" altLang="en-US"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1927010661"/>
                  </a:ext>
                </a:extLst>
              </a:tr>
              <a:tr h="163795">
                <a:tc>
                  <a:txBody>
                    <a:bodyPr/>
                    <a:lstStyle/>
                    <a:p>
                      <a:pPr algn="ctr" fontAlgn="ctr"/>
                      <a:r>
                        <a:rPr lang="en-US" altLang="ja-JP" sz="1000" u="none" strike="noStrike">
                          <a:effectLst/>
                        </a:rPr>
                        <a:t>&lt;300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47 (47.5)</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63 (32.3)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110 (37.4)</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1838683429"/>
                  </a:ext>
                </a:extLst>
              </a:tr>
              <a:tr h="163795">
                <a:tc>
                  <a:txBody>
                    <a:bodyPr/>
                    <a:lstStyle/>
                    <a:p>
                      <a:pPr algn="ctr" fontAlgn="ctr"/>
                      <a:r>
                        <a:rPr lang="en-US" altLang="ja-JP" sz="1000" u="none" strike="noStrike">
                          <a:effectLst/>
                        </a:rPr>
                        <a:t>300-399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33 (33.3)</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87 (44.6)</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120 (40.8)</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0.51 (0.29-0.88)*</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0.71 (0.38-1.35)</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4175444454"/>
                  </a:ext>
                </a:extLst>
              </a:tr>
              <a:tr h="170347">
                <a:tc>
                  <a:txBody>
                    <a:bodyPr/>
                    <a:lstStyle/>
                    <a:p>
                      <a:pPr algn="ctr" fontAlgn="ctr"/>
                      <a:r>
                        <a:rPr lang="ja-JP" altLang="en-US" sz="1000" u="none" strike="noStrike">
                          <a:effectLst/>
                        </a:rPr>
                        <a:t>≧</a:t>
                      </a:r>
                      <a:r>
                        <a:rPr lang="en-US" altLang="ja-JP" sz="1000" u="none" strike="noStrike">
                          <a:effectLst/>
                        </a:rPr>
                        <a:t>400</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19 (19.2)</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45 (23.1)</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ctr" fontAlgn="ctr"/>
                      <a:r>
                        <a:rPr lang="en-US" altLang="ja-JP" sz="1000" u="none" strike="noStrike">
                          <a:effectLst/>
                        </a:rPr>
                        <a:t>64 (21.8)</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a:effectLst/>
                        </a:rPr>
                        <a:t>0.57 (0.29-1.09)</a:t>
                      </a:r>
                      <a:endParaRPr lang="en-US" altLang="ja-JP" sz="1000" b="0" i="0" u="none" strike="noStrike">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tc>
                  <a:txBody>
                    <a:bodyPr/>
                    <a:lstStyle/>
                    <a:p>
                      <a:pPr algn="l" fontAlgn="ctr"/>
                      <a:r>
                        <a:rPr lang="en-US" altLang="ja-JP" sz="1000" u="none" strike="noStrike" dirty="0">
                          <a:effectLst/>
                        </a:rPr>
                        <a:t>1.86 (0.72-4.79)</a:t>
                      </a:r>
                      <a:endParaRPr lang="en-US" altLang="ja-JP" sz="100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905" marR="4905" marT="4905" marB="0" anchor="ctr"/>
                </a:tc>
                <a:extLst>
                  <a:ext uri="{0D108BD9-81ED-4DB2-BD59-A6C34878D82A}">
                    <a16:rowId xmlns:a16="http://schemas.microsoft.com/office/drawing/2014/main" xmlns="" val="2503578781"/>
                  </a:ext>
                </a:extLst>
              </a:tr>
            </a:tbl>
          </a:graphicData>
        </a:graphic>
      </p:graphicFrame>
      <p:sp>
        <p:nvSpPr>
          <p:cNvPr id="4" name="テキスト ボックス 3"/>
          <p:cNvSpPr txBox="1"/>
          <p:nvPr/>
        </p:nvSpPr>
        <p:spPr>
          <a:xfrm>
            <a:off x="569344" y="6479883"/>
            <a:ext cx="3265638" cy="276999"/>
          </a:xfrm>
          <a:prstGeom prst="rect">
            <a:avLst/>
          </a:prstGeom>
          <a:noFill/>
        </p:spPr>
        <p:txBody>
          <a:bodyPr wrap="none" rtlCol="0">
            <a:spAutoFit/>
          </a:bodyPr>
          <a:lstStyle/>
          <a:p>
            <a:r>
              <a:rPr kumimoji="1" lang="en-US" altLang="ja-JP" sz="1200" dirty="0"/>
              <a:t>Anemia: Male &lt;13.0 g/dL, Female &lt;12.0 g/dL</a:t>
            </a:r>
            <a:endParaRPr kumimoji="1" lang="ja-JP" altLang="en-US" sz="1200" dirty="0"/>
          </a:p>
        </p:txBody>
      </p:sp>
      <p:sp>
        <p:nvSpPr>
          <p:cNvPr id="5" name="正方形/長方形 4"/>
          <p:cNvSpPr/>
          <p:nvPr/>
        </p:nvSpPr>
        <p:spPr>
          <a:xfrm>
            <a:off x="441104" y="70616"/>
            <a:ext cx="4785284" cy="369332"/>
          </a:xfrm>
          <a:prstGeom prst="rect">
            <a:avLst/>
          </a:prstGeom>
        </p:spPr>
        <p:txBody>
          <a:bodyPr wrap="none">
            <a:spAutoFit/>
          </a:bodyPr>
          <a:lstStyle/>
          <a:p>
            <a:r>
              <a:rPr lang="en-US" altLang="ja-JP" dirty="0"/>
              <a:t>1</a:t>
            </a:r>
            <a:r>
              <a:rPr lang="ja-JP" altLang="en-US" dirty="0"/>
              <a:t>回目採血後</a:t>
            </a:r>
            <a:r>
              <a:rPr lang="en-US" altLang="ja-JP" dirty="0"/>
              <a:t>1</a:t>
            </a:r>
            <a:r>
              <a:rPr lang="ja-JP" altLang="en-US" dirty="0"/>
              <a:t>週間内での</a:t>
            </a:r>
            <a:r>
              <a:rPr lang="en-US" altLang="ja-JP" dirty="0"/>
              <a:t>DR</a:t>
            </a:r>
            <a:r>
              <a:rPr lang="ja-JP" altLang="en-US" dirty="0"/>
              <a:t>発生の危険因子</a:t>
            </a:r>
          </a:p>
        </p:txBody>
      </p:sp>
    </p:spTree>
    <p:extLst>
      <p:ext uri="{BB962C8B-B14F-4D97-AF65-F5344CB8AC3E}">
        <p14:creationId xmlns:p14="http://schemas.microsoft.com/office/powerpoint/2010/main" val="70632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80631803"/>
              </p:ext>
            </p:extLst>
          </p:nvPr>
        </p:nvGraphicFramePr>
        <p:xfrm>
          <a:off x="603848" y="439946"/>
          <a:ext cx="7867291" cy="6044447"/>
        </p:xfrm>
        <a:graphic>
          <a:graphicData uri="http://schemas.openxmlformats.org/drawingml/2006/table">
            <a:tbl>
              <a:tblPr>
                <a:tableStyleId>{9D7B26C5-4107-4FEC-AEDC-1716B250A1EF}</a:tableStyleId>
              </a:tblPr>
              <a:tblGrid>
                <a:gridCol w="1577109">
                  <a:extLst>
                    <a:ext uri="{9D8B030D-6E8A-4147-A177-3AD203B41FA5}">
                      <a16:colId xmlns:a16="http://schemas.microsoft.com/office/drawing/2014/main" xmlns="" val="2422529687"/>
                    </a:ext>
                  </a:extLst>
                </a:gridCol>
                <a:gridCol w="1255847">
                  <a:extLst>
                    <a:ext uri="{9D8B030D-6E8A-4147-A177-3AD203B41FA5}">
                      <a16:colId xmlns:a16="http://schemas.microsoft.com/office/drawing/2014/main" xmlns="" val="4192110121"/>
                    </a:ext>
                  </a:extLst>
                </a:gridCol>
                <a:gridCol w="1074811">
                  <a:extLst>
                    <a:ext uri="{9D8B030D-6E8A-4147-A177-3AD203B41FA5}">
                      <a16:colId xmlns:a16="http://schemas.microsoft.com/office/drawing/2014/main" xmlns="" val="1924834281"/>
                    </a:ext>
                  </a:extLst>
                </a:gridCol>
                <a:gridCol w="1356567">
                  <a:extLst>
                    <a:ext uri="{9D8B030D-6E8A-4147-A177-3AD203B41FA5}">
                      <a16:colId xmlns:a16="http://schemas.microsoft.com/office/drawing/2014/main" xmlns="" val="2397912127"/>
                    </a:ext>
                  </a:extLst>
                </a:gridCol>
                <a:gridCol w="1259495">
                  <a:extLst>
                    <a:ext uri="{9D8B030D-6E8A-4147-A177-3AD203B41FA5}">
                      <a16:colId xmlns:a16="http://schemas.microsoft.com/office/drawing/2014/main" xmlns="" val="4293669078"/>
                    </a:ext>
                  </a:extLst>
                </a:gridCol>
                <a:gridCol w="1343462">
                  <a:extLst>
                    <a:ext uri="{9D8B030D-6E8A-4147-A177-3AD203B41FA5}">
                      <a16:colId xmlns:a16="http://schemas.microsoft.com/office/drawing/2014/main" xmlns="" val="1171406750"/>
                    </a:ext>
                  </a:extLst>
                </a:gridCol>
              </a:tblGrid>
              <a:tr h="239626">
                <a:tc>
                  <a:txBody>
                    <a:bodyPr/>
                    <a:lstStyle/>
                    <a:p>
                      <a:pPr algn="ctr" fontAlgn="ctr"/>
                      <a:r>
                        <a:rPr lang="en-US" sz="1050" u="none" strike="noStrike" dirty="0">
                          <a:effectLst/>
                        </a:rPr>
                        <a:t>Demographic characteristics</a:t>
                      </a:r>
                      <a:endParaRPr lang="en-US" sz="105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US" sz="1050" u="none" strike="noStrike">
                          <a:effectLst/>
                        </a:rPr>
                        <a:t>Patients with </a:t>
                      </a:r>
                      <a:br>
                        <a:rPr lang="en-US" sz="1050" u="none" strike="noStrike">
                          <a:effectLst/>
                        </a:rPr>
                      </a:br>
                      <a:r>
                        <a:rPr lang="en-US" sz="1050" u="none" strike="noStrike">
                          <a:effectLst/>
                        </a:rPr>
                        <a:t>DR (%)</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US" sz="1050" u="none" strike="noStrike">
                          <a:effectLst/>
                        </a:rPr>
                        <a:t>Patients without DR (%)</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ctr"/>
                      <a:r>
                        <a:rPr lang="en-US" sz="1050" u="none" strike="noStrike">
                          <a:effectLst/>
                        </a:rPr>
                        <a:t>Total number (%)</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50" u="none" strike="noStrike">
                          <a:effectLst/>
                        </a:rPr>
                        <a:t>Unadjusted </a:t>
                      </a:r>
                      <a:br>
                        <a:rPr lang="en-US" sz="1050" u="none" strike="noStrike">
                          <a:effectLst/>
                        </a:rPr>
                      </a:br>
                      <a:r>
                        <a:rPr lang="en-US" sz="1050" u="none" strike="noStrike">
                          <a:effectLst/>
                        </a:rPr>
                        <a:t>OR (95%CI)</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sz="1050" u="none" strike="noStrike" dirty="0">
                          <a:effectLst/>
                        </a:rPr>
                        <a:t>Adjusted</a:t>
                      </a:r>
                      <a:br>
                        <a:rPr lang="en-US" sz="1050" u="none" strike="noStrike" dirty="0">
                          <a:effectLst/>
                        </a:rPr>
                      </a:br>
                      <a:r>
                        <a:rPr lang="en-US" sz="1050" u="none" strike="noStrike" dirty="0">
                          <a:effectLst/>
                        </a:rPr>
                        <a:t>OR (95%CI)</a:t>
                      </a:r>
                      <a:endParaRPr lang="en-US" sz="105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61568110"/>
                  </a:ext>
                </a:extLst>
              </a:tr>
              <a:tr h="157803">
                <a:tc>
                  <a:txBody>
                    <a:bodyPr/>
                    <a:lstStyle/>
                    <a:p>
                      <a:pPr algn="ctr" fontAlgn="ctr"/>
                      <a:r>
                        <a:rPr lang="en-US" sz="1050" u="none" strike="noStrike">
                          <a:effectLst/>
                        </a:rPr>
                        <a:t>Overall</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a:effectLst/>
                        </a:rPr>
                        <a:t>79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dirty="0">
                          <a:effectLst/>
                        </a:rPr>
                        <a:t>215</a:t>
                      </a:r>
                      <a:endParaRPr lang="en-US" altLang="ja-JP" sz="105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r>
                        <a:rPr lang="en-US" altLang="ja-JP" sz="1050" u="none" strike="noStrike">
                          <a:effectLst/>
                        </a:rPr>
                        <a:t>294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ctr" fontAlgn="ctr"/>
                      <a:endParaRPr lang="ja-JP" altLang="en-US" sz="105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44974452"/>
                  </a:ext>
                </a:extLst>
              </a:tr>
              <a:tr h="175337">
                <a:tc>
                  <a:txBody>
                    <a:bodyPr/>
                    <a:lstStyle/>
                    <a:p>
                      <a:pPr algn="l" fontAlgn="b"/>
                      <a:r>
                        <a:rPr lang="en-US" sz="1050" u="none" strike="noStrike">
                          <a:effectLst/>
                        </a:rPr>
                        <a:t>Age group (years)</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lnT w="19050" cap="flat" cmpd="sng" algn="ctr">
                      <a:solidFill>
                        <a:schemeClr val="tx1"/>
                      </a:solidFill>
                      <a:prstDash val="solid"/>
                      <a:round/>
                      <a:headEnd type="none" w="med" len="med"/>
                      <a:tailEnd type="none" w="med" len="med"/>
                    </a:lnT>
                  </a:tcPr>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lnT w="19050" cap="flat" cmpd="sng" algn="ctr">
                      <a:solidFill>
                        <a:schemeClr val="tx1"/>
                      </a:solidFill>
                      <a:prstDash val="solid"/>
                      <a:round/>
                      <a:headEnd type="none" w="med" len="med"/>
                      <a:tailEnd type="none" w="med" len="med"/>
                    </a:lnT>
                  </a:tcPr>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lnT w="19050" cap="flat" cmpd="sng" algn="ctr">
                      <a:solidFill>
                        <a:schemeClr val="tx1"/>
                      </a:solidFill>
                      <a:prstDash val="solid"/>
                      <a:round/>
                      <a:headEnd type="none" w="med" len="med"/>
                      <a:tailEnd type="none" w="med" len="med"/>
                    </a:lnT>
                  </a:tcPr>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lnT w="19050" cap="flat" cmpd="sng" algn="ctr">
                      <a:solidFill>
                        <a:schemeClr val="tx1"/>
                      </a:solidFill>
                      <a:prstDash val="solid"/>
                      <a:round/>
                      <a:headEnd type="none" w="med" len="med"/>
                      <a:tailEnd type="none" w="med" len="med"/>
                    </a:lnT>
                  </a:tcPr>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lnT w="19050" cap="flat" cmpd="sng" algn="ctr">
                      <a:solidFill>
                        <a:schemeClr val="tx1"/>
                      </a:solidFill>
                      <a:prstDash val="solid"/>
                      <a:round/>
                      <a:headEnd type="none" w="med" len="med"/>
                      <a:tailEnd type="none" w="med" len="med"/>
                    </a:lnT>
                  </a:tcPr>
                </a:tc>
                <a:tc>
                  <a:txBody>
                    <a:bodyPr/>
                    <a:lstStyle/>
                    <a:p>
                      <a:pPr algn="l" fontAlgn="b"/>
                      <a:endParaRPr lang="ja-JP" altLang="en-US" sz="105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lnT w="1905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2823069225"/>
                  </a:ext>
                </a:extLst>
              </a:tr>
              <a:tr h="146113">
                <a:tc>
                  <a:txBody>
                    <a:bodyPr/>
                    <a:lstStyle/>
                    <a:p>
                      <a:pPr algn="ctr" fontAlgn="ctr"/>
                      <a:r>
                        <a:rPr lang="en-US" altLang="ja-JP" sz="1050" u="none" strike="noStrike">
                          <a:effectLst/>
                        </a:rPr>
                        <a:t>&lt;30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14 (17.7)</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38 (17.7)</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52 (17.7)</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1.18 (0.53-2.63)</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1.25 (0.53-2.93)</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721897500"/>
                  </a:ext>
                </a:extLst>
              </a:tr>
              <a:tr h="146113">
                <a:tc>
                  <a:txBody>
                    <a:bodyPr/>
                    <a:lstStyle/>
                    <a:p>
                      <a:pPr algn="ctr" fontAlgn="ctr"/>
                      <a:r>
                        <a:rPr lang="en-US" altLang="ja-JP" sz="1050" u="none" strike="noStrike">
                          <a:effectLst/>
                        </a:rPr>
                        <a:t>30-49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19 (24.1)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dirty="0">
                          <a:effectLst/>
                        </a:rPr>
                        <a:t>61 (28.4)</a:t>
                      </a:r>
                      <a:endParaRPr lang="en-US" altLang="ja-JP" sz="105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80 (27.2)</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495324945"/>
                  </a:ext>
                </a:extLst>
              </a:tr>
              <a:tr h="146113">
                <a:tc>
                  <a:txBody>
                    <a:bodyPr/>
                    <a:lstStyle/>
                    <a:p>
                      <a:pPr algn="ctr" fontAlgn="ctr"/>
                      <a:r>
                        <a:rPr lang="en-US" altLang="ja-JP" sz="1050" u="none" strike="noStrike">
                          <a:effectLst/>
                        </a:rPr>
                        <a:t>50-70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23 (29.1)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53 (24.7)</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76 (25.9)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1.39 (0.69-2.84)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1.39 (0.65-3.01)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2340994221"/>
                  </a:ext>
                </a:extLst>
              </a:tr>
              <a:tr h="146113">
                <a:tc>
                  <a:txBody>
                    <a:bodyPr/>
                    <a:lstStyle/>
                    <a:p>
                      <a:pPr algn="ctr" fontAlgn="ctr"/>
                      <a:r>
                        <a:rPr lang="ja-JP" altLang="en-US" sz="1050" u="none" strike="noStrike">
                          <a:effectLst/>
                        </a:rPr>
                        <a:t>≧</a:t>
                      </a:r>
                      <a:r>
                        <a:rPr lang="en-US" altLang="ja-JP" sz="1050" u="none" strike="noStrike">
                          <a:effectLst/>
                        </a:rPr>
                        <a:t>70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23 (29.1)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63 (29.3)</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86 (29.3)</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1.17 (0.58-2.37)</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1.34 (0.61-2.93)</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58966110"/>
                  </a:ext>
                </a:extLst>
              </a:tr>
              <a:tr h="175337">
                <a:tc>
                  <a:txBody>
                    <a:bodyPr/>
                    <a:lstStyle/>
                    <a:p>
                      <a:pPr algn="l" fontAlgn="b"/>
                      <a:r>
                        <a:rPr lang="en-US" sz="1050" u="none" strike="noStrike">
                          <a:effectLst/>
                        </a:rPr>
                        <a:t>Sex</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extLst>
                  <a:ext uri="{0D108BD9-81ED-4DB2-BD59-A6C34878D82A}">
                    <a16:rowId xmlns:a16="http://schemas.microsoft.com/office/drawing/2014/main" xmlns="" val="2661022676"/>
                  </a:ext>
                </a:extLst>
              </a:tr>
              <a:tr h="146113">
                <a:tc>
                  <a:txBody>
                    <a:bodyPr/>
                    <a:lstStyle/>
                    <a:p>
                      <a:pPr algn="ctr" fontAlgn="ctr"/>
                      <a:r>
                        <a:rPr lang="en-US" sz="1050" u="none" strike="noStrike">
                          <a:effectLst/>
                        </a:rPr>
                        <a:t>Male</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12 (15.2)</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78 (36.3)</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90 (30.6)</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3724459105"/>
                  </a:ext>
                </a:extLst>
              </a:tr>
              <a:tr h="146113">
                <a:tc>
                  <a:txBody>
                    <a:bodyPr/>
                    <a:lstStyle/>
                    <a:p>
                      <a:pPr algn="ctr" fontAlgn="ctr"/>
                      <a:r>
                        <a:rPr lang="en-US" sz="1050" b="1" u="none" strike="noStrike">
                          <a:effectLst/>
                        </a:rPr>
                        <a:t>Female</a:t>
                      </a:r>
                      <a:endParaRPr lang="en-US"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b="1" u="none" strike="noStrike">
                          <a:effectLst/>
                        </a:rPr>
                        <a:t>67 (84.8)</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b="1" u="none" strike="noStrike">
                          <a:effectLst/>
                        </a:rPr>
                        <a:t>137 (63.7)</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b="1" u="none" strike="noStrike">
                          <a:effectLst/>
                        </a:rPr>
                        <a:t>204 (69.4)</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b="1" u="none" strike="noStrike">
                          <a:effectLst/>
                        </a:rPr>
                        <a:t>3.18 (1.62-6.24)**</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b="1" u="none" strike="noStrike" dirty="0">
                          <a:effectLst/>
                        </a:rPr>
                        <a:t>2.46 (1.04-5.82)*</a:t>
                      </a:r>
                      <a:endParaRPr lang="en-US" altLang="ja-JP" sz="1050" b="1"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3173344632"/>
                  </a:ext>
                </a:extLst>
              </a:tr>
              <a:tr h="175337">
                <a:tc>
                  <a:txBody>
                    <a:bodyPr/>
                    <a:lstStyle/>
                    <a:p>
                      <a:pPr algn="l" fontAlgn="b"/>
                      <a:r>
                        <a:rPr lang="en-US" sz="1050" u="none" strike="noStrike">
                          <a:effectLst/>
                        </a:rPr>
                        <a:t>EBV (mL)</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extLst>
                  <a:ext uri="{0D108BD9-81ED-4DB2-BD59-A6C34878D82A}">
                    <a16:rowId xmlns:a16="http://schemas.microsoft.com/office/drawing/2014/main" xmlns="" val="3192562636"/>
                  </a:ext>
                </a:extLst>
              </a:tr>
              <a:tr h="146113">
                <a:tc>
                  <a:txBody>
                    <a:bodyPr/>
                    <a:lstStyle/>
                    <a:p>
                      <a:pPr algn="ctr" fontAlgn="ctr"/>
                      <a:r>
                        <a:rPr lang="en-US" altLang="ja-JP" sz="1050" u="none" strike="noStrike">
                          <a:effectLst/>
                        </a:rPr>
                        <a:t>&lt;3,300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17 (21.5)</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41 (19.1)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58 (19.7)</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3.18 (1.30-7.78)**</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2.57 (0.90-7.34)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512367083"/>
                  </a:ext>
                </a:extLst>
              </a:tr>
              <a:tr h="211572">
                <a:tc>
                  <a:txBody>
                    <a:bodyPr/>
                    <a:lstStyle/>
                    <a:p>
                      <a:pPr algn="ctr" fontAlgn="ctr"/>
                      <a:r>
                        <a:rPr lang="en-US" altLang="ja-JP" sz="1050" b="1" u="none" strike="noStrike">
                          <a:effectLst/>
                        </a:rPr>
                        <a:t>3,300-3,899</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b="1" u="none" strike="noStrike">
                          <a:effectLst/>
                        </a:rPr>
                        <a:t>31 (39.2)</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b="1" u="none" strike="noStrike">
                          <a:effectLst/>
                        </a:rPr>
                        <a:t>47 (21.9)</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b="1" u="none" strike="noStrike" dirty="0">
                          <a:effectLst/>
                        </a:rPr>
                        <a:t>78 (26.5)</a:t>
                      </a:r>
                      <a:endParaRPr lang="en-US" altLang="ja-JP" sz="1050" b="1"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b="1" u="none" strike="noStrike">
                          <a:effectLst/>
                        </a:rPr>
                        <a:t>5.06 (2.21-11.60)**</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b="1" u="none" strike="noStrike" dirty="0">
                          <a:effectLst/>
                        </a:rPr>
                        <a:t>3.94 (1.52-10.2)**</a:t>
                      </a:r>
                      <a:endParaRPr lang="en-US" altLang="ja-JP" sz="1050" b="1"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1700547216"/>
                  </a:ext>
                </a:extLst>
              </a:tr>
              <a:tr h="146113">
                <a:tc>
                  <a:txBody>
                    <a:bodyPr/>
                    <a:lstStyle/>
                    <a:p>
                      <a:pPr algn="ctr" fontAlgn="ctr"/>
                      <a:r>
                        <a:rPr lang="en-US" altLang="ja-JP" sz="1050" u="none" strike="noStrike">
                          <a:effectLst/>
                        </a:rPr>
                        <a:t>3,900-4,399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22 (27.8)</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58 (27.0)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80 (27.2)</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2.91 (1.24-6.81)**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2.41 (0.99-5.85)</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3644327423"/>
                  </a:ext>
                </a:extLst>
              </a:tr>
              <a:tr h="146113">
                <a:tc>
                  <a:txBody>
                    <a:bodyPr/>
                    <a:lstStyle/>
                    <a:p>
                      <a:pPr algn="ctr" fontAlgn="ctr"/>
                      <a:r>
                        <a:rPr lang="ja-JP" altLang="en-US" sz="1050" u="none" strike="noStrike">
                          <a:effectLst/>
                        </a:rPr>
                        <a:t>≧</a:t>
                      </a:r>
                      <a:r>
                        <a:rPr lang="en-US" altLang="ja-JP" sz="1050" u="none" strike="noStrike">
                          <a:effectLst/>
                        </a:rPr>
                        <a:t>4,400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9 (11.4)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69 (32.1)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78 (26.5)</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4063803221"/>
                  </a:ext>
                </a:extLst>
              </a:tr>
              <a:tr h="175337">
                <a:tc>
                  <a:txBody>
                    <a:bodyPr/>
                    <a:lstStyle/>
                    <a:p>
                      <a:pPr algn="l" fontAlgn="b"/>
                      <a:r>
                        <a:rPr lang="en-US" sz="1050" u="none" strike="noStrike">
                          <a:effectLst/>
                        </a:rPr>
                        <a:t>SBP (mmHg)</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extLst>
                  <a:ext uri="{0D108BD9-81ED-4DB2-BD59-A6C34878D82A}">
                    <a16:rowId xmlns:a16="http://schemas.microsoft.com/office/drawing/2014/main" xmlns="" val="1143873671"/>
                  </a:ext>
                </a:extLst>
              </a:tr>
              <a:tr h="146113">
                <a:tc>
                  <a:txBody>
                    <a:bodyPr/>
                    <a:lstStyle/>
                    <a:p>
                      <a:pPr algn="ctr" fontAlgn="ctr"/>
                      <a:r>
                        <a:rPr lang="en-US" altLang="ja-JP" sz="1050" u="none" strike="noStrike">
                          <a:effectLst/>
                        </a:rPr>
                        <a:t>&lt;100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3 (3.8)</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10 (4.7)</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13 (4.4)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0.70 (0.185-2.62)</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2165249594"/>
                  </a:ext>
                </a:extLst>
              </a:tr>
              <a:tr h="146113">
                <a:tc>
                  <a:txBody>
                    <a:bodyPr/>
                    <a:lstStyle/>
                    <a:p>
                      <a:pPr algn="ctr" fontAlgn="ctr"/>
                      <a:r>
                        <a:rPr lang="en-US" altLang="ja-JP" sz="1050" u="none" strike="noStrike">
                          <a:effectLst/>
                        </a:rPr>
                        <a:t>100-139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60 (75.9)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139 (64.7)</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199 (67.7)</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2347340422"/>
                  </a:ext>
                </a:extLst>
              </a:tr>
              <a:tr h="146113">
                <a:tc>
                  <a:txBody>
                    <a:bodyPr/>
                    <a:lstStyle/>
                    <a:p>
                      <a:pPr algn="ctr" fontAlgn="ctr"/>
                      <a:r>
                        <a:rPr lang="ja-JP" altLang="en-US" sz="1050" u="none" strike="noStrike">
                          <a:effectLst/>
                        </a:rPr>
                        <a:t>≧</a:t>
                      </a:r>
                      <a:r>
                        <a:rPr lang="en-US" altLang="ja-JP" sz="1050" u="none" strike="noStrike">
                          <a:effectLst/>
                        </a:rPr>
                        <a:t>140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16 (20.3)</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66 (30.7)</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82 (27.9)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0.56 (0.30-1.06)</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3742195087"/>
                  </a:ext>
                </a:extLst>
              </a:tr>
              <a:tr h="175337">
                <a:tc>
                  <a:txBody>
                    <a:bodyPr/>
                    <a:lstStyle/>
                    <a:p>
                      <a:pPr algn="l" fontAlgn="b"/>
                      <a:r>
                        <a:rPr lang="en-US" sz="1050" u="none" strike="noStrike">
                          <a:effectLst/>
                        </a:rPr>
                        <a:t>DBP (mmHg)</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extLst>
                  <a:ext uri="{0D108BD9-81ED-4DB2-BD59-A6C34878D82A}">
                    <a16:rowId xmlns:a16="http://schemas.microsoft.com/office/drawing/2014/main" xmlns="" val="4057968631"/>
                  </a:ext>
                </a:extLst>
              </a:tr>
              <a:tr h="146113">
                <a:tc>
                  <a:txBody>
                    <a:bodyPr/>
                    <a:lstStyle/>
                    <a:p>
                      <a:pPr algn="ctr" fontAlgn="ctr"/>
                      <a:r>
                        <a:rPr lang="en-US" altLang="ja-JP" sz="1050" u="none" strike="noStrike">
                          <a:effectLst/>
                        </a:rPr>
                        <a:t>&lt;70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33 (41.8)</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80 (37.2)</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113 (38.4)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1.00 (0.58-1.75)</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1801073892"/>
                  </a:ext>
                </a:extLst>
              </a:tr>
              <a:tr h="146113">
                <a:tc>
                  <a:txBody>
                    <a:bodyPr/>
                    <a:lstStyle/>
                    <a:p>
                      <a:pPr algn="ctr" fontAlgn="ctr"/>
                      <a:r>
                        <a:rPr lang="en-US" altLang="ja-JP" sz="1050" u="none" strike="noStrike">
                          <a:effectLst/>
                        </a:rPr>
                        <a:t>70-84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37 (46.8)</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90 (41.9)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127 (43.2)</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2539970589"/>
                  </a:ext>
                </a:extLst>
              </a:tr>
              <a:tr h="146113">
                <a:tc>
                  <a:txBody>
                    <a:bodyPr/>
                    <a:lstStyle/>
                    <a:p>
                      <a:pPr algn="ctr" fontAlgn="ctr"/>
                      <a:r>
                        <a:rPr lang="ja-JP" altLang="en-US" sz="1050" u="none" strike="noStrike">
                          <a:effectLst/>
                        </a:rPr>
                        <a:t>≧</a:t>
                      </a:r>
                      <a:r>
                        <a:rPr lang="en-US" altLang="ja-JP" sz="1050" u="none" strike="noStrike">
                          <a:effectLst/>
                        </a:rPr>
                        <a:t>85</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9 (11.4)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45 (20.9)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54 (18.4)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0.49 (0.22-1.10)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1801242165"/>
                  </a:ext>
                </a:extLst>
              </a:tr>
              <a:tr h="175337">
                <a:tc>
                  <a:txBody>
                    <a:bodyPr/>
                    <a:lstStyle/>
                    <a:p>
                      <a:pPr algn="l" fontAlgn="b"/>
                      <a:r>
                        <a:rPr lang="en-US" sz="1050" u="none" strike="noStrike">
                          <a:effectLst/>
                        </a:rPr>
                        <a:t>PR (beats/min)</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extLst>
                  <a:ext uri="{0D108BD9-81ED-4DB2-BD59-A6C34878D82A}">
                    <a16:rowId xmlns:a16="http://schemas.microsoft.com/office/drawing/2014/main" xmlns="" val="2935822431"/>
                  </a:ext>
                </a:extLst>
              </a:tr>
              <a:tr h="146113">
                <a:tc>
                  <a:txBody>
                    <a:bodyPr/>
                    <a:lstStyle/>
                    <a:p>
                      <a:pPr algn="ctr" fontAlgn="ctr"/>
                      <a:r>
                        <a:rPr lang="en-US" altLang="ja-JP" sz="1050" u="none" strike="noStrike">
                          <a:effectLst/>
                        </a:rPr>
                        <a:t>&lt;60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4 (5.1)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16 (7.4)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20 (6.8)</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0.98 (0.30-3.15)</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1.04 (0.31-3.54)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4175554596"/>
                  </a:ext>
                </a:extLst>
              </a:tr>
              <a:tr h="146113">
                <a:tc>
                  <a:txBody>
                    <a:bodyPr/>
                    <a:lstStyle/>
                    <a:p>
                      <a:pPr algn="ctr" fontAlgn="ctr"/>
                      <a:r>
                        <a:rPr lang="en-US" altLang="ja-JP" sz="1050" u="none" strike="noStrike">
                          <a:effectLst/>
                        </a:rPr>
                        <a:t>60-74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27 (34.2)</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105 (48.8)</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132 (44.9)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2604363358"/>
                  </a:ext>
                </a:extLst>
              </a:tr>
              <a:tr h="146113">
                <a:tc>
                  <a:txBody>
                    <a:bodyPr/>
                    <a:lstStyle/>
                    <a:p>
                      <a:pPr algn="ctr" fontAlgn="ctr"/>
                      <a:r>
                        <a:rPr lang="en-US" altLang="ja-JP" sz="1050" b="1" u="none" strike="noStrike">
                          <a:effectLst/>
                        </a:rPr>
                        <a:t>75-90</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b="1" u="none" strike="noStrike">
                          <a:effectLst/>
                        </a:rPr>
                        <a:t>35 (44.3)</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b="1" u="none" strike="noStrike">
                          <a:effectLst/>
                        </a:rPr>
                        <a:t>62 (29.8)</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b="1" u="none" strike="noStrike">
                          <a:effectLst/>
                        </a:rPr>
                        <a:t>97 (33.0)</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b="1" u="none" strike="noStrike">
                          <a:effectLst/>
                        </a:rPr>
                        <a:t>2.20 (1.21-3.97)**</a:t>
                      </a:r>
                      <a:endParaRPr lang="en-US" altLang="ja-JP" sz="1050" b="1"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b="1" u="none" strike="noStrike" dirty="0">
                          <a:effectLst/>
                        </a:rPr>
                        <a:t>2.11 (1.10-4.03)*</a:t>
                      </a:r>
                      <a:endParaRPr lang="en-US" altLang="ja-JP" sz="1050" b="1"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2956402908"/>
                  </a:ext>
                </a:extLst>
              </a:tr>
              <a:tr h="146113">
                <a:tc>
                  <a:txBody>
                    <a:bodyPr/>
                    <a:lstStyle/>
                    <a:p>
                      <a:pPr algn="ctr" fontAlgn="ctr"/>
                      <a:r>
                        <a:rPr lang="ja-JP" altLang="en-US" sz="1050" u="none" strike="noStrike">
                          <a:effectLst/>
                        </a:rPr>
                        <a:t>≧</a:t>
                      </a:r>
                      <a:r>
                        <a:rPr lang="en-US" altLang="ja-JP" sz="1050" u="none" strike="noStrike">
                          <a:effectLst/>
                        </a:rPr>
                        <a:t>90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13 (16.5)</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32 (14.9)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45 (15.3)</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1.58 (0.73-3.42)</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1.69 (0.72-3.98)</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337705633"/>
                  </a:ext>
                </a:extLst>
              </a:tr>
              <a:tr h="175337">
                <a:tc>
                  <a:txBody>
                    <a:bodyPr/>
                    <a:lstStyle/>
                    <a:p>
                      <a:pPr algn="l" fontAlgn="ctr"/>
                      <a:r>
                        <a:rPr lang="en-US" sz="1050" u="none" strike="noStrike">
                          <a:effectLst/>
                        </a:rPr>
                        <a:t>Hb</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extLst>
                  <a:ext uri="{0D108BD9-81ED-4DB2-BD59-A6C34878D82A}">
                    <a16:rowId xmlns:a16="http://schemas.microsoft.com/office/drawing/2014/main" xmlns="" val="1737046846"/>
                  </a:ext>
                </a:extLst>
              </a:tr>
              <a:tr h="146113">
                <a:tc>
                  <a:txBody>
                    <a:bodyPr/>
                    <a:lstStyle/>
                    <a:p>
                      <a:pPr algn="ctr" fontAlgn="ctr"/>
                      <a:r>
                        <a:rPr lang="en-US" sz="1050" u="none" strike="noStrike">
                          <a:effectLst/>
                        </a:rPr>
                        <a:t>Anemia </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dirty="0">
                          <a:effectLst/>
                        </a:rPr>
                        <a:t>20 (25.3)</a:t>
                      </a:r>
                      <a:endParaRPr lang="en-US" altLang="ja-JP" sz="105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b="0" i="0" u="none" strike="noStrike" dirty="0">
                          <a:solidFill>
                            <a:schemeClr val="tx1"/>
                          </a:solidFill>
                          <a:effectLst/>
                          <a:latin typeface="+mn-lt"/>
                          <a:ea typeface="+mn-ea"/>
                        </a:rPr>
                        <a:t>48 (22.3)</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628" marR="4628" marT="4628" marB="0" anchor="ctr"/>
                </a:tc>
                <a:tc>
                  <a:txBody>
                    <a:bodyPr/>
                    <a:lstStyle/>
                    <a:p>
                      <a:pPr algn="ctr" fontAlgn="ctr"/>
                      <a:r>
                        <a:rPr lang="en-US" altLang="ja-JP" sz="1050" b="0" i="0" u="none" strike="noStrike" dirty="0">
                          <a:solidFill>
                            <a:schemeClr val="tx1"/>
                          </a:solidFill>
                          <a:effectLst/>
                          <a:latin typeface="+mn-lt"/>
                          <a:ea typeface="+mn-ea"/>
                        </a:rPr>
                        <a:t>68 (23.1)</a:t>
                      </a:r>
                      <a:endParaRPr lang="en-US" altLang="ja-JP" sz="105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1.18 (0.65-2.15)</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4628" marR="4628" marT="4628" marB="0" anchor="ctr"/>
                </a:tc>
                <a:extLst>
                  <a:ext uri="{0D108BD9-81ED-4DB2-BD59-A6C34878D82A}">
                    <a16:rowId xmlns:a16="http://schemas.microsoft.com/office/drawing/2014/main" xmlns="" val="1175652310"/>
                  </a:ext>
                </a:extLst>
              </a:tr>
              <a:tr h="146113">
                <a:tc>
                  <a:txBody>
                    <a:bodyPr/>
                    <a:lstStyle/>
                    <a:p>
                      <a:pPr algn="ctr" fontAlgn="ctr"/>
                      <a:r>
                        <a:rPr lang="en-US" sz="1050" u="none" strike="noStrike">
                          <a:effectLst/>
                        </a:rPr>
                        <a:t>Normal</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dirty="0">
                          <a:effectLst/>
                        </a:rPr>
                        <a:t>59 (74.7)</a:t>
                      </a:r>
                      <a:endParaRPr lang="en-US" altLang="ja-JP" sz="105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b="0" i="0" u="none" strike="noStrike" dirty="0">
                          <a:solidFill>
                            <a:schemeClr val="tx1"/>
                          </a:solidFill>
                          <a:effectLst/>
                          <a:latin typeface="+mn-lt"/>
                          <a:ea typeface="+mn-ea"/>
                        </a:rPr>
                        <a:t>167 (77.7)</a:t>
                      </a:r>
                      <a:endParaRPr lang="en-US" altLang="ja-JP" sz="105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4628" marR="4628" marT="4628" marB="0" anchor="ctr"/>
                </a:tc>
                <a:tc>
                  <a:txBody>
                    <a:bodyPr/>
                    <a:lstStyle/>
                    <a:p>
                      <a:pPr algn="ctr" fontAlgn="ctr"/>
                      <a:r>
                        <a:rPr lang="en-US" altLang="ja-JP" sz="1050" b="0" i="0" u="none" strike="noStrike" dirty="0">
                          <a:solidFill>
                            <a:schemeClr val="tx1"/>
                          </a:solidFill>
                          <a:effectLst/>
                          <a:latin typeface="+mn-lt"/>
                          <a:ea typeface="+mn-ea"/>
                        </a:rPr>
                        <a:t>226 (76.9)</a:t>
                      </a:r>
                      <a:endParaRPr lang="en-US" altLang="ja-JP" sz="105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4628" marR="4628" marT="4628" marB="0" anchor="ctr"/>
                </a:tc>
                <a:extLst>
                  <a:ext uri="{0D108BD9-81ED-4DB2-BD59-A6C34878D82A}">
                    <a16:rowId xmlns:a16="http://schemas.microsoft.com/office/drawing/2014/main" xmlns="" val="2885902143"/>
                  </a:ext>
                </a:extLst>
              </a:tr>
              <a:tr h="146113">
                <a:tc>
                  <a:txBody>
                    <a:bodyPr/>
                    <a:lstStyle/>
                    <a:p>
                      <a:pPr algn="l" fontAlgn="b"/>
                      <a:r>
                        <a:rPr lang="en-US" sz="1050" u="none" strike="noStrike">
                          <a:effectLst/>
                        </a:rPr>
                        <a:t>Donation volume (mL)</a:t>
                      </a:r>
                      <a:endParaRPr 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ctr"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b"/>
                      <a:endParaRPr lang="ja-JP" altLang="en-US"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b"/>
                </a:tc>
                <a:tc>
                  <a:txBody>
                    <a:bodyPr/>
                    <a:lstStyle/>
                    <a:p>
                      <a:pPr algn="l" fontAlgn="ctr"/>
                      <a:endParaRPr lang="ja-JP" altLang="en-US" sz="1050" b="0" i="0" u="none" strike="noStrike">
                        <a:solidFill>
                          <a:srgbClr val="000000"/>
                        </a:solidFill>
                        <a:effectLst/>
                        <a:latin typeface="游ゴシック" panose="020B0400000000000000" pitchFamily="50" charset="-128"/>
                        <a:ea typeface="游ゴシック" panose="020B0400000000000000" pitchFamily="50" charset="-128"/>
                      </a:endParaRPr>
                    </a:p>
                  </a:txBody>
                  <a:tcPr marL="4628" marR="4628" marT="4628" marB="0" anchor="ctr"/>
                </a:tc>
                <a:extLst>
                  <a:ext uri="{0D108BD9-81ED-4DB2-BD59-A6C34878D82A}">
                    <a16:rowId xmlns:a16="http://schemas.microsoft.com/office/drawing/2014/main" xmlns="" val="1025383183"/>
                  </a:ext>
                </a:extLst>
              </a:tr>
              <a:tr h="146113">
                <a:tc>
                  <a:txBody>
                    <a:bodyPr/>
                    <a:lstStyle/>
                    <a:p>
                      <a:pPr algn="ctr" fontAlgn="ctr"/>
                      <a:r>
                        <a:rPr lang="en-US" altLang="ja-JP" sz="1050" u="none" strike="noStrike">
                          <a:effectLst/>
                        </a:rPr>
                        <a:t>&lt;300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47 (47.5)</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63 (32.3)</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110 (37.4)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2474626119"/>
                  </a:ext>
                </a:extLst>
              </a:tr>
              <a:tr h="146113">
                <a:tc>
                  <a:txBody>
                    <a:bodyPr/>
                    <a:lstStyle/>
                    <a:p>
                      <a:pPr algn="ctr" fontAlgn="ctr"/>
                      <a:r>
                        <a:rPr lang="en-US" altLang="ja-JP" sz="1050" u="none" strike="noStrike">
                          <a:effectLst/>
                        </a:rPr>
                        <a:t>300-399</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33 (33.3)</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87 (44.6)</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120 (40.8)</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0.63 (0.35-1.12)</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0.88 (0.45-1.72)</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3976157424"/>
                  </a:ext>
                </a:extLst>
              </a:tr>
              <a:tr h="151959">
                <a:tc>
                  <a:txBody>
                    <a:bodyPr/>
                    <a:lstStyle/>
                    <a:p>
                      <a:pPr algn="ctr" fontAlgn="ctr"/>
                      <a:r>
                        <a:rPr lang="ja-JP" altLang="en-US" sz="1050" u="none" strike="noStrike">
                          <a:effectLst/>
                        </a:rPr>
                        <a:t>≧</a:t>
                      </a:r>
                      <a:r>
                        <a:rPr lang="en-US" altLang="ja-JP" sz="1050" u="none" strike="noStrike">
                          <a:effectLst/>
                        </a:rPr>
                        <a:t>400</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19 (19.2)</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45 (23.1)</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ctr" fontAlgn="ctr"/>
                      <a:r>
                        <a:rPr lang="en-US" altLang="ja-JP" sz="1050" u="none" strike="noStrike">
                          <a:effectLst/>
                        </a:rPr>
                        <a:t>64 (21.8)</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a:effectLst/>
                        </a:rPr>
                        <a:t>0.50 (0.24-1.04)</a:t>
                      </a:r>
                      <a:endParaRPr lang="en-US" altLang="ja-JP" sz="1050" b="0" i="0" u="none" strike="noStrike">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tc>
                  <a:txBody>
                    <a:bodyPr/>
                    <a:lstStyle/>
                    <a:p>
                      <a:pPr algn="l" fontAlgn="ctr"/>
                      <a:r>
                        <a:rPr lang="en-US" altLang="ja-JP" sz="1050" u="none" strike="noStrike" dirty="0">
                          <a:effectLst/>
                        </a:rPr>
                        <a:t>1.63 (0.59-4.47)</a:t>
                      </a:r>
                      <a:endParaRPr lang="en-US" altLang="ja-JP" sz="1050" b="0" i="0" u="none" strike="noStrike" dirty="0">
                        <a:solidFill>
                          <a:srgbClr val="000000"/>
                        </a:solidFill>
                        <a:effectLst/>
                        <a:latin typeface="Times New Roman" panose="02020603050405020304" pitchFamily="18" charset="0"/>
                        <a:ea typeface="游ゴシック" panose="020B0400000000000000" pitchFamily="50" charset="-128"/>
                      </a:endParaRPr>
                    </a:p>
                  </a:txBody>
                  <a:tcPr marL="4628" marR="4628" marT="4628" marB="0" anchor="ctr"/>
                </a:tc>
                <a:extLst>
                  <a:ext uri="{0D108BD9-81ED-4DB2-BD59-A6C34878D82A}">
                    <a16:rowId xmlns:a16="http://schemas.microsoft.com/office/drawing/2014/main" xmlns="" val="4266687911"/>
                  </a:ext>
                </a:extLst>
              </a:tr>
            </a:tbl>
          </a:graphicData>
        </a:graphic>
      </p:graphicFrame>
      <p:sp>
        <p:nvSpPr>
          <p:cNvPr id="4" name="テキスト ボックス 3"/>
          <p:cNvSpPr txBox="1"/>
          <p:nvPr/>
        </p:nvSpPr>
        <p:spPr>
          <a:xfrm>
            <a:off x="569344" y="6479883"/>
            <a:ext cx="3265638" cy="276999"/>
          </a:xfrm>
          <a:prstGeom prst="rect">
            <a:avLst/>
          </a:prstGeom>
          <a:noFill/>
        </p:spPr>
        <p:txBody>
          <a:bodyPr wrap="none" rtlCol="0">
            <a:spAutoFit/>
          </a:bodyPr>
          <a:lstStyle/>
          <a:p>
            <a:r>
              <a:rPr kumimoji="1" lang="en-US" altLang="ja-JP" sz="1200" dirty="0"/>
              <a:t>Anemia: Male &lt;13.0 g/dL, Female &lt;12.0 g/dL</a:t>
            </a:r>
            <a:endParaRPr kumimoji="1" lang="ja-JP" altLang="en-US" sz="1200" dirty="0"/>
          </a:p>
        </p:txBody>
      </p:sp>
      <p:sp>
        <p:nvSpPr>
          <p:cNvPr id="5" name="正方形/長方形 4"/>
          <p:cNvSpPr/>
          <p:nvPr/>
        </p:nvSpPr>
        <p:spPr>
          <a:xfrm>
            <a:off x="441104" y="70616"/>
            <a:ext cx="4086375" cy="369332"/>
          </a:xfrm>
          <a:prstGeom prst="rect">
            <a:avLst/>
          </a:prstGeom>
        </p:spPr>
        <p:txBody>
          <a:bodyPr wrap="none">
            <a:spAutoFit/>
          </a:bodyPr>
          <a:lstStyle/>
          <a:p>
            <a:r>
              <a:rPr lang="en-US" altLang="ja-JP" dirty="0"/>
              <a:t>1</a:t>
            </a:r>
            <a:r>
              <a:rPr lang="ja-JP" altLang="en-US" dirty="0"/>
              <a:t>回目採血当日での</a:t>
            </a:r>
            <a:r>
              <a:rPr lang="en-US" altLang="ja-JP" dirty="0"/>
              <a:t>DR</a:t>
            </a:r>
            <a:r>
              <a:rPr lang="ja-JP" altLang="en-US" dirty="0"/>
              <a:t>発生の危険因子</a:t>
            </a:r>
          </a:p>
        </p:txBody>
      </p:sp>
    </p:spTree>
    <p:extLst>
      <p:ext uri="{BB962C8B-B14F-4D97-AF65-F5344CB8AC3E}">
        <p14:creationId xmlns:p14="http://schemas.microsoft.com/office/powerpoint/2010/main" val="586272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29396"/>
            <a:ext cx="7886700" cy="1086840"/>
          </a:xfrm>
        </p:spPr>
        <p:txBody>
          <a:bodyPr/>
          <a:lstStyle/>
          <a:p>
            <a:r>
              <a:rPr kumimoji="1" lang="en-US" altLang="ja-JP" dirty="0"/>
              <a:t>DR</a:t>
            </a:r>
            <a:r>
              <a:rPr kumimoji="1" lang="ja-JP" altLang="en-US" dirty="0"/>
              <a:t>の発生率と危険因子のまとめ</a:t>
            </a:r>
          </a:p>
        </p:txBody>
      </p:sp>
      <p:graphicFrame>
        <p:nvGraphicFramePr>
          <p:cNvPr id="12" name="コンテンツ プレースホルダー 11"/>
          <p:cNvGraphicFramePr>
            <a:graphicFrameLocks noGrp="1"/>
          </p:cNvGraphicFramePr>
          <p:nvPr>
            <p:ph idx="1"/>
            <p:extLst>
              <p:ext uri="{D42A27DB-BD31-4B8C-83A1-F6EECF244321}">
                <p14:modId xmlns:p14="http://schemas.microsoft.com/office/powerpoint/2010/main" val="763653007"/>
              </p:ext>
            </p:extLst>
          </p:nvPr>
        </p:nvGraphicFramePr>
        <p:xfrm>
          <a:off x="628650" y="1112808"/>
          <a:ext cx="7886700" cy="5175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95331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a:t>遅発性副作用の機序（仮説）</a:t>
            </a:r>
          </a:p>
        </p:txBody>
      </p:sp>
      <p:sp>
        <p:nvSpPr>
          <p:cNvPr id="9" name="正方形/長方形 8"/>
          <p:cNvSpPr/>
          <p:nvPr/>
        </p:nvSpPr>
        <p:spPr>
          <a:xfrm>
            <a:off x="628650" y="1732399"/>
            <a:ext cx="1647646" cy="543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不安・緊張</a:t>
            </a:r>
          </a:p>
        </p:txBody>
      </p:sp>
      <p:sp>
        <p:nvSpPr>
          <p:cNvPr id="11" name="正方形/長方形 10"/>
          <p:cNvSpPr/>
          <p:nvPr/>
        </p:nvSpPr>
        <p:spPr>
          <a:xfrm>
            <a:off x="628650" y="2275863"/>
            <a:ext cx="1647646" cy="543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脈拍上昇</a:t>
            </a:r>
            <a:endParaRPr kumimoji="1" lang="ja-JP" altLang="en-US" dirty="0"/>
          </a:p>
        </p:txBody>
      </p:sp>
      <p:sp>
        <p:nvSpPr>
          <p:cNvPr id="13" name="正方形/長方形 12"/>
          <p:cNvSpPr/>
          <p:nvPr/>
        </p:nvSpPr>
        <p:spPr>
          <a:xfrm>
            <a:off x="628650" y="3309770"/>
            <a:ext cx="1647646" cy="543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t>交感神経↓</a:t>
            </a:r>
            <a:endParaRPr lang="en-US" altLang="ja-JP" dirty="0"/>
          </a:p>
          <a:p>
            <a:pPr algn="ctr"/>
            <a:r>
              <a:rPr kumimoji="1" lang="ja-JP" altLang="en-US" dirty="0"/>
              <a:t>副交感神経↑</a:t>
            </a:r>
          </a:p>
        </p:txBody>
      </p:sp>
      <p:sp>
        <p:nvSpPr>
          <p:cNvPr id="14" name="正方形/長方形 13"/>
          <p:cNvSpPr/>
          <p:nvPr/>
        </p:nvSpPr>
        <p:spPr>
          <a:xfrm>
            <a:off x="3428999" y="1877982"/>
            <a:ext cx="2104845" cy="107830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性差</a:t>
            </a:r>
            <a:endParaRPr kumimoji="1" lang="en-US" altLang="ja-JP" dirty="0"/>
          </a:p>
          <a:p>
            <a:r>
              <a:rPr lang="ja-JP" altLang="en-US" dirty="0"/>
              <a:t>女性：体位変化による循環調節能↓</a:t>
            </a:r>
            <a:endParaRPr kumimoji="1" lang="ja-JP" altLang="en-US" dirty="0"/>
          </a:p>
        </p:txBody>
      </p:sp>
      <p:sp>
        <p:nvSpPr>
          <p:cNvPr id="15" name="正方形/長方形 14"/>
          <p:cNvSpPr/>
          <p:nvPr/>
        </p:nvSpPr>
        <p:spPr>
          <a:xfrm>
            <a:off x="6587342" y="2956284"/>
            <a:ext cx="2303253" cy="13198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低循環血液量</a:t>
            </a:r>
            <a:endParaRPr kumimoji="1" lang="en-US" altLang="ja-JP" dirty="0"/>
          </a:p>
          <a:p>
            <a:r>
              <a:rPr lang="ja-JP" altLang="en-US" dirty="0"/>
              <a:t>自己血採血でより循環血液量↓</a:t>
            </a:r>
            <a:endParaRPr kumimoji="1" lang="ja-JP" altLang="en-US" dirty="0"/>
          </a:p>
        </p:txBody>
      </p:sp>
      <p:sp>
        <p:nvSpPr>
          <p:cNvPr id="16" name="四角形: 角を丸くする 15"/>
          <p:cNvSpPr/>
          <p:nvPr/>
        </p:nvSpPr>
        <p:spPr>
          <a:xfrm>
            <a:off x="3519576" y="3986707"/>
            <a:ext cx="1923690" cy="8612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日常生活による循環動態の変化</a:t>
            </a:r>
            <a:endParaRPr kumimoji="1" lang="en-US" altLang="ja-JP" dirty="0"/>
          </a:p>
        </p:txBody>
      </p:sp>
      <p:sp>
        <p:nvSpPr>
          <p:cNvPr id="17" name="楕円 16"/>
          <p:cNvSpPr/>
          <p:nvPr/>
        </p:nvSpPr>
        <p:spPr>
          <a:xfrm>
            <a:off x="6624004" y="5389364"/>
            <a:ext cx="2229928" cy="96615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遅発性副作用</a:t>
            </a:r>
          </a:p>
        </p:txBody>
      </p:sp>
      <p:cxnSp>
        <p:nvCxnSpPr>
          <p:cNvPr id="19" name="直線矢印コネクタ 18"/>
          <p:cNvCxnSpPr>
            <a:stCxn id="14" idx="2"/>
            <a:endCxn id="16" idx="0"/>
          </p:cNvCxnSpPr>
          <p:nvPr/>
        </p:nvCxnSpPr>
        <p:spPr>
          <a:xfrm flipH="1">
            <a:off x="4481421" y="2956284"/>
            <a:ext cx="1" cy="103042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p:cNvCxnSpPr>
            <a:stCxn id="13" idx="3"/>
          </p:cNvCxnSpPr>
          <p:nvPr/>
        </p:nvCxnSpPr>
        <p:spPr>
          <a:xfrm>
            <a:off x="2276296" y="3581502"/>
            <a:ext cx="2062791" cy="157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a:off x="4528328" y="3581502"/>
            <a:ext cx="2059014" cy="381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矢印: 下 24"/>
          <p:cNvSpPr/>
          <p:nvPr/>
        </p:nvSpPr>
        <p:spPr>
          <a:xfrm rot="16200000">
            <a:off x="5812048" y="5417399"/>
            <a:ext cx="353683" cy="91009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p:cNvCxnSpPr>
            <a:stCxn id="11" idx="2"/>
            <a:endCxn id="13" idx="0"/>
          </p:cNvCxnSpPr>
          <p:nvPr/>
        </p:nvCxnSpPr>
        <p:spPr>
          <a:xfrm>
            <a:off x="1452473" y="2819327"/>
            <a:ext cx="0" cy="49044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四角形: 角を丸くする 30"/>
          <p:cNvSpPr/>
          <p:nvPr/>
        </p:nvSpPr>
        <p:spPr>
          <a:xfrm>
            <a:off x="3519576" y="5519830"/>
            <a:ext cx="1923690" cy="7052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血圧の低下</a:t>
            </a:r>
          </a:p>
        </p:txBody>
      </p:sp>
      <p:cxnSp>
        <p:nvCxnSpPr>
          <p:cNvPr id="33" name="直線矢印コネクタ 32"/>
          <p:cNvCxnSpPr>
            <a:stCxn id="16" idx="2"/>
            <a:endCxn id="31" idx="0"/>
          </p:cNvCxnSpPr>
          <p:nvPr/>
        </p:nvCxnSpPr>
        <p:spPr>
          <a:xfrm>
            <a:off x="4481421" y="4847954"/>
            <a:ext cx="0" cy="671876"/>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0848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12990" y="114959"/>
            <a:ext cx="7886700" cy="1325563"/>
          </a:xfrm>
        </p:spPr>
        <p:txBody>
          <a:bodyPr>
            <a:normAutofit/>
          </a:bodyPr>
          <a:lstStyle/>
          <a:p>
            <a:r>
              <a:rPr kumimoji="1" lang="ja-JP" altLang="en-US" sz="3600" dirty="0"/>
              <a:t>安全な自己血輸血のために</a:t>
            </a:r>
          </a:p>
        </p:txBody>
      </p:sp>
      <p:sp>
        <p:nvSpPr>
          <p:cNvPr id="4" name="コンテンツ プレースホルダー 3"/>
          <p:cNvSpPr>
            <a:spLocks noGrp="1"/>
          </p:cNvSpPr>
          <p:nvPr>
            <p:ph idx="1"/>
          </p:nvPr>
        </p:nvSpPr>
        <p:spPr>
          <a:xfrm>
            <a:off x="628650" y="1207698"/>
            <a:ext cx="8127161" cy="5365630"/>
          </a:xfrm>
        </p:spPr>
        <p:txBody>
          <a:bodyPr>
            <a:normAutofit fontScale="92500"/>
          </a:bodyPr>
          <a:lstStyle/>
          <a:p>
            <a:r>
              <a:rPr kumimoji="1" lang="ja-JP" altLang="en-US" sz="2800" dirty="0"/>
              <a:t>無理のない採血計画</a:t>
            </a:r>
            <a:endParaRPr kumimoji="1" lang="en-US" altLang="ja-JP" sz="2800" dirty="0"/>
          </a:p>
          <a:p>
            <a:r>
              <a:rPr kumimoji="1" lang="ja-JP" altLang="en-US" sz="2800" dirty="0"/>
              <a:t>正確な自己血輸血製剤の管理</a:t>
            </a:r>
            <a:endParaRPr kumimoji="1" lang="en-US" altLang="ja-JP" sz="2800" dirty="0"/>
          </a:p>
          <a:p>
            <a:r>
              <a:rPr lang="ja-JP" altLang="en-US" sz="2800" dirty="0"/>
              <a:t>自己血採血の安全性の向上</a:t>
            </a:r>
            <a:endParaRPr lang="en-US" altLang="ja-JP" sz="2800" dirty="0"/>
          </a:p>
          <a:p>
            <a:pPr lvl="1"/>
            <a:r>
              <a:rPr lang="ja-JP" altLang="en-US" sz="2400" dirty="0"/>
              <a:t>苦痛の少ない自己血採血</a:t>
            </a:r>
            <a:endParaRPr lang="en-US" altLang="ja-JP" sz="2500" dirty="0"/>
          </a:p>
          <a:p>
            <a:pPr lvl="1"/>
            <a:r>
              <a:rPr lang="ja-JP" altLang="en-US" sz="2500" dirty="0"/>
              <a:t>採血後副作用の防止</a:t>
            </a:r>
            <a:endParaRPr lang="en-US" altLang="ja-JP" sz="2500" dirty="0"/>
          </a:p>
          <a:p>
            <a:pPr lvl="1"/>
            <a:r>
              <a:rPr kumimoji="1" lang="en-US" altLang="ja-JP" sz="2500" dirty="0"/>
              <a:t>VVR</a:t>
            </a:r>
            <a:r>
              <a:rPr kumimoji="1" lang="ja-JP" altLang="en-US" sz="2500" dirty="0"/>
              <a:t>の防止</a:t>
            </a:r>
            <a:endParaRPr kumimoji="1" lang="en-US" altLang="ja-JP" sz="2500" dirty="0"/>
          </a:p>
          <a:p>
            <a:pPr lvl="2"/>
            <a:r>
              <a:rPr kumimoji="1" lang="ja-JP" altLang="en-US" sz="2200" dirty="0"/>
              <a:t>初回採血、若年者に多い⇒心理的因子、圧反射感受性</a:t>
            </a:r>
            <a:endParaRPr kumimoji="1" lang="en-US" altLang="ja-JP" sz="2200" dirty="0"/>
          </a:p>
          <a:p>
            <a:pPr lvl="2"/>
            <a:r>
              <a:rPr lang="ja-JP" altLang="en-US" sz="2200" dirty="0"/>
              <a:t>心理的ストレスの緩和、下肢緊張運動</a:t>
            </a:r>
            <a:endParaRPr lang="en-US" altLang="ja-JP" sz="2200" dirty="0"/>
          </a:p>
          <a:p>
            <a:pPr lvl="1"/>
            <a:r>
              <a:rPr lang="ja-JP" altLang="en-US" sz="2500" dirty="0"/>
              <a:t>遅発性副作用の防止</a:t>
            </a:r>
            <a:endParaRPr lang="en-US" altLang="ja-JP" sz="2500" dirty="0"/>
          </a:p>
          <a:p>
            <a:pPr lvl="2"/>
            <a:r>
              <a:rPr kumimoji="1" lang="ja-JP" altLang="en-US" sz="2200" dirty="0"/>
              <a:t>危険因子の精査が必要　サンプルサイズ↑</a:t>
            </a:r>
            <a:endParaRPr kumimoji="1" lang="en-US" altLang="ja-JP" sz="2200" dirty="0"/>
          </a:p>
          <a:p>
            <a:pPr lvl="2"/>
            <a:r>
              <a:rPr lang="ja-JP" altLang="en-US" sz="2200" dirty="0"/>
              <a:t>明らかになった危険因子による予防方法の開発</a:t>
            </a:r>
            <a:endParaRPr lang="en-US" altLang="ja-JP" sz="2200" dirty="0"/>
          </a:p>
          <a:p>
            <a:pPr lvl="2"/>
            <a:r>
              <a:rPr lang="ja-JP" altLang="en-US" sz="2200" dirty="0"/>
              <a:t>新たな</a:t>
            </a:r>
            <a:r>
              <a:rPr kumimoji="1" lang="ja-JP" altLang="en-US" sz="2200" dirty="0"/>
              <a:t>臨床研究</a:t>
            </a:r>
            <a:endParaRPr kumimoji="1" lang="en-US" altLang="ja-JP" sz="2200" dirty="0"/>
          </a:p>
          <a:p>
            <a:pPr marL="685800" lvl="2" indent="0">
              <a:buNone/>
            </a:pPr>
            <a:r>
              <a:rPr lang="ja-JP" altLang="en-US" sz="2200" dirty="0"/>
              <a:t>　</a:t>
            </a:r>
            <a:r>
              <a:rPr kumimoji="1" lang="ja-JP" altLang="en-US" sz="2400" dirty="0"/>
              <a:t>前方視的調査による自己血採血後遅発性副作用の調査</a:t>
            </a:r>
            <a:endParaRPr kumimoji="1" lang="en-US" altLang="ja-JP" sz="2400" dirty="0"/>
          </a:p>
          <a:p>
            <a:pPr marL="685800" lvl="2" indent="0">
              <a:buNone/>
            </a:pPr>
            <a:r>
              <a:rPr lang="ja-JP" altLang="en-US" sz="2400" dirty="0"/>
              <a:t>　「</a:t>
            </a:r>
            <a:r>
              <a:rPr lang="ja-JP" altLang="ja-JP" sz="2400" dirty="0"/>
              <a:t>岩手県における自己血採血後の遅発性副作用の調査</a:t>
            </a:r>
            <a:r>
              <a:rPr lang="ja-JP" altLang="en-US" sz="2400" dirty="0"/>
              <a:t>」</a:t>
            </a:r>
            <a:endParaRPr kumimoji="1" lang="ja-JP" altLang="en-US" sz="2400" dirty="0"/>
          </a:p>
        </p:txBody>
      </p:sp>
    </p:spTree>
    <p:extLst>
      <p:ext uri="{BB962C8B-B14F-4D97-AF65-F5344CB8AC3E}">
        <p14:creationId xmlns:p14="http://schemas.microsoft.com/office/powerpoint/2010/main" val="8357669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自己血輸血の安全性向上における認定医の役割</a:t>
            </a:r>
          </a:p>
        </p:txBody>
      </p:sp>
      <p:sp>
        <p:nvSpPr>
          <p:cNvPr id="3" name="コンテンツ プレースホルダー 2"/>
          <p:cNvSpPr>
            <a:spLocks noGrp="1"/>
          </p:cNvSpPr>
          <p:nvPr>
            <p:ph idx="1"/>
          </p:nvPr>
        </p:nvSpPr>
        <p:spPr>
          <a:xfrm>
            <a:off x="628650" y="1690689"/>
            <a:ext cx="7886700" cy="4351338"/>
          </a:xfrm>
        </p:spPr>
        <p:txBody>
          <a:bodyPr>
            <a:normAutofit/>
          </a:bodyPr>
          <a:lstStyle/>
          <a:p>
            <a:r>
              <a:rPr kumimoji="1" lang="ja-JP" altLang="en-US" sz="2800" dirty="0"/>
              <a:t>自己血採血の問題抽出</a:t>
            </a:r>
            <a:endParaRPr kumimoji="1" lang="en-US" altLang="ja-JP" sz="2800" dirty="0"/>
          </a:p>
          <a:p>
            <a:r>
              <a:rPr kumimoji="1" lang="ja-JP" altLang="en-US" sz="2800" dirty="0"/>
              <a:t>自己血採血後副作用の周知</a:t>
            </a:r>
            <a:endParaRPr kumimoji="1" lang="en-US" altLang="ja-JP" sz="2800" dirty="0"/>
          </a:p>
          <a:p>
            <a:pPr marL="0" indent="0">
              <a:buNone/>
            </a:pPr>
            <a:endParaRPr kumimoji="1" lang="en-US" altLang="ja-JP" sz="2800" dirty="0"/>
          </a:p>
          <a:p>
            <a:r>
              <a:rPr kumimoji="1" lang="ja-JP" altLang="en-US" sz="2800" dirty="0"/>
              <a:t>自己血採血後副作用の予防法の開発</a:t>
            </a:r>
            <a:r>
              <a:rPr lang="ja-JP" altLang="en-US" sz="2800" dirty="0"/>
              <a:t>と普及</a:t>
            </a:r>
            <a:endParaRPr lang="en-US" altLang="ja-JP" sz="2800" dirty="0"/>
          </a:p>
          <a:p>
            <a:r>
              <a:rPr kumimoji="1" lang="ja-JP" altLang="en-US" sz="2800" dirty="0"/>
              <a:t>自己血採血後副作用の予防法の評価</a:t>
            </a:r>
            <a:endParaRPr kumimoji="1" lang="en-US" altLang="ja-JP" sz="2800" dirty="0"/>
          </a:p>
          <a:p>
            <a:endParaRPr kumimoji="1" lang="ja-JP" altLang="en-US" sz="2800" dirty="0"/>
          </a:p>
        </p:txBody>
      </p:sp>
    </p:spTree>
    <p:extLst>
      <p:ext uri="{BB962C8B-B14F-4D97-AF65-F5344CB8AC3E}">
        <p14:creationId xmlns:p14="http://schemas.microsoft.com/office/powerpoint/2010/main" val="14570851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6"/>
            <a:ext cx="8135788" cy="1325563"/>
          </a:xfrm>
        </p:spPr>
        <p:txBody>
          <a:bodyPr/>
          <a:lstStyle/>
          <a:p>
            <a:r>
              <a:rPr kumimoji="1" lang="en-US" altLang="ja-JP" dirty="0"/>
              <a:t>PDCA</a:t>
            </a:r>
            <a:r>
              <a:rPr kumimoji="1" lang="ja-JP" altLang="en-US" dirty="0"/>
              <a:t>サイクルによる改善のための取り組み</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46485104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8503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idx="4294967295"/>
          </p:nvPr>
        </p:nvSpPr>
        <p:spPr>
          <a:xfrm>
            <a:off x="569344" y="28698"/>
            <a:ext cx="7886700" cy="1325563"/>
          </a:xfrm>
        </p:spPr>
        <p:txBody>
          <a:bodyPr/>
          <a:lstStyle/>
          <a:p>
            <a:r>
              <a:rPr lang="ja-JP" altLang="en-US" dirty="0"/>
              <a:t>認定医はどこで活動するのか？</a:t>
            </a:r>
            <a:endParaRPr kumimoji="1" lang="ja-JP" altLang="en-US" dirty="0"/>
          </a:p>
        </p:txBody>
      </p:sp>
      <p:sp>
        <p:nvSpPr>
          <p:cNvPr id="4" name="四角形: 角を丸くする 3"/>
          <p:cNvSpPr/>
          <p:nvPr/>
        </p:nvSpPr>
        <p:spPr>
          <a:xfrm>
            <a:off x="693529" y="1125745"/>
            <a:ext cx="7638330" cy="4283017"/>
          </a:xfrm>
          <a:prstGeom prst="roundRect">
            <a:avLst/>
          </a:prstGeom>
          <a:ln w="38100"/>
        </p:spPr>
        <p:style>
          <a:lnRef idx="2">
            <a:schemeClr val="dk1"/>
          </a:lnRef>
          <a:fillRef idx="1">
            <a:schemeClr val="lt1"/>
          </a:fillRef>
          <a:effectRef idx="0">
            <a:schemeClr val="dk1"/>
          </a:effectRef>
          <a:fontRef idx="minor">
            <a:schemeClr val="dk1"/>
          </a:fontRef>
        </p:style>
        <p:txBody>
          <a:bodyPr rtlCol="0" anchor="t"/>
          <a:lstStyle/>
          <a:p>
            <a:pPr algn="ctr"/>
            <a:r>
              <a:rPr kumimoji="1" lang="ja-JP" altLang="en-US" sz="3600" dirty="0"/>
              <a:t>輸血療法委員会</a:t>
            </a:r>
          </a:p>
        </p:txBody>
      </p:sp>
      <p:sp>
        <p:nvSpPr>
          <p:cNvPr id="6" name="正方形/長方形 5"/>
          <p:cNvSpPr/>
          <p:nvPr/>
        </p:nvSpPr>
        <p:spPr>
          <a:xfrm>
            <a:off x="6203162" y="3323326"/>
            <a:ext cx="1315529" cy="6512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b="1" dirty="0"/>
              <a:t>委員</a:t>
            </a:r>
            <a:endParaRPr kumimoji="1" lang="en-US" altLang="ja-JP" sz="2000" b="1" dirty="0"/>
          </a:p>
          <a:p>
            <a:pPr algn="ctr"/>
            <a:r>
              <a:rPr kumimoji="1" lang="ja-JP" altLang="en-US" sz="2000" b="1" dirty="0"/>
              <a:t>（認定医）</a:t>
            </a:r>
          </a:p>
        </p:txBody>
      </p:sp>
      <p:sp>
        <p:nvSpPr>
          <p:cNvPr id="7" name="正方形/長方形 6"/>
          <p:cNvSpPr/>
          <p:nvPr/>
        </p:nvSpPr>
        <p:spPr>
          <a:xfrm>
            <a:off x="3416064" y="2255807"/>
            <a:ext cx="2044460" cy="59522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a:t>委員長</a:t>
            </a:r>
          </a:p>
        </p:txBody>
      </p:sp>
      <p:sp>
        <p:nvSpPr>
          <p:cNvPr id="8" name="正方形/長方形 7"/>
          <p:cNvSpPr/>
          <p:nvPr/>
        </p:nvSpPr>
        <p:spPr>
          <a:xfrm>
            <a:off x="1456427" y="3334110"/>
            <a:ext cx="1302589" cy="6297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t>委員</a:t>
            </a:r>
            <a:endParaRPr kumimoji="1" lang="en-US" altLang="ja-JP" sz="2000" dirty="0"/>
          </a:p>
          <a:p>
            <a:pPr algn="ctr"/>
            <a:r>
              <a:rPr lang="ja-JP" altLang="en-US" sz="2000" dirty="0"/>
              <a:t>（医師）</a:t>
            </a:r>
            <a:endParaRPr kumimoji="1" lang="ja-JP" altLang="en-US" sz="2000" dirty="0"/>
          </a:p>
        </p:txBody>
      </p:sp>
      <p:sp>
        <p:nvSpPr>
          <p:cNvPr id="9" name="正方形/長方形 8"/>
          <p:cNvSpPr/>
          <p:nvPr/>
        </p:nvSpPr>
        <p:spPr>
          <a:xfrm>
            <a:off x="3126087" y="3334110"/>
            <a:ext cx="1302589" cy="6297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t>委員</a:t>
            </a:r>
            <a:endParaRPr kumimoji="1" lang="en-US" altLang="ja-JP" sz="2000" dirty="0"/>
          </a:p>
          <a:p>
            <a:pPr algn="ctr"/>
            <a:r>
              <a:rPr lang="ja-JP" altLang="en-US" sz="2000" dirty="0"/>
              <a:t>（技師）</a:t>
            </a:r>
            <a:endParaRPr kumimoji="1" lang="ja-JP" altLang="en-US" sz="2000" dirty="0"/>
          </a:p>
        </p:txBody>
      </p:sp>
      <p:sp>
        <p:nvSpPr>
          <p:cNvPr id="10" name="正方形/長方形 9"/>
          <p:cNvSpPr/>
          <p:nvPr/>
        </p:nvSpPr>
        <p:spPr>
          <a:xfrm>
            <a:off x="4612438" y="3329794"/>
            <a:ext cx="1302589" cy="6297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t>委員</a:t>
            </a:r>
            <a:endParaRPr kumimoji="1" lang="en-US" altLang="ja-JP" sz="2000" dirty="0"/>
          </a:p>
          <a:p>
            <a:pPr algn="ctr"/>
            <a:r>
              <a:rPr lang="ja-JP" altLang="en-US" sz="2000" dirty="0"/>
              <a:t>（看護師）</a:t>
            </a:r>
            <a:endParaRPr kumimoji="1" lang="ja-JP" altLang="en-US" sz="2000" dirty="0"/>
          </a:p>
        </p:txBody>
      </p:sp>
      <p:sp>
        <p:nvSpPr>
          <p:cNvPr id="14" name="フリーフォーム: 図形 13"/>
          <p:cNvSpPr/>
          <p:nvPr/>
        </p:nvSpPr>
        <p:spPr>
          <a:xfrm>
            <a:off x="5460520" y="2579297"/>
            <a:ext cx="1406105" cy="728931"/>
          </a:xfrm>
          <a:custGeom>
            <a:avLst/>
            <a:gdLst>
              <a:gd name="connsiteX0" fmla="*/ 1354347 w 1354347"/>
              <a:gd name="connsiteY0" fmla="*/ 491705 h 491705"/>
              <a:gd name="connsiteX1" fmla="*/ 1354347 w 1354347"/>
              <a:gd name="connsiteY1" fmla="*/ 0 h 491705"/>
              <a:gd name="connsiteX2" fmla="*/ 0 w 1354347"/>
              <a:gd name="connsiteY2" fmla="*/ 0 h 491705"/>
            </a:gdLst>
            <a:ahLst/>
            <a:cxnLst>
              <a:cxn ang="0">
                <a:pos x="connsiteX0" y="connsiteY0"/>
              </a:cxn>
              <a:cxn ang="0">
                <a:pos x="connsiteX1" y="connsiteY1"/>
              </a:cxn>
              <a:cxn ang="0">
                <a:pos x="connsiteX2" y="connsiteY2"/>
              </a:cxn>
            </a:cxnLst>
            <a:rect l="l" t="t" r="r" b="b"/>
            <a:pathLst>
              <a:path w="1354347" h="491705">
                <a:moveTo>
                  <a:pt x="1354347" y="491705"/>
                </a:moveTo>
                <a:lnTo>
                  <a:pt x="1354347" y="0"/>
                </a:lnTo>
                <a:lnTo>
                  <a:pt x="0" y="0"/>
                </a:lnTo>
              </a:path>
            </a:pathLst>
          </a:custGeom>
          <a:noFill/>
          <a:ln w="28575">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p:cNvSpPr/>
          <p:nvPr/>
        </p:nvSpPr>
        <p:spPr>
          <a:xfrm>
            <a:off x="1061052" y="3156893"/>
            <a:ext cx="6754483" cy="1811922"/>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4" name="直線コネクタ 23"/>
          <p:cNvCxnSpPr>
            <a:stCxn id="7" idx="2"/>
            <a:endCxn id="22" idx="0"/>
          </p:cNvCxnSpPr>
          <p:nvPr/>
        </p:nvCxnSpPr>
        <p:spPr>
          <a:xfrm>
            <a:off x="4438294" y="2851030"/>
            <a:ext cx="0" cy="3058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591456" y="2238180"/>
            <a:ext cx="1800493" cy="369332"/>
          </a:xfrm>
          <a:prstGeom prst="rect">
            <a:avLst/>
          </a:prstGeom>
          <a:noFill/>
        </p:spPr>
        <p:txBody>
          <a:bodyPr wrap="none" rtlCol="0">
            <a:spAutoFit/>
          </a:bodyPr>
          <a:lstStyle/>
          <a:p>
            <a:r>
              <a:rPr lang="ja-JP" altLang="en-US" dirty="0"/>
              <a:t>企画・立案・助言</a:t>
            </a:r>
            <a:endParaRPr kumimoji="1" lang="ja-JP" altLang="en-US" dirty="0"/>
          </a:p>
        </p:txBody>
      </p:sp>
      <p:sp>
        <p:nvSpPr>
          <p:cNvPr id="30" name="正方形/長方形 29"/>
          <p:cNvSpPr/>
          <p:nvPr/>
        </p:nvSpPr>
        <p:spPr>
          <a:xfrm>
            <a:off x="1456426" y="4151462"/>
            <a:ext cx="1302589" cy="6297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t>委員</a:t>
            </a:r>
            <a:endParaRPr kumimoji="1" lang="en-US" altLang="ja-JP" sz="2000" dirty="0"/>
          </a:p>
          <a:p>
            <a:pPr algn="ctr"/>
            <a:r>
              <a:rPr lang="ja-JP" altLang="en-US" sz="2000" dirty="0"/>
              <a:t>（薬剤師）</a:t>
            </a:r>
            <a:endParaRPr kumimoji="1" lang="ja-JP" altLang="en-US" sz="2000" dirty="0"/>
          </a:p>
        </p:txBody>
      </p:sp>
      <p:sp>
        <p:nvSpPr>
          <p:cNvPr id="31" name="正方形/長方形 30"/>
          <p:cNvSpPr/>
          <p:nvPr/>
        </p:nvSpPr>
        <p:spPr>
          <a:xfrm>
            <a:off x="3135704" y="4141055"/>
            <a:ext cx="1302589" cy="62972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000" dirty="0"/>
              <a:t>委員</a:t>
            </a:r>
            <a:endParaRPr kumimoji="1" lang="en-US" altLang="ja-JP" sz="2000" dirty="0"/>
          </a:p>
          <a:p>
            <a:pPr algn="ctr"/>
            <a:r>
              <a:rPr lang="ja-JP" altLang="en-US" sz="2000" dirty="0"/>
              <a:t>（事務）</a:t>
            </a:r>
            <a:endParaRPr kumimoji="1" lang="ja-JP" altLang="en-US" sz="2000" dirty="0"/>
          </a:p>
        </p:txBody>
      </p:sp>
      <p:sp>
        <p:nvSpPr>
          <p:cNvPr id="32" name="テキスト ボックス 31"/>
          <p:cNvSpPr txBox="1"/>
          <p:nvPr/>
        </p:nvSpPr>
        <p:spPr>
          <a:xfrm>
            <a:off x="1643960" y="5952977"/>
            <a:ext cx="5737468" cy="523220"/>
          </a:xfrm>
          <a:prstGeom prst="rect">
            <a:avLst/>
          </a:prstGeom>
          <a:noFill/>
        </p:spPr>
        <p:txBody>
          <a:bodyPr wrap="none" rtlCol="0">
            <a:spAutoFit/>
          </a:bodyPr>
          <a:lstStyle/>
          <a:p>
            <a:r>
              <a:rPr lang="ja-JP" altLang="en-US" sz="2800" dirty="0"/>
              <a:t>病院における輸血療法の評価と改善</a:t>
            </a:r>
            <a:endParaRPr lang="en-US" altLang="ja-JP" sz="2800" dirty="0"/>
          </a:p>
        </p:txBody>
      </p:sp>
      <p:cxnSp>
        <p:nvCxnSpPr>
          <p:cNvPr id="34" name="直線矢印コネクタ 33"/>
          <p:cNvCxnSpPr>
            <a:stCxn id="4" idx="2"/>
            <a:endCxn id="32" idx="0"/>
          </p:cNvCxnSpPr>
          <p:nvPr/>
        </p:nvCxnSpPr>
        <p:spPr>
          <a:xfrm>
            <a:off x="4512694" y="5408762"/>
            <a:ext cx="0" cy="5442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1119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92598"/>
            <a:ext cx="7886700" cy="1325563"/>
          </a:xfrm>
        </p:spPr>
        <p:txBody>
          <a:bodyPr/>
          <a:lstStyle/>
          <a:p>
            <a:r>
              <a:rPr kumimoji="1" lang="ja-JP" altLang="en-US" dirty="0"/>
              <a:t>輸血医療における意思決定・行動プロセス</a:t>
            </a: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2224561438"/>
              </p:ext>
            </p:extLst>
          </p:nvPr>
        </p:nvGraphicFramePr>
        <p:xfrm>
          <a:off x="628650" y="1414732"/>
          <a:ext cx="7886700" cy="5141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74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病院における認定医の役割</a:t>
            </a:r>
          </a:p>
        </p:txBody>
      </p:sp>
      <p:sp>
        <p:nvSpPr>
          <p:cNvPr id="3" name="コンテンツ プレースホルダー 2"/>
          <p:cNvSpPr>
            <a:spLocks noGrp="1"/>
          </p:cNvSpPr>
          <p:nvPr>
            <p:ph idx="1"/>
          </p:nvPr>
        </p:nvSpPr>
        <p:spPr/>
        <p:txBody>
          <a:bodyPr>
            <a:normAutofit/>
          </a:bodyPr>
          <a:lstStyle/>
          <a:p>
            <a:r>
              <a:rPr lang="ja-JP" altLang="en-US" sz="3200" dirty="0"/>
              <a:t>輸血のサーベイランス</a:t>
            </a:r>
            <a:endParaRPr lang="en-US" altLang="ja-JP" sz="3200" dirty="0"/>
          </a:p>
          <a:p>
            <a:pPr lvl="1">
              <a:buFont typeface="Wingdings" panose="05000000000000000000" pitchFamily="2" charset="2"/>
              <a:buChar char="ü"/>
            </a:pPr>
            <a:r>
              <a:rPr kumimoji="1" lang="ja-JP" altLang="en-US" sz="2900" dirty="0"/>
              <a:t>適正な輸血が行われているか</a:t>
            </a:r>
            <a:endParaRPr kumimoji="1" lang="en-US" altLang="ja-JP" sz="2900" dirty="0"/>
          </a:p>
          <a:p>
            <a:pPr lvl="1">
              <a:buFont typeface="Wingdings" panose="05000000000000000000" pitchFamily="2" charset="2"/>
              <a:buChar char="ü"/>
            </a:pPr>
            <a:r>
              <a:rPr lang="ja-JP" altLang="en-US" sz="2900" dirty="0"/>
              <a:t>副作用の把握・評価・対策</a:t>
            </a:r>
            <a:endParaRPr lang="en-US" altLang="ja-JP" sz="2900" dirty="0"/>
          </a:p>
          <a:p>
            <a:pPr lvl="1">
              <a:buFont typeface="Wingdings" panose="05000000000000000000" pitchFamily="2" charset="2"/>
              <a:buChar char="ü"/>
            </a:pPr>
            <a:r>
              <a:rPr lang="ja-JP" altLang="en-US" sz="2900" dirty="0"/>
              <a:t>インシデント・アクシデントの把握・評価・対策</a:t>
            </a:r>
            <a:endParaRPr lang="en-US" altLang="ja-JP" sz="2900" dirty="0"/>
          </a:p>
          <a:p>
            <a:r>
              <a:rPr lang="ja-JP" altLang="en-US" sz="3200" dirty="0"/>
              <a:t>院内の仕組作り</a:t>
            </a:r>
            <a:endParaRPr lang="en-US" altLang="ja-JP" sz="3200" dirty="0"/>
          </a:p>
          <a:p>
            <a:pPr lvl="1">
              <a:buFont typeface="Wingdings" panose="05000000000000000000" pitchFamily="2" charset="2"/>
              <a:buChar char="ü"/>
            </a:pPr>
            <a:r>
              <a:rPr lang="ja-JP" altLang="en-US" sz="2900" dirty="0"/>
              <a:t>輸血に関するマニュアル</a:t>
            </a:r>
            <a:endParaRPr lang="en-US" altLang="ja-JP" sz="2900" dirty="0"/>
          </a:p>
          <a:p>
            <a:pPr lvl="1">
              <a:buFont typeface="Wingdings" panose="05000000000000000000" pitchFamily="2" charset="2"/>
              <a:buChar char="ü"/>
            </a:pPr>
            <a:r>
              <a:rPr lang="ja-JP" altLang="en-US" sz="2900" dirty="0"/>
              <a:t>自己血輸血や幹細胞採取マニュアル</a:t>
            </a:r>
            <a:endParaRPr lang="en-US" altLang="ja-JP" sz="2900" dirty="0"/>
          </a:p>
          <a:p>
            <a:r>
              <a:rPr kumimoji="1" lang="ja-JP" altLang="en-US" sz="3200" dirty="0"/>
              <a:t>診療科・輸血部門・病院管理部門との橋渡し</a:t>
            </a:r>
            <a:endParaRPr kumimoji="1" lang="en-US" altLang="ja-JP" sz="3200" dirty="0"/>
          </a:p>
          <a:p>
            <a:pPr lvl="1">
              <a:buFont typeface="Wingdings" pitchFamily="2" charset="2"/>
              <a:buChar char="ü"/>
            </a:pPr>
            <a:r>
              <a:rPr lang="ja-JP" altLang="en-US" sz="2900" dirty="0"/>
              <a:t>各部門との交渉・調整</a:t>
            </a:r>
            <a:endParaRPr kumimoji="1" lang="en-US" altLang="ja-JP" sz="2900" dirty="0"/>
          </a:p>
        </p:txBody>
      </p:sp>
    </p:spTree>
    <p:extLst>
      <p:ext uri="{BB962C8B-B14F-4D97-AF65-F5344CB8AC3E}">
        <p14:creationId xmlns:p14="http://schemas.microsoft.com/office/powerpoint/2010/main" val="43008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活動の紹介</a:t>
            </a:r>
          </a:p>
        </p:txBody>
      </p:sp>
      <p:sp>
        <p:nvSpPr>
          <p:cNvPr id="3" name="コンテンツ プレースホルダ 2"/>
          <p:cNvSpPr>
            <a:spLocks noGrp="1"/>
          </p:cNvSpPr>
          <p:nvPr>
            <p:ph idx="1"/>
          </p:nvPr>
        </p:nvSpPr>
        <p:spPr/>
        <p:txBody>
          <a:bodyPr>
            <a:noAutofit/>
          </a:bodyPr>
          <a:lstStyle/>
          <a:p>
            <a:r>
              <a:rPr lang="ja-JP" altLang="en-US" sz="3200" dirty="0"/>
              <a:t>宗教的輸血拒否患者の取扱</a:t>
            </a:r>
            <a:endParaRPr lang="en-US" altLang="ja-JP" sz="3200" dirty="0"/>
          </a:p>
          <a:p>
            <a:pPr lvl="1"/>
            <a:r>
              <a:rPr kumimoji="1" lang="ja-JP" altLang="en-US" sz="2800" dirty="0"/>
              <a:t>マニュアルの整備、周知、運用</a:t>
            </a:r>
            <a:endParaRPr kumimoji="1" lang="en-US" altLang="ja-JP" sz="2800" dirty="0"/>
          </a:p>
          <a:p>
            <a:r>
              <a:rPr lang="ja-JP" altLang="en-US" sz="3200" dirty="0"/>
              <a:t>アルブミン製剤の適正使用の推進</a:t>
            </a:r>
            <a:endParaRPr lang="en-US" altLang="ja-JP" sz="3200" dirty="0"/>
          </a:p>
          <a:p>
            <a:pPr lvl="1"/>
            <a:r>
              <a:rPr lang="ja-JP" altLang="en-US" sz="2800" dirty="0"/>
              <a:t>製剤使用に関するサーベイランスと評価</a:t>
            </a:r>
            <a:endParaRPr lang="en-US" altLang="ja-JP" sz="2800" dirty="0"/>
          </a:p>
          <a:p>
            <a:pPr lvl="1"/>
            <a:r>
              <a:rPr lang="ja-JP" altLang="en-US" sz="2800" dirty="0"/>
              <a:t>使用指針の周知</a:t>
            </a:r>
            <a:endParaRPr lang="en-US" altLang="ja-JP" sz="2800" dirty="0"/>
          </a:p>
          <a:p>
            <a:pPr lvl="1"/>
            <a:r>
              <a:rPr lang="ja-JP" altLang="en-US" sz="2800" dirty="0"/>
              <a:t>病院各部門との橋渡し</a:t>
            </a:r>
            <a:endParaRPr lang="en-US" altLang="ja-JP" sz="2800" dirty="0"/>
          </a:p>
          <a:p>
            <a:r>
              <a:rPr lang="ja-JP" altLang="en-US" sz="3200" dirty="0"/>
              <a:t>自己血輸血における採血時の安全性評価</a:t>
            </a:r>
            <a:endParaRPr lang="en-US" altLang="ja-JP" sz="3200" dirty="0"/>
          </a:p>
          <a:p>
            <a:pPr lvl="1"/>
            <a:r>
              <a:rPr kumimoji="1" lang="ja-JP" altLang="en-US" sz="2800" dirty="0"/>
              <a:t>採血後副作用のサーベイランス</a:t>
            </a:r>
            <a:endParaRPr kumimoji="1" lang="en-US" altLang="ja-JP" sz="2800" dirty="0"/>
          </a:p>
          <a:p>
            <a:pPr lvl="1"/>
            <a:r>
              <a:rPr lang="ja-JP" altLang="en-US" sz="2800" dirty="0"/>
              <a:t>採血後副作用の評価・対策の立案</a:t>
            </a:r>
            <a:endParaRPr kumimoji="1" lang="ja-JP" alt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a:t>「宗教的輸血拒否患者」</a:t>
            </a:r>
          </a:p>
        </p:txBody>
      </p:sp>
      <p:sp>
        <p:nvSpPr>
          <p:cNvPr id="3" name="コンテンツ プレースホルダー 2"/>
          <p:cNvSpPr>
            <a:spLocks noGrp="1"/>
          </p:cNvSpPr>
          <p:nvPr>
            <p:ph idx="1"/>
          </p:nvPr>
        </p:nvSpPr>
        <p:spPr>
          <a:xfrm>
            <a:off x="628650" y="1791119"/>
            <a:ext cx="7886700" cy="4351338"/>
          </a:xfrm>
        </p:spPr>
        <p:txBody>
          <a:bodyPr>
            <a:normAutofit lnSpcReduction="10000"/>
          </a:bodyPr>
          <a:lstStyle/>
          <a:p>
            <a:r>
              <a:rPr lang="ja-JP" altLang="en-US" sz="2500" dirty="0"/>
              <a:t>宗教的理由による輸血拒否は、殆どの場合、「エホバの証人」信者が表明する</a:t>
            </a:r>
            <a:endParaRPr lang="en-US" altLang="ja-JP" sz="2500" dirty="0"/>
          </a:p>
          <a:p>
            <a:r>
              <a:rPr lang="ja-JP" altLang="en-US" sz="2500" dirty="0"/>
              <a:t>治療に際し、いかなる場合においても輸血を拒否する</a:t>
            </a:r>
            <a:endParaRPr lang="en-US" altLang="ja-JP" sz="2500" dirty="0"/>
          </a:p>
          <a:p>
            <a:pPr lvl="1">
              <a:buFont typeface="Wingdings" panose="05000000000000000000" pitchFamily="2" charset="2"/>
              <a:buChar char="ü"/>
            </a:pPr>
            <a:r>
              <a:rPr lang="ja-JP" altLang="en-US" sz="2200" dirty="0"/>
              <a:t>「絶対的無輸血」</a:t>
            </a:r>
            <a:endParaRPr lang="en-US" altLang="ja-JP" sz="2200" dirty="0"/>
          </a:p>
          <a:p>
            <a:pPr marL="342900" lvl="1" indent="0">
              <a:buNone/>
            </a:pPr>
            <a:r>
              <a:rPr lang="ja-JP" altLang="en-US" sz="2200" dirty="0"/>
              <a:t>　生命の危機に至ることがあっても輸血を拒否</a:t>
            </a:r>
            <a:endParaRPr lang="en-US" altLang="ja-JP" sz="2200" dirty="0"/>
          </a:p>
          <a:p>
            <a:pPr marL="342900" lvl="1" indent="0">
              <a:buNone/>
            </a:pPr>
            <a:r>
              <a:rPr lang="ja-JP" altLang="en-US" sz="2200" dirty="0"/>
              <a:t>　輸血をしなければ助からない⇒輸血は受け入れない</a:t>
            </a:r>
            <a:endParaRPr lang="en-US" altLang="ja-JP" sz="2200" dirty="0"/>
          </a:p>
          <a:p>
            <a:pPr marL="342900" lvl="1" indent="0">
              <a:buNone/>
            </a:pPr>
            <a:r>
              <a:rPr lang="en-US" altLang="ja-JP" sz="2200" dirty="0"/>
              <a:t>cf.</a:t>
            </a:r>
            <a:r>
              <a:rPr lang="ja-JP" altLang="en-US" sz="2200" dirty="0"/>
              <a:t> 「相対的無輸血」</a:t>
            </a:r>
            <a:endParaRPr lang="en-US" altLang="ja-JP" sz="2200" dirty="0"/>
          </a:p>
          <a:p>
            <a:pPr marL="342900" lvl="1" indent="0">
              <a:buNone/>
            </a:pPr>
            <a:r>
              <a:rPr lang="ja-JP" altLang="en-US" sz="2200" dirty="0"/>
              <a:t>　生命の危機、または重篤な状態に陥らない限り輸血を拒否</a:t>
            </a:r>
            <a:endParaRPr lang="en-US" altLang="ja-JP" sz="2200" dirty="0"/>
          </a:p>
          <a:p>
            <a:pPr marL="342900" lvl="1" indent="0">
              <a:buNone/>
            </a:pPr>
            <a:r>
              <a:rPr lang="ja-JP" altLang="en-US" sz="2200" dirty="0"/>
              <a:t>　輸血をしなければ助からない⇒輸血を受け入れる</a:t>
            </a:r>
            <a:endParaRPr lang="en-US" altLang="ja-JP" sz="2200" dirty="0"/>
          </a:p>
          <a:p>
            <a:r>
              <a:rPr lang="ja-JP" altLang="en-US" sz="2500" dirty="0"/>
              <a:t>成人で、かつ医療に関する判断能力がある場合には、患者の決定は最大限尊重される</a:t>
            </a:r>
            <a:endParaRPr lang="en-US" altLang="ja-JP" sz="2500" dirty="0"/>
          </a:p>
          <a:p>
            <a:pPr marL="342900" lvl="1" indent="0">
              <a:buNone/>
            </a:pPr>
            <a:r>
              <a:rPr lang="ja-JP" altLang="en-US" sz="1900" dirty="0"/>
              <a:t>信仰の自由、自己決定権</a:t>
            </a:r>
            <a:endParaRPr lang="en-US" altLang="ja-JP" sz="1900" dirty="0"/>
          </a:p>
          <a:p>
            <a:pPr marL="342900" lvl="1" indent="0">
              <a:buNone/>
            </a:pPr>
            <a:r>
              <a:rPr lang="ja-JP" altLang="en-US" sz="1900" dirty="0"/>
              <a:t>それ以外の場合は？⇒日本輸血・細胞治療学会ガイドラインの作成</a:t>
            </a:r>
            <a:endParaRPr lang="en-US" altLang="ja-JP" sz="1900" dirty="0"/>
          </a:p>
        </p:txBody>
      </p:sp>
    </p:spTree>
    <p:extLst>
      <p:ext uri="{BB962C8B-B14F-4D97-AF65-F5344CB8AC3E}">
        <p14:creationId xmlns:p14="http://schemas.microsoft.com/office/powerpoint/2010/main" val="137314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1257" y="97707"/>
            <a:ext cx="4391923" cy="859826"/>
          </a:xfrm>
        </p:spPr>
        <p:txBody>
          <a:bodyPr>
            <a:normAutofit/>
          </a:bodyPr>
          <a:lstStyle/>
          <a:p>
            <a:r>
              <a:rPr kumimoji="1" lang="ja-JP" altLang="en-US" sz="2800" dirty="0"/>
              <a:t>ガイドライン以前の取扱い</a:t>
            </a:r>
          </a:p>
        </p:txBody>
      </p:sp>
      <p:pic>
        <p:nvPicPr>
          <p:cNvPr id="6" name="コンテンツ プレースホルダー 5"/>
          <p:cNvPicPr>
            <a:picLocks noGrp="1" noChangeAspect="1"/>
          </p:cNvPicPr>
          <p:nvPr>
            <p:ph sz="half" idx="2"/>
          </p:nvPr>
        </p:nvPicPr>
        <p:blipFill rotWithShape="1">
          <a:blip r:embed="rId2" cstate="print"/>
          <a:srcRect l="-2534" t="-2081" r="-2730" b="-3269"/>
          <a:stretch/>
        </p:blipFill>
        <p:spPr>
          <a:xfrm>
            <a:off x="4321833" y="405442"/>
            <a:ext cx="4658265" cy="6116128"/>
          </a:xfrm>
          <a:prstGeom prst="rect">
            <a:avLst/>
          </a:prstGeom>
          <a:ln w="6350">
            <a:solidFill>
              <a:schemeClr val="tx1"/>
            </a:solidFill>
          </a:ln>
        </p:spPr>
      </p:pic>
      <p:sp>
        <p:nvSpPr>
          <p:cNvPr id="7" name="テキスト ボックス 6"/>
          <p:cNvSpPr txBox="1"/>
          <p:nvPr/>
        </p:nvSpPr>
        <p:spPr>
          <a:xfrm>
            <a:off x="474453" y="4856672"/>
            <a:ext cx="184731" cy="369332"/>
          </a:xfrm>
          <a:prstGeom prst="rect">
            <a:avLst/>
          </a:prstGeom>
          <a:noFill/>
        </p:spPr>
        <p:txBody>
          <a:bodyPr wrap="none" rtlCol="0">
            <a:spAutoFit/>
          </a:bodyPr>
          <a:lstStyle/>
          <a:p>
            <a:endParaRPr kumimoji="1" lang="ja-JP" altLang="en-US" dirty="0"/>
          </a:p>
        </p:txBody>
      </p:sp>
      <p:sp>
        <p:nvSpPr>
          <p:cNvPr id="9" name="テキスト ボックス 8"/>
          <p:cNvSpPr txBox="1"/>
          <p:nvPr/>
        </p:nvSpPr>
        <p:spPr>
          <a:xfrm>
            <a:off x="325108" y="1069586"/>
            <a:ext cx="3812875" cy="2308324"/>
          </a:xfrm>
          <a:prstGeom prst="rect">
            <a:avLst/>
          </a:prstGeom>
          <a:noFill/>
          <a:ln>
            <a:solidFill>
              <a:schemeClr val="accent2">
                <a:lumMod val="75000"/>
              </a:schemeClr>
            </a:solidFill>
          </a:ln>
        </p:spPr>
        <p:txBody>
          <a:bodyPr wrap="square" rtlCol="0">
            <a:spAutoFit/>
          </a:bodyPr>
          <a:lstStyle/>
          <a:p>
            <a:pPr algn="ctr"/>
            <a:r>
              <a:rPr lang="ja-JP" altLang="en-US" dirty="0"/>
              <a:t>岩手医科大学の場合</a:t>
            </a:r>
            <a:endParaRPr lang="en-US" altLang="ja-JP" dirty="0"/>
          </a:p>
          <a:p>
            <a:pPr marL="285750" indent="-285750">
              <a:buFont typeface="Arial" panose="020B0604020202020204" pitchFamily="34" charset="0"/>
              <a:buChar char="•"/>
            </a:pPr>
            <a:r>
              <a:rPr lang="ja-JP" altLang="en-US" dirty="0"/>
              <a:t>平成</a:t>
            </a:r>
            <a:r>
              <a:rPr lang="en-US" altLang="ja-JP" dirty="0"/>
              <a:t>5</a:t>
            </a:r>
            <a:r>
              <a:rPr lang="ja-JP" altLang="en-US" dirty="0"/>
              <a:t>年（</a:t>
            </a:r>
            <a:r>
              <a:rPr lang="en-US" altLang="ja-JP" dirty="0"/>
              <a:t>1993</a:t>
            </a:r>
            <a:r>
              <a:rPr lang="ja-JP" altLang="en-US" dirty="0"/>
              <a:t>年）、</a:t>
            </a:r>
            <a:r>
              <a:rPr lang="ja-JP" altLang="ja-JP" dirty="0"/>
              <a:t>「エホバの証人信者の輸血拒否に関する取り扱い</a:t>
            </a:r>
            <a:r>
              <a:rPr lang="ja-JP" altLang="en-US" dirty="0"/>
              <a:t>」を作成</a:t>
            </a:r>
            <a:endParaRPr lang="en-US" altLang="ja-JP" dirty="0"/>
          </a:p>
          <a:p>
            <a:pPr marL="285750" indent="-285750">
              <a:buFont typeface="Arial" panose="020B0604020202020204" pitchFamily="34" charset="0"/>
              <a:buChar char="•"/>
            </a:pPr>
            <a:r>
              <a:rPr lang="ja-JP" altLang="en-US" dirty="0"/>
              <a:t>成人　患者の意志を優先</a:t>
            </a:r>
            <a:endParaRPr lang="en-US" altLang="ja-JP" dirty="0"/>
          </a:p>
          <a:p>
            <a:pPr marL="285750" indent="-285750">
              <a:buFont typeface="Arial" panose="020B0604020202020204" pitchFamily="34" charset="0"/>
              <a:buChar char="•"/>
            </a:pPr>
            <a:r>
              <a:rPr lang="ja-JP" altLang="en-US" dirty="0"/>
              <a:t>未成年者　親権者の決定を優先</a:t>
            </a:r>
            <a:endParaRPr lang="en-US" altLang="ja-JP" dirty="0"/>
          </a:p>
          <a:p>
            <a:pPr marL="266700">
              <a:buNone/>
            </a:pPr>
            <a:r>
              <a:rPr lang="ja-JP" altLang="en-US" dirty="0"/>
              <a:t>判断能力がある（</a:t>
            </a:r>
            <a:r>
              <a:rPr lang="en-US" altLang="ja-JP" dirty="0"/>
              <a:t>14</a:t>
            </a:r>
            <a:r>
              <a:rPr lang="ja-JP" altLang="en-US" dirty="0"/>
              <a:t>歳以上）場合には、未成年者の意志に基づく</a:t>
            </a:r>
            <a:endParaRPr lang="en-US" altLang="ja-JP" dirty="0"/>
          </a:p>
        </p:txBody>
      </p:sp>
      <p:sp>
        <p:nvSpPr>
          <p:cNvPr id="10" name="四角形: 角を丸くする 9"/>
          <p:cNvSpPr/>
          <p:nvPr/>
        </p:nvSpPr>
        <p:spPr>
          <a:xfrm>
            <a:off x="414068" y="3813980"/>
            <a:ext cx="3648973" cy="120338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buFont typeface="Arial" panose="020B0604020202020204" pitchFamily="34" charset="0"/>
              <a:buChar char="•"/>
            </a:pPr>
            <a:r>
              <a:rPr kumimoji="1" lang="ja-JP" altLang="en-US" dirty="0"/>
              <a:t>当院の輸血療法の方針が不明</a:t>
            </a:r>
            <a:endParaRPr kumimoji="1" lang="en-US" altLang="ja-JP" dirty="0"/>
          </a:p>
          <a:p>
            <a:pPr marL="285750" indent="-285750">
              <a:buFont typeface="Arial" panose="020B0604020202020204" pitchFamily="34" charset="0"/>
              <a:buChar char="•"/>
            </a:pPr>
            <a:r>
              <a:rPr kumimoji="1" lang="ja-JP" altLang="en-US" dirty="0"/>
              <a:t>未成年者、特に</a:t>
            </a:r>
            <a:r>
              <a:rPr kumimoji="1" lang="en-US" altLang="ja-JP" dirty="0"/>
              <a:t>14</a:t>
            </a:r>
            <a:r>
              <a:rPr kumimoji="1" lang="ja-JP" altLang="en-US" dirty="0"/>
              <a:t>歳未満の取扱い</a:t>
            </a:r>
            <a:r>
              <a:rPr lang="ja-JP" altLang="en-US" dirty="0"/>
              <a:t>が不明</a:t>
            </a:r>
            <a:endParaRPr kumimoji="1" lang="ja-JP" altLang="en-US" dirty="0"/>
          </a:p>
        </p:txBody>
      </p:sp>
      <p:cxnSp>
        <p:nvCxnSpPr>
          <p:cNvPr id="12" name="直線矢印コネクタ 11"/>
          <p:cNvCxnSpPr>
            <a:stCxn id="9" idx="2"/>
            <a:endCxn id="10" idx="0"/>
          </p:cNvCxnSpPr>
          <p:nvPr/>
        </p:nvCxnSpPr>
        <p:spPr>
          <a:xfrm>
            <a:off x="2231546" y="3377910"/>
            <a:ext cx="7009" cy="4360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566818" y="5453435"/>
            <a:ext cx="3351191" cy="854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a:t>学会合同ガイドラインが新たに</a:t>
            </a:r>
            <a:endParaRPr kumimoji="1" lang="en-US" altLang="ja-JP" dirty="0"/>
          </a:p>
          <a:p>
            <a:pPr algn="ctr"/>
            <a:r>
              <a:rPr lang="ja-JP" altLang="en-US" dirty="0"/>
              <a:t>作成された（</a:t>
            </a:r>
            <a:r>
              <a:rPr lang="en-US" altLang="ja-JP" dirty="0"/>
              <a:t>2008</a:t>
            </a:r>
            <a:r>
              <a:rPr lang="ja-JP" altLang="en-US" dirty="0"/>
              <a:t>年）</a:t>
            </a:r>
            <a:endParaRPr kumimoji="1" lang="ja-JP" altLang="en-US" dirty="0"/>
          </a:p>
        </p:txBody>
      </p:sp>
      <p:cxnSp>
        <p:nvCxnSpPr>
          <p:cNvPr id="19" name="直線矢印コネクタ 18"/>
          <p:cNvCxnSpPr>
            <a:stCxn id="10" idx="2"/>
            <a:endCxn id="16" idx="0"/>
          </p:cNvCxnSpPr>
          <p:nvPr/>
        </p:nvCxnSpPr>
        <p:spPr>
          <a:xfrm>
            <a:off x="2238555" y="5017365"/>
            <a:ext cx="3859" cy="4360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3735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1570</TotalTime>
  <Words>4777</Words>
  <Application>Microsoft Office PowerPoint</Application>
  <PresentationFormat>画面に合わせる (4:3)</PresentationFormat>
  <Paragraphs>1018</Paragraphs>
  <Slides>50</Slides>
  <Notes>8</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Office テーマ</vt:lpstr>
      <vt:lpstr>病院における認定医の 役割と活動について</vt:lpstr>
      <vt:lpstr>日本輸血・細胞治療学会 認定医</vt:lpstr>
      <vt:lpstr>認定医になるためには</vt:lpstr>
      <vt:lpstr>認定医の活動</vt:lpstr>
      <vt:lpstr>認定医はどこで活動するのか？</vt:lpstr>
      <vt:lpstr>病院における認定医の役割</vt:lpstr>
      <vt:lpstr>活動の紹介</vt:lpstr>
      <vt:lpstr>「宗教的輸血拒否患者」</vt:lpstr>
      <vt:lpstr>ガイドライン以前の取扱い</vt:lpstr>
      <vt:lpstr>学会合同ガイドライン作成の背景 （日本輸血・細胞治療学会、日本麻酔科学会、日本小児科学会、日本外科学会、日本産婦人科学会）</vt:lpstr>
      <vt:lpstr>ガイドラインによる対応フローチャート</vt:lpstr>
      <vt:lpstr>新しい取扱い作成過程</vt:lpstr>
      <vt:lpstr>新しい取扱いの方針</vt:lpstr>
      <vt:lpstr>新しい取扱いの作成</vt:lpstr>
      <vt:lpstr>PowerPoint プレゼンテーション</vt:lpstr>
      <vt:lpstr>新しい取扱いによるフローチャート</vt:lpstr>
      <vt:lpstr>新しい取扱い作成における認定医の役割</vt:lpstr>
      <vt:lpstr>アルブミン製剤の適正使用の推進</vt:lpstr>
      <vt:lpstr>PowerPoint プレゼンテーション</vt:lpstr>
      <vt:lpstr>PowerPoint プレゼンテーション</vt:lpstr>
      <vt:lpstr>PowerPoint プレゼンテーション</vt:lpstr>
      <vt:lpstr>アルブミン製剤の適正使用推進の取り組み</vt:lpstr>
      <vt:lpstr>PowerPoint プレゼンテーション</vt:lpstr>
      <vt:lpstr>アルブミン製剤症例検討会（2013年5月～）</vt:lpstr>
      <vt:lpstr>血清アルブミン値の表示項目の変更</vt:lpstr>
      <vt:lpstr>PowerPoint プレゼンテーション</vt:lpstr>
      <vt:lpstr>PowerPoint プレゼンテーション</vt:lpstr>
      <vt:lpstr>アルブミン製剤の適正使用の推進における認定医の役割</vt:lpstr>
      <vt:lpstr>自己血輸血における採血時の安全性評価</vt:lpstr>
      <vt:lpstr>血管迷走神経反応（VVR）</vt:lpstr>
      <vt:lpstr>PowerPoint プレゼンテーション</vt:lpstr>
      <vt:lpstr>自己血輸血の安全性を向上するためには</vt:lpstr>
      <vt:lpstr>遅発性副作用の評価</vt:lpstr>
      <vt:lpstr>当院における自己血採血後に起こる遅発性副作用の発生頻度と危険因子</vt:lpstr>
      <vt:lpstr>目的</vt:lpstr>
      <vt:lpstr>対象</vt:lpstr>
      <vt:lpstr>方法：患者臨床情報の収集</vt:lpstr>
      <vt:lpstr>方法：統計解析</vt:lpstr>
      <vt:lpstr>岩手医科大学付属病院における自己血採血とDR</vt:lpstr>
      <vt:lpstr>PowerPoint プレゼンテーション</vt:lpstr>
      <vt:lpstr>1回目採血後1週間内でのDR発生患者の内訳</vt:lpstr>
      <vt:lpstr>PowerPoint プレゼンテーション</vt:lpstr>
      <vt:lpstr>PowerPoint プレゼンテーション</vt:lpstr>
      <vt:lpstr>PowerPoint プレゼンテーション</vt:lpstr>
      <vt:lpstr>DRの発生率と危険因子のまとめ</vt:lpstr>
      <vt:lpstr>遅発性副作用の機序（仮説）</vt:lpstr>
      <vt:lpstr>安全な自己血輸血のために</vt:lpstr>
      <vt:lpstr>自己血輸血の安全性向上における認定医の役割</vt:lpstr>
      <vt:lpstr>PDCAサイクルによる改善のための取り組み</vt:lpstr>
      <vt:lpstr>輸血医療における意思決定・行動プロセス</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病院における認定医の 役割と活動について</dc:title>
  <dc:creator>Suzuki Keijiro</dc:creator>
  <cp:lastModifiedBy>健康国保課　井上　馨</cp:lastModifiedBy>
  <cp:revision>29</cp:revision>
  <dcterms:created xsi:type="dcterms:W3CDTF">2016-10-31T02:51:00Z</dcterms:created>
  <dcterms:modified xsi:type="dcterms:W3CDTF">2016-11-04T07:26:42Z</dcterms:modified>
</cp:coreProperties>
</file>