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74" r:id="rId2"/>
    <p:sldId id="273" r:id="rId3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t" lastIdx="1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81D"/>
    <a:srgbClr val="FF6600"/>
    <a:srgbClr val="F65200"/>
    <a:srgbClr val="EEB500"/>
    <a:srgbClr val="FFA679"/>
    <a:srgbClr val="FFEEE7"/>
    <a:srgbClr val="FFF8E5"/>
    <a:srgbClr val="FFCAAF"/>
    <a:srgbClr val="FFF7E1"/>
    <a:srgbClr val="FFD8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3296810-A885-4BE3-A3E7-6D5BEEA58F35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8" autoAdjust="0"/>
    <p:restoredTop sz="94660"/>
  </p:normalViewPr>
  <p:slideViewPr>
    <p:cSldViewPr snapToGrid="0">
      <p:cViewPr>
        <p:scale>
          <a:sx n="79" d="100"/>
          <a:sy n="79" d="100"/>
        </p:scale>
        <p:origin x="-3114" y="6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7"/>
            <a:ext cx="2945659" cy="498056"/>
          </a:xfrm>
          <a:prstGeom prst="rect">
            <a:avLst/>
          </a:prstGeom>
        </p:spPr>
        <p:txBody>
          <a:bodyPr vert="horz" lIns="91338" tIns="45670" rIns="91338" bIns="456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7"/>
            <a:ext cx="2945659" cy="498056"/>
          </a:xfrm>
          <a:prstGeom prst="rect">
            <a:avLst/>
          </a:prstGeom>
        </p:spPr>
        <p:txBody>
          <a:bodyPr vert="horz" lIns="91338" tIns="45670" rIns="91338" bIns="45670" rtlCol="0"/>
          <a:lstStyle>
            <a:lvl1pPr algn="r">
              <a:defRPr sz="1200"/>
            </a:lvl1pPr>
          </a:lstStyle>
          <a:p>
            <a:fld id="{781EFE70-B85B-4D55-9C45-777D736D05B1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8" tIns="45670" rIns="91338" bIns="456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200"/>
            <a:ext cx="5438140" cy="3908613"/>
          </a:xfrm>
          <a:prstGeom prst="rect">
            <a:avLst/>
          </a:prstGeom>
        </p:spPr>
        <p:txBody>
          <a:bodyPr vert="horz" lIns="91338" tIns="45670" rIns="91338" bIns="456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1338" tIns="45670" rIns="91338" bIns="456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7"/>
            <a:ext cx="2945659" cy="498055"/>
          </a:xfrm>
          <a:prstGeom prst="rect">
            <a:avLst/>
          </a:prstGeom>
        </p:spPr>
        <p:txBody>
          <a:bodyPr vert="horz" lIns="91338" tIns="45670" rIns="91338" bIns="45670" rtlCol="0" anchor="b"/>
          <a:lstStyle>
            <a:lvl1pPr algn="r">
              <a:defRPr sz="1200"/>
            </a:lvl1pPr>
          </a:lstStyle>
          <a:p>
            <a:fld id="{E40A4300-3366-4EE5-A8D5-EF2FFF32B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77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80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1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75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2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2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17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8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5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98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2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2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34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27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55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49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8" y="1539427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553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8" y="1539427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0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2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FA0AA-AAC9-49CF-AB69-725DB275BC55}" type="datetimeFigureOut">
              <a:rPr kumimoji="1" lang="ja-JP" altLang="en-US" smtClean="0"/>
              <a:t>2020/1/29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AB6DA-D4B6-4A5A-87BB-901944EB9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81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正方形/長方形 62">
            <a:extLst>
              <a:ext uri="{FF2B5EF4-FFF2-40B4-BE49-F238E27FC236}">
                <a16:creationId xmlns="" xmlns:a16="http://schemas.microsoft.com/office/drawing/2014/main" id="{B1E8930F-8DE7-4F4F-AEA9-E7A08491F6C1}"/>
              </a:ext>
            </a:extLst>
          </p:cNvPr>
          <p:cNvSpPr/>
          <p:nvPr/>
        </p:nvSpPr>
        <p:spPr>
          <a:xfrm>
            <a:off x="14540" y="8181716"/>
            <a:ext cx="7545135" cy="1260000"/>
          </a:xfrm>
          <a:prstGeom prst="rect">
            <a:avLst/>
          </a:prstGeom>
          <a:solidFill>
            <a:srgbClr val="FF7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93456">
              <a:defRPr/>
            </a:pPr>
            <a:endParaRPr kumimoji="1" lang="ja-JP" altLang="en-US" sz="1943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="" xmlns:a16="http://schemas.microsoft.com/office/drawing/2014/main" id="{A94E205A-0F4B-4C2C-A035-CF8BD5F43DA1}"/>
              </a:ext>
            </a:extLst>
          </p:cNvPr>
          <p:cNvSpPr/>
          <p:nvPr/>
        </p:nvSpPr>
        <p:spPr>
          <a:xfrm>
            <a:off x="82436" y="8280210"/>
            <a:ext cx="7413994" cy="10568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15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="" xmlns:a16="http://schemas.microsoft.com/office/drawing/2014/main" id="{F576DF3A-A442-4293-847B-288C7C77D5D8}"/>
              </a:ext>
            </a:extLst>
          </p:cNvPr>
          <p:cNvSpPr/>
          <p:nvPr/>
        </p:nvSpPr>
        <p:spPr>
          <a:xfrm>
            <a:off x="47063" y="1228171"/>
            <a:ext cx="7476520" cy="4453004"/>
          </a:xfrm>
          <a:prstGeom prst="roundRect">
            <a:avLst>
              <a:gd name="adj" fmla="val 1247"/>
            </a:avLst>
          </a:prstGeom>
          <a:noFill/>
          <a:ln w="38100" cmpd="thickThin">
            <a:solidFill>
              <a:srgbClr val="FFD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15"/>
          </a:p>
        </p:txBody>
      </p:sp>
      <p:sp>
        <p:nvSpPr>
          <p:cNvPr id="80" name="正方形/長方形 79">
            <a:extLst>
              <a:ext uri="{FF2B5EF4-FFF2-40B4-BE49-F238E27FC236}">
                <a16:creationId xmlns="" xmlns:a16="http://schemas.microsoft.com/office/drawing/2014/main" id="{80AF9BDC-CFA4-445C-B04B-13E78112AC86}"/>
              </a:ext>
            </a:extLst>
          </p:cNvPr>
          <p:cNvSpPr/>
          <p:nvPr/>
        </p:nvSpPr>
        <p:spPr>
          <a:xfrm>
            <a:off x="2" y="0"/>
            <a:ext cx="7559675" cy="1194989"/>
          </a:xfrm>
          <a:prstGeom prst="rect">
            <a:avLst/>
          </a:prstGeom>
          <a:solidFill>
            <a:srgbClr val="F6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15"/>
          </a:p>
        </p:txBody>
      </p:sp>
      <p:grpSp>
        <p:nvGrpSpPr>
          <p:cNvPr id="13" name="グループ化 12"/>
          <p:cNvGrpSpPr/>
          <p:nvPr/>
        </p:nvGrpSpPr>
        <p:grpSpPr>
          <a:xfrm>
            <a:off x="2353307" y="4717421"/>
            <a:ext cx="4283086" cy="286644"/>
            <a:chOff x="1076185" y="6976986"/>
            <a:chExt cx="3620758" cy="265578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1076185" y="6980061"/>
              <a:ext cx="667146" cy="239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79" dirty="0">
                  <a:solidFill>
                    <a:schemeClr val="bg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270</a:t>
              </a:r>
              <a:r>
                <a:rPr kumimoji="1" lang="ja-JP" altLang="en-US" sz="1079" dirty="0">
                  <a:solidFill>
                    <a:schemeClr val="bg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万円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925158" y="6987765"/>
              <a:ext cx="667146" cy="239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79" dirty="0">
                  <a:solidFill>
                    <a:schemeClr val="bg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kumimoji="1" lang="en-US" altLang="ja-JP" sz="1079" dirty="0">
                  <a:solidFill>
                    <a:schemeClr val="bg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079" dirty="0">
                  <a:solidFill>
                    <a:schemeClr val="bg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万円</a:t>
              </a: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901624" y="6987765"/>
              <a:ext cx="738435" cy="254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87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590</a:t>
              </a:r>
              <a:r>
                <a:rPr kumimoji="1" lang="ja-JP" altLang="en-US" sz="1187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万円</a:t>
              </a: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958508" y="6976986"/>
              <a:ext cx="738435" cy="254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87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91</a:t>
              </a:r>
              <a:r>
                <a:rPr kumimoji="1" lang="en-US" altLang="ja-JP" sz="1187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ja-JP" altLang="en-US" sz="1187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万円</a:t>
              </a:r>
            </a:p>
          </p:txBody>
        </p:sp>
      </p:grpSp>
      <p:sp>
        <p:nvSpPr>
          <p:cNvPr id="60" name="テキスト ボックス 59"/>
          <p:cNvSpPr txBox="1"/>
          <p:nvPr/>
        </p:nvSpPr>
        <p:spPr>
          <a:xfrm>
            <a:off x="29907" y="242364"/>
            <a:ext cx="7466523" cy="935589"/>
          </a:xfrm>
          <a:prstGeom prst="rect">
            <a:avLst/>
          </a:prstGeom>
          <a:noFill/>
        </p:spPr>
        <p:txBody>
          <a:bodyPr vert="horz" wrap="square" rtlCol="0" anchor="ctr" anchorCtr="0">
            <a:normAutofit/>
          </a:bodyPr>
          <a:lstStyle/>
          <a:p>
            <a:pPr lvl="0" algn="ctr">
              <a:defRPr/>
            </a:pPr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私立高校授業料実質無償化</a:t>
            </a:r>
            <a:endParaRPr kumimoji="1" lang="en-US" altLang="ja-JP" sz="4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吹き出し: 角を丸めた四角形 39"/>
          <p:cNvSpPr/>
          <p:nvPr/>
        </p:nvSpPr>
        <p:spPr>
          <a:xfrm>
            <a:off x="39484" y="30805"/>
            <a:ext cx="1931356" cy="241881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D1BD"/>
            </a:solidFill>
          </a:ln>
          <a:effectLst>
            <a:outerShdw dist="50800" dir="42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77712" bIns="0" rtlCol="0" anchor="ctr"/>
          <a:lstStyle/>
          <a:p>
            <a:pPr algn="ctr">
              <a:lnSpc>
                <a:spcPts val="2374"/>
              </a:lnSpc>
            </a:pPr>
            <a:r>
              <a:rPr kumimoji="1" lang="ja-JP" altLang="en-US" sz="1700" b="1" dirty="0" smtClean="0">
                <a:solidFill>
                  <a:srgbClr val="26262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kumimoji="1" lang="en-US" altLang="ja-JP" sz="1700" b="1" dirty="0" smtClean="0">
                <a:solidFill>
                  <a:srgbClr val="26262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700" b="1" dirty="0" smtClean="0">
                <a:solidFill>
                  <a:srgbClr val="26262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ja-JP" altLang="en-US" sz="1700" b="1" dirty="0">
                <a:solidFill>
                  <a:srgbClr val="26262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４月から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216212" y="4596764"/>
            <a:ext cx="1240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9377"/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世帯の年収目安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endParaRPr kumimoji="1"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867769" y="1921168"/>
            <a:ext cx="6510024" cy="2770907"/>
            <a:chOff x="987218" y="2317025"/>
            <a:chExt cx="4954279" cy="2330404"/>
          </a:xfrm>
        </p:grpSpPr>
        <p:sp>
          <p:nvSpPr>
            <p:cNvPr id="73" name="正方形/長方形 72"/>
            <p:cNvSpPr/>
            <p:nvPr/>
          </p:nvSpPr>
          <p:spPr>
            <a:xfrm>
              <a:off x="1485568" y="2931262"/>
              <a:ext cx="2534394" cy="1214467"/>
            </a:xfrm>
            <a:prstGeom prst="rect">
              <a:avLst/>
            </a:prstGeom>
            <a:gradFill flip="none" rotWithShape="1">
              <a:gsLst>
                <a:gs pos="0">
                  <a:srgbClr val="FFE3D5"/>
                </a:gs>
                <a:gs pos="100000">
                  <a:srgbClr val="FF470D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15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987218" y="2317025"/>
              <a:ext cx="602108" cy="163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支給上限額</a:t>
              </a:r>
              <a:endPara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Rectangle 12"/>
            <p:cNvSpPr>
              <a:spLocks noChangeArrowheads="1"/>
            </p:cNvSpPr>
            <p:nvPr/>
          </p:nvSpPr>
          <p:spPr bwMode="auto">
            <a:xfrm>
              <a:off x="2307484" y="3554875"/>
              <a:ext cx="797785" cy="717846"/>
            </a:xfrm>
            <a:prstGeom prst="rect">
              <a:avLst/>
            </a:prstGeom>
            <a:solidFill>
              <a:srgbClr val="E6EBF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51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Rectangle 14"/>
            <p:cNvSpPr>
              <a:spLocks noChangeArrowheads="1"/>
            </p:cNvSpPr>
            <p:nvPr/>
          </p:nvSpPr>
          <p:spPr bwMode="auto">
            <a:xfrm>
              <a:off x="1476578" y="3321701"/>
              <a:ext cx="857727" cy="873778"/>
            </a:xfrm>
            <a:prstGeom prst="rect">
              <a:avLst/>
            </a:prstGeom>
            <a:solidFill>
              <a:srgbClr val="E6EBF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51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Rectangle 12"/>
            <p:cNvSpPr>
              <a:spLocks noChangeArrowheads="1"/>
            </p:cNvSpPr>
            <p:nvPr/>
          </p:nvSpPr>
          <p:spPr bwMode="auto">
            <a:xfrm>
              <a:off x="3029437" y="3801250"/>
              <a:ext cx="1011581" cy="282690"/>
            </a:xfrm>
            <a:prstGeom prst="rect">
              <a:avLst/>
            </a:prstGeom>
            <a:solidFill>
              <a:srgbClr val="E6EBF0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51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 bwMode="auto">
            <a:xfrm>
              <a:off x="1479102" y="3308183"/>
              <a:ext cx="855203" cy="0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479101" y="4039025"/>
              <a:ext cx="3582042" cy="50003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51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" name="Line 50"/>
            <p:cNvSpPr>
              <a:spLocks noChangeShapeType="1"/>
            </p:cNvSpPr>
            <p:nvPr/>
          </p:nvSpPr>
          <p:spPr bwMode="auto">
            <a:xfrm flipV="1">
              <a:off x="5061258" y="4172636"/>
              <a:ext cx="0" cy="4747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115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 flipV="1">
              <a:off x="4055605" y="4031110"/>
              <a:ext cx="1020125" cy="778"/>
            </a:xfrm>
            <a:prstGeom prst="line">
              <a:avLst/>
            </a:prstGeom>
            <a:ln w="25400">
              <a:solidFill>
                <a:schemeClr val="tx1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線コネクタ 65"/>
            <p:cNvCxnSpPr/>
            <p:nvPr/>
          </p:nvCxnSpPr>
          <p:spPr>
            <a:xfrm>
              <a:off x="1466207" y="2924126"/>
              <a:ext cx="258110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矢印: 上 66"/>
            <p:cNvSpPr/>
            <p:nvPr/>
          </p:nvSpPr>
          <p:spPr>
            <a:xfrm>
              <a:off x="3357401" y="2967224"/>
              <a:ext cx="390110" cy="769853"/>
            </a:xfrm>
            <a:prstGeom prst="upArrow">
              <a:avLst/>
            </a:prstGeom>
            <a:solidFill>
              <a:srgbClr val="FF681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15"/>
            </a:p>
          </p:txBody>
        </p:sp>
        <p:sp>
          <p:nvSpPr>
            <p:cNvPr id="68" name="矢印: 上 67"/>
            <p:cNvSpPr/>
            <p:nvPr/>
          </p:nvSpPr>
          <p:spPr>
            <a:xfrm>
              <a:off x="2538484" y="2960664"/>
              <a:ext cx="347583" cy="522898"/>
            </a:xfrm>
            <a:prstGeom prst="upArrow">
              <a:avLst/>
            </a:prstGeom>
            <a:solidFill>
              <a:srgbClr val="FF681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15"/>
            </a:p>
          </p:txBody>
        </p:sp>
        <p:sp>
          <p:nvSpPr>
            <p:cNvPr id="69" name="矢印: 上 68"/>
            <p:cNvSpPr/>
            <p:nvPr/>
          </p:nvSpPr>
          <p:spPr>
            <a:xfrm>
              <a:off x="1698029" y="2960393"/>
              <a:ext cx="376659" cy="296033"/>
            </a:xfrm>
            <a:prstGeom prst="upArrow">
              <a:avLst/>
            </a:prstGeom>
            <a:solidFill>
              <a:srgbClr val="FF681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15"/>
            </a:p>
          </p:txBody>
        </p:sp>
        <p:cxnSp>
          <p:nvCxnSpPr>
            <p:cNvPr id="91" name="直線コネクタ 90"/>
            <p:cNvCxnSpPr/>
            <p:nvPr/>
          </p:nvCxnSpPr>
          <p:spPr bwMode="auto">
            <a:xfrm>
              <a:off x="5061258" y="4031110"/>
              <a:ext cx="0" cy="507953"/>
            </a:xfrm>
            <a:prstGeom prst="line">
              <a:avLst/>
            </a:prstGeom>
            <a:ln w="25400">
              <a:solidFill>
                <a:schemeClr val="tx1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 flipV="1">
              <a:off x="1470236" y="2447397"/>
              <a:ext cx="0" cy="210915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115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7" name="直線コネクタ 46"/>
            <p:cNvCxnSpPr/>
            <p:nvPr/>
          </p:nvCxnSpPr>
          <p:spPr bwMode="auto">
            <a:xfrm>
              <a:off x="3097928" y="3802061"/>
              <a:ext cx="940927" cy="0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 bwMode="auto">
            <a:xfrm>
              <a:off x="2355857" y="3559012"/>
              <a:ext cx="733345" cy="0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正方形/長方形 101"/>
            <p:cNvSpPr/>
            <p:nvPr/>
          </p:nvSpPr>
          <p:spPr>
            <a:xfrm>
              <a:off x="2074688" y="2750277"/>
              <a:ext cx="1347012" cy="157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856" rIns="0" bIns="0" rtlCol="0" anchor="ctr"/>
            <a:lstStyle/>
            <a:p>
              <a:pPr algn="ctr"/>
              <a:r>
                <a:rPr kumimoji="1" lang="ja-JP" altLang="en-US" sz="1295" b="1" dirty="0">
                  <a:solidFill>
                    <a:srgbClr val="FF681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引上げ後の支援額</a:t>
              </a:r>
            </a:p>
          </p:txBody>
        </p:sp>
        <p:cxnSp>
          <p:nvCxnSpPr>
            <p:cNvPr id="103" name="直線コネクタ 102"/>
            <p:cNvCxnSpPr/>
            <p:nvPr/>
          </p:nvCxnSpPr>
          <p:spPr bwMode="auto">
            <a:xfrm>
              <a:off x="1382725" y="4033780"/>
              <a:ext cx="2844159" cy="0"/>
            </a:xfrm>
            <a:prstGeom prst="line">
              <a:avLst/>
            </a:prstGeom>
            <a:ln w="6350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Rectangle 13"/>
            <p:cNvSpPr>
              <a:spLocks noChangeArrowheads="1"/>
            </p:cNvSpPr>
            <p:nvPr/>
          </p:nvSpPr>
          <p:spPr bwMode="auto">
            <a:xfrm>
              <a:off x="1430116" y="3337414"/>
              <a:ext cx="974911" cy="1854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0" tIns="38856" rIns="0" bIns="0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0"/>
                </a:spcBef>
                <a:buNone/>
              </a:pPr>
              <a:r>
                <a:rPr kumimoji="0" lang="en-US" altLang="ja-JP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29</a:t>
              </a:r>
              <a:r>
                <a:rPr kumimoji="0" lang="ja-JP" altLang="en-US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万</a:t>
              </a:r>
              <a:r>
                <a:rPr kumimoji="0" lang="en-US" altLang="ja-JP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7,000</a:t>
              </a:r>
              <a:r>
                <a:rPr kumimoji="0" lang="ja-JP" altLang="en-US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lang="ja-JP" altLang="en-US" sz="863" dirty="0">
                <a:solidFill>
                  <a:srgbClr val="4472C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1" name="Rectangle 13"/>
            <p:cNvSpPr>
              <a:spLocks noChangeArrowheads="1"/>
            </p:cNvSpPr>
            <p:nvPr/>
          </p:nvSpPr>
          <p:spPr bwMode="auto">
            <a:xfrm>
              <a:off x="2252907" y="3557560"/>
              <a:ext cx="926184" cy="2172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0" tIns="38856" rIns="0" bIns="0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0"/>
                </a:spcBef>
                <a:buNone/>
              </a:pPr>
              <a:r>
                <a:rPr kumimoji="0" lang="en-US" altLang="ja-JP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  <a:r>
                <a:rPr kumimoji="0" lang="ja-JP" altLang="en-US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万</a:t>
              </a:r>
              <a:r>
                <a:rPr kumimoji="0" lang="en-US" altLang="ja-JP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7,600</a:t>
              </a:r>
              <a:r>
                <a:rPr kumimoji="0" lang="ja-JP" altLang="en-US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lang="ja-JP" altLang="en-US" sz="863" dirty="0">
                <a:solidFill>
                  <a:srgbClr val="4472C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" name="Rectangle 13"/>
            <p:cNvSpPr>
              <a:spLocks noChangeArrowheads="1"/>
            </p:cNvSpPr>
            <p:nvPr/>
          </p:nvSpPr>
          <p:spPr bwMode="auto">
            <a:xfrm>
              <a:off x="3104621" y="3798853"/>
              <a:ext cx="883824" cy="176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0" tIns="38856" rIns="0" bIns="0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0"/>
                </a:spcBef>
                <a:buNone/>
              </a:pPr>
              <a:r>
                <a:rPr kumimoji="0" lang="en-US" altLang="ja-JP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  <a:r>
                <a:rPr kumimoji="0" lang="ja-JP" altLang="en-US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万</a:t>
              </a:r>
              <a:r>
                <a:rPr kumimoji="0" lang="en-US" altLang="ja-JP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8,200</a:t>
              </a:r>
              <a:r>
                <a:rPr kumimoji="0" lang="ja-JP" altLang="en-US" sz="863" dirty="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lang="ja-JP" altLang="en-US" sz="863" dirty="0">
                <a:solidFill>
                  <a:srgbClr val="4472C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吹き出し: 角を丸めた四角形 43"/>
            <p:cNvSpPr/>
            <p:nvPr/>
          </p:nvSpPr>
          <p:spPr>
            <a:xfrm>
              <a:off x="3573395" y="2353117"/>
              <a:ext cx="2368102" cy="525065"/>
            </a:xfrm>
            <a:prstGeom prst="wedgeRoundRectCallout">
              <a:avLst>
                <a:gd name="adj1" fmla="val -38037"/>
                <a:gd name="adj2" fmla="val 90206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FC54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8856" bIns="0" rtlCol="0" anchor="ctr"/>
            <a:lstStyle/>
            <a:p>
              <a:pPr lvl="0"/>
              <a:r>
                <a:rPr kumimoji="1" lang="ja-JP" altLang="en-US" sz="1600" b="1" dirty="0" smtClean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年収</a:t>
              </a:r>
              <a:r>
                <a:rPr kumimoji="1" lang="ja-JP" altLang="en-US" sz="1600" b="1" dirty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約</a:t>
              </a:r>
              <a:r>
                <a:rPr kumimoji="1" lang="en-US" altLang="ja-JP" sz="1600" b="1" dirty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590</a:t>
              </a:r>
              <a:r>
                <a:rPr kumimoji="1" lang="ja-JP" altLang="en-US" sz="1600" b="1" dirty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万円</a:t>
              </a:r>
              <a:r>
                <a:rPr kumimoji="1" lang="ja-JP" altLang="en-US" sz="1600" b="1" dirty="0" smtClean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未満</a:t>
              </a:r>
              <a:r>
                <a:rPr kumimoji="1" lang="en-US" altLang="ja-JP" sz="1200" b="1" dirty="0" smtClean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(※2)</a:t>
              </a:r>
              <a:r>
                <a:rPr kumimoji="1" lang="ja-JP" altLang="en-US" sz="1600" b="1" dirty="0" smtClean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世帯の上限額</a:t>
              </a:r>
              <a:r>
                <a:rPr kumimoji="1" lang="ja-JP" altLang="en-US" sz="1600" b="1" dirty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が</a:t>
              </a:r>
              <a:r>
                <a:rPr kumimoji="1" lang="ja-JP" altLang="en-US" sz="1600" b="1" dirty="0" smtClean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上が</a:t>
              </a:r>
              <a:r>
                <a:rPr kumimoji="1" lang="ja-JP" altLang="en-US" sz="1600" b="1" dirty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り</a:t>
              </a:r>
              <a:r>
                <a:rPr kumimoji="1" lang="ja-JP" altLang="en-US" sz="1600" b="1" dirty="0" smtClean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ます</a:t>
              </a:r>
              <a:r>
                <a:rPr kumimoji="1" lang="ja-JP" altLang="en-US" sz="1600" b="1" dirty="0">
                  <a:solidFill>
                    <a:prstClr val="black"/>
                  </a:solidFill>
                  <a:uFill>
                    <a:solidFill>
                      <a:srgbClr val="FF3399"/>
                    </a:solidFill>
                  </a:u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  <a:endPara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Line 37"/>
            <p:cNvSpPr>
              <a:spLocks noChangeShapeType="1"/>
            </p:cNvSpPr>
            <p:nvPr/>
          </p:nvSpPr>
          <p:spPr bwMode="auto">
            <a:xfrm flipV="1">
              <a:off x="1470233" y="4535991"/>
              <a:ext cx="4336644" cy="56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115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0" name="テキスト ボックス 89"/>
          <p:cNvSpPr txBox="1"/>
          <p:nvPr/>
        </p:nvSpPr>
        <p:spPr>
          <a:xfrm>
            <a:off x="1008838" y="7506146"/>
            <a:ext cx="6514441" cy="67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7" indent="-3427"/>
            <a:r>
              <a:rPr kumimoji="1"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現在</a:t>
            </a:r>
            <a:r>
              <a:rPr kumimoji="1" lang="ja-JP" altLang="en-US" sz="1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、就学支援金の対象となっている学校に適用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されます。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7" indent="-3427"/>
            <a:r>
              <a:rPr kumimoji="1"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在校生（令和</a:t>
            </a:r>
            <a:r>
              <a:rPr kumimoji="1" lang="en-US" altLang="ja-JP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年度</a:t>
            </a:r>
            <a:r>
              <a:rPr kumimoji="1" lang="ja-JP" altLang="en-US" sz="1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よりも前に入学した生徒</a:t>
            </a:r>
            <a:r>
              <a:rPr kumimoji="1" lang="ja-JP" altLang="en-US" sz="12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）も対象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す。</a:t>
            </a:r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</a:t>
            </a:r>
            <a:endParaRPr kumimoji="1" lang="en-US" altLang="ja-JP" sz="1295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7" indent="-3427"/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kumimoji="1"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kumimoji="1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年度以前の制度で受給している生徒は対象外です。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3368977" y="8840379"/>
            <a:ext cx="2813220" cy="307284"/>
            <a:chOff x="1484423" y="9035531"/>
            <a:chExt cx="2373191" cy="335256"/>
          </a:xfrm>
        </p:grpSpPr>
        <p:sp>
          <p:nvSpPr>
            <p:cNvPr id="89" name="正方形/長方形 88"/>
            <p:cNvSpPr/>
            <p:nvPr/>
          </p:nvSpPr>
          <p:spPr>
            <a:xfrm>
              <a:off x="1484423" y="9035535"/>
              <a:ext cx="1879896" cy="33525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7712" anchor="ctr"/>
            <a:lstStyle/>
            <a:p>
              <a:pPr algn="ctr" defTabSz="493456">
                <a:defRPr/>
              </a:pPr>
              <a:r>
                <a:rPr lang="ja-JP" altLang="en-US" sz="1295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</a:t>
              </a:r>
              <a:r>
                <a:rPr lang="ja-JP" altLang="en-US" sz="1187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高校生等への修学支援 </a:t>
              </a:r>
              <a:endParaRPr lang="en-US" altLang="ja-JP" sz="1295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3364320" y="9035531"/>
              <a:ext cx="493294" cy="33525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7712" anchor="ctr"/>
            <a:lstStyle/>
            <a:p>
              <a:pPr algn="r" defTabSz="493456">
                <a:defRPr/>
              </a:pPr>
              <a:r>
                <a:rPr lang="ja-JP" altLang="en-US" sz="1295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検索</a:t>
              </a:r>
              <a:endParaRPr lang="en-US" altLang="ja-JP" sz="1295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94" name="図 9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8780" y="9086085"/>
              <a:ext cx="247915" cy="234142"/>
            </a:xfrm>
            <a:prstGeom prst="rect">
              <a:avLst/>
            </a:prstGeom>
          </p:spPr>
        </p:pic>
      </p:grpSp>
      <p:grpSp>
        <p:nvGrpSpPr>
          <p:cNvPr id="11" name="グループ化 10"/>
          <p:cNvGrpSpPr/>
          <p:nvPr/>
        </p:nvGrpSpPr>
        <p:grpSpPr>
          <a:xfrm>
            <a:off x="6422137" y="8330705"/>
            <a:ext cx="976383" cy="955826"/>
            <a:chOff x="498349" y="8890746"/>
            <a:chExt cx="776224" cy="792567"/>
          </a:xfrm>
        </p:grpSpPr>
        <p:pic>
          <p:nvPicPr>
            <p:cNvPr id="78" name="図 77">
              <a:extLst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895" y="8916002"/>
              <a:ext cx="737566" cy="737566"/>
            </a:xfrm>
            <a:prstGeom prst="rect">
              <a:avLst/>
            </a:prstGeom>
          </p:spPr>
        </p:pic>
        <p:sp>
          <p:nvSpPr>
            <p:cNvPr id="77" name="正方形/長方形 76"/>
            <p:cNvSpPr/>
            <p:nvPr/>
          </p:nvSpPr>
          <p:spPr>
            <a:xfrm>
              <a:off x="498349" y="8890746"/>
              <a:ext cx="776224" cy="792567"/>
            </a:xfrm>
            <a:prstGeom prst="rect">
              <a:avLst/>
            </a:prstGeom>
            <a:noFill/>
            <a:ln w="571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93456">
                <a:defRPr/>
              </a:pPr>
              <a:endParaRPr kumimoji="1" lang="ja-JP" altLang="en-US" sz="1943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pic>
        <p:nvPicPr>
          <p:cNvPr id="81" name="図 88" descr="mext_38.png">
            <a:extLst>
              <a:ext uri="{FF2B5EF4-FFF2-40B4-BE49-F238E27FC236}">
                <a16:creationId xmlns="" xmlns:a16="http://schemas.microsoft.com/office/drawing/2014/main" id="{C182433C-E36D-48B9-B34C-78220C64D2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2" y="7545243"/>
            <a:ext cx="728293" cy="5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81">
            <a:extLst>
              <a:ext uri="{FF2B5EF4-FFF2-40B4-BE49-F238E27FC236}">
                <a16:creationId xmlns="" xmlns:a16="http://schemas.microsoft.com/office/drawing/2014/main" id="{518D4866-3C11-4F2C-9C3C-E764695115C6}"/>
              </a:ext>
            </a:extLst>
          </p:cNvPr>
          <p:cNvSpPr txBox="1"/>
          <p:nvPr/>
        </p:nvSpPr>
        <p:spPr>
          <a:xfrm>
            <a:off x="495401" y="8312652"/>
            <a:ext cx="5747153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93456">
              <a:lnSpc>
                <a:spcPts val="1727"/>
              </a:lnSpc>
              <a:defRPr/>
            </a:pPr>
            <a:r>
              <a:rPr kumimoji="1" lang="ja-JP" altLang="en-US" sz="1295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文部科学省の</a:t>
            </a:r>
            <a:r>
              <a:rPr kumimoji="1" lang="en-US" altLang="ja-JP" sz="1295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1295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サイトには</a:t>
            </a:r>
            <a:r>
              <a:rPr kumimoji="1" lang="ja-JP" altLang="en-US" sz="1295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、各制度</a:t>
            </a:r>
            <a:r>
              <a:rPr kumimoji="1" lang="ja-JP" altLang="en-US" sz="1295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の詳細情報、各都道府県担当連絡先、</a:t>
            </a:r>
            <a:endParaRPr kumimoji="1" lang="en-US" altLang="ja-JP" sz="1295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493456">
              <a:lnSpc>
                <a:spcPts val="1727"/>
              </a:lnSpc>
              <a:defRPr/>
            </a:pPr>
            <a:r>
              <a:rPr kumimoji="1" lang="ja-JP" altLang="en-US" sz="1295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kumimoji="1" lang="en-US" altLang="ja-JP" sz="1295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295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年度</a:t>
            </a:r>
            <a:r>
              <a:rPr kumimoji="1" lang="ja-JP" altLang="en-US" sz="1295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以降の制度に関する最新情報などを掲載しています。</a:t>
            </a:r>
            <a:endParaRPr kumimoji="1" lang="en-US" altLang="ja-JP" sz="1295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="" xmlns:a16="http://schemas.microsoft.com/office/drawing/2014/main" id="{DB1396A2-F3F8-449F-94AC-675ADC2C750D}"/>
              </a:ext>
            </a:extLst>
          </p:cNvPr>
          <p:cNvSpPr/>
          <p:nvPr/>
        </p:nvSpPr>
        <p:spPr>
          <a:xfrm>
            <a:off x="450399" y="5404175"/>
            <a:ext cx="70731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8" indent="-90488"/>
            <a:r>
              <a:rPr kumimoji="1"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 両親・高校生・中学生の４人家族で、両親の一方が働いている場合の</a:t>
            </a:r>
            <a:r>
              <a:rPr kumimoji="1" lang="ja-JP" altLang="en-US" sz="1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目安</a:t>
            </a:r>
            <a:r>
              <a:rPr kumimoji="1" lang="ja-JP" altLang="en-US" sz="9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家族構成別の年収目安は</a:t>
            </a:r>
            <a:r>
              <a:rPr kumimoji="1" lang="ja-JP" altLang="en-US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裏面下表参照</a:t>
            </a:r>
            <a:r>
              <a:rPr kumimoji="1" lang="en-US" altLang="ja-JP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000" dirty="0" err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90488" indent="-90488"/>
            <a:endParaRPr kumimoji="1"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90488" indent="-90488"/>
            <a:r>
              <a:rPr kumimoji="1"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="" xmlns:a16="http://schemas.microsoft.com/office/drawing/2014/main" id="{FAE284E0-64AE-4183-9253-83375394DAE0}"/>
              </a:ext>
            </a:extLst>
          </p:cNvPr>
          <p:cNvSpPr txBox="1"/>
          <p:nvPr/>
        </p:nvSpPr>
        <p:spPr>
          <a:xfrm>
            <a:off x="446582" y="5004065"/>
            <a:ext cx="6426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 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私立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高校（通信制）は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7,000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円、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 国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公立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の高等専門学校（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年）は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4600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円が支給上限額。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Rectangle 13">
            <a:extLst>
              <a:ext uri="{FF2B5EF4-FFF2-40B4-BE49-F238E27FC236}">
                <a16:creationId xmlns="" xmlns:a16="http://schemas.microsoft.com/office/drawing/2014/main" id="{0E59FD3D-B8C6-4681-B8BF-EF309B891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6" y="2334103"/>
            <a:ext cx="1358728" cy="57774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36000" rIns="0" bIns="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0"/>
              </a:spcBef>
              <a:buNone/>
            </a:pPr>
            <a:r>
              <a:rPr lang="en-US" altLang="ja-JP" sz="1400" b="1" u="sng" dirty="0" smtClean="0">
                <a:solidFill>
                  <a:srgbClr val="FF68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lang="ja-JP" altLang="en-US" sz="1400" b="1" u="sng" dirty="0">
                <a:solidFill>
                  <a:srgbClr val="FF68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lang="en-US" altLang="ja-JP" sz="1400" b="1" u="sng" dirty="0">
                <a:solidFill>
                  <a:srgbClr val="FF68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6,000</a:t>
            </a:r>
            <a:r>
              <a:rPr lang="ja-JP" altLang="en-US" sz="1400" b="1" u="sng" dirty="0" smtClean="0">
                <a:solidFill>
                  <a:srgbClr val="FF68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0" lang="en-US" altLang="ja-JP" sz="800" u="sng" dirty="0">
              <a:solidFill>
                <a:srgbClr val="FF681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eaLnBrk="1" hangingPunct="1">
              <a:spcBef>
                <a:spcPts val="0"/>
              </a:spcBef>
              <a:buNone/>
            </a:pPr>
            <a:r>
              <a:rPr kumimoji="0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私立</a:t>
            </a:r>
            <a:r>
              <a:rPr kumimoji="0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高校（</a:t>
            </a:r>
            <a:r>
              <a:rPr kumimoji="0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全日制</a:t>
            </a:r>
            <a:r>
              <a:rPr kumimoji="0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kumimoji="0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の場合</a:t>
            </a:r>
            <a:endParaRPr kumimoji="0" lang="en-US" altLang="ja-JP" sz="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 eaLnBrk="1" hangingPunct="1">
              <a:spcBef>
                <a:spcPts val="0"/>
              </a:spcBef>
              <a:buNone/>
            </a:pPr>
            <a:r>
              <a:rPr kumimoji="0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0"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4683" y="6052137"/>
            <a:ext cx="7448900" cy="1401129"/>
          </a:xfrm>
          <a:prstGeom prst="rect">
            <a:avLst/>
          </a:prstGeom>
          <a:solidFill>
            <a:srgbClr val="FFF8E5"/>
          </a:solidFill>
          <a:ln w="57150">
            <a:solidFill>
              <a:schemeClr val="accent4"/>
            </a:solidFill>
          </a:ln>
        </p:spPr>
        <p:txBody>
          <a:bodyPr wrap="square" rtlCol="0" anchor="ctr" anchorCtr="0">
            <a:normAutofit fontScale="92500" lnSpcReduction="10000"/>
          </a:bodyPr>
          <a:lstStyle/>
          <a:p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295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9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（新入生の皆さん）</a:t>
            </a:r>
            <a:endParaRPr kumimoji="1" lang="en-US" altLang="ja-JP" sz="1295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95" b="1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295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入学時の４月</a:t>
            </a:r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など手続きが必要な時期に学校から案内があります。必ず確認してください。</a:t>
            </a:r>
            <a:endParaRPr kumimoji="1" lang="en-US" altLang="ja-JP" sz="1295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95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sz="129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在校生の皆さん）</a:t>
            </a:r>
            <a:endParaRPr kumimoji="1" lang="en-US" altLang="ja-JP" sz="1295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9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295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収入</a:t>
            </a:r>
            <a:r>
              <a:rPr kumimoji="1" lang="ja-JP" altLang="en-US" sz="1295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状況の届出を行う</a:t>
            </a:r>
            <a:r>
              <a:rPr kumimoji="1" lang="ja-JP" altLang="en-US" sz="1295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７月頃</a:t>
            </a:r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kumimoji="1" lang="ja-JP" altLang="en-US" sz="1295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学校から案内があります</a:t>
            </a:r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95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既にマイナンバーにより手続きをして、受給されている方は、マイナンバーカードの写し等の</a:t>
            </a:r>
            <a:endParaRPr kumimoji="1" lang="en-US" altLang="ja-JP" sz="1295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95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再提出は不要です</a:t>
            </a:r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（保護者に変更のある場合を除く）</a:t>
            </a:r>
            <a:r>
              <a:rPr kumimoji="1" lang="ja-JP" altLang="en-US" sz="1295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1295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1510798" y="3984027"/>
            <a:ext cx="4680000" cy="553247"/>
          </a:xfrm>
          <a:prstGeom prst="rect">
            <a:avLst/>
          </a:prstGeom>
          <a:solidFill>
            <a:srgbClr val="69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51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3" name="グループ化 82"/>
          <p:cNvGrpSpPr/>
          <p:nvPr/>
        </p:nvGrpSpPr>
        <p:grpSpPr>
          <a:xfrm>
            <a:off x="74683" y="5783130"/>
            <a:ext cx="2502276" cy="449477"/>
            <a:chOff x="-1907041" y="6227606"/>
            <a:chExt cx="2502276" cy="449477"/>
          </a:xfrm>
          <a:noFill/>
        </p:grpSpPr>
        <p:sp>
          <p:nvSpPr>
            <p:cNvPr id="84" name="正方形/長方形 83"/>
            <p:cNvSpPr/>
            <p:nvPr/>
          </p:nvSpPr>
          <p:spPr>
            <a:xfrm>
              <a:off x="-1907041" y="6227606"/>
              <a:ext cx="2502276" cy="449477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-1470160" y="6308386"/>
              <a:ext cx="2056292" cy="35811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727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お申込みについ</a:t>
              </a:r>
              <a:r>
                <a:rPr kumimoji="1" lang="ja-JP" altLang="en-US" sz="1727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て</a:t>
              </a:r>
              <a:endParaRPr kumimoji="1" lang="ja-JP" altLang="en-US" sz="1727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86" name="図 8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06430" y="6268225"/>
              <a:ext cx="345373" cy="359020"/>
            </a:xfrm>
            <a:prstGeom prst="rect">
              <a:avLst/>
            </a:prstGeom>
            <a:grpFill/>
          </p:spPr>
        </p:pic>
      </p:grpSp>
      <p:sp>
        <p:nvSpPr>
          <p:cNvPr id="88" name="Rectangle 13"/>
          <p:cNvSpPr>
            <a:spLocks noChangeArrowheads="1"/>
          </p:cNvSpPr>
          <p:nvPr/>
        </p:nvSpPr>
        <p:spPr bwMode="auto">
          <a:xfrm>
            <a:off x="4984051" y="3949201"/>
            <a:ext cx="1171746" cy="3070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38856" rIns="0" bIns="0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0"/>
              </a:spcBef>
              <a:buNone/>
            </a:pPr>
            <a:endParaRPr lang="ja-JP" altLang="en-US" sz="1000" b="1" dirty="0">
              <a:solidFill>
                <a:srgbClr val="4472C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Line 50"/>
          <p:cNvSpPr>
            <a:spLocks noChangeShapeType="1"/>
          </p:cNvSpPr>
          <p:nvPr/>
        </p:nvSpPr>
        <p:spPr bwMode="auto">
          <a:xfrm flipV="1">
            <a:off x="4855834" y="2832894"/>
            <a:ext cx="4499" cy="1851146"/>
          </a:xfrm>
          <a:prstGeom prst="line">
            <a:avLst/>
          </a:prstGeom>
          <a:noFill/>
          <a:ln w="28575">
            <a:solidFill>
              <a:srgbClr val="FF681D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2115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5" name="直線コネクタ 94"/>
          <p:cNvCxnSpPr/>
          <p:nvPr/>
        </p:nvCxnSpPr>
        <p:spPr bwMode="auto">
          <a:xfrm>
            <a:off x="2637869" y="3120581"/>
            <a:ext cx="0" cy="1571494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 bwMode="auto">
          <a:xfrm>
            <a:off x="2637869" y="3121372"/>
            <a:ext cx="0" cy="1571494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正方形/長方形 96"/>
          <p:cNvSpPr/>
          <p:nvPr/>
        </p:nvSpPr>
        <p:spPr>
          <a:xfrm>
            <a:off x="1608590" y="3618119"/>
            <a:ext cx="1263582" cy="2495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856" rIns="0" bIns="0" rtlCol="0" anchor="ctr"/>
          <a:lstStyle/>
          <a:p>
            <a:pPr algn="ctr"/>
            <a:r>
              <a:rPr kumimoji="1" lang="ja-JP" altLang="en-US" sz="1295" b="1" dirty="0">
                <a:solidFill>
                  <a:srgbClr val="4472C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現在の支援額</a:t>
            </a:r>
          </a:p>
        </p:txBody>
      </p:sp>
      <p:cxnSp>
        <p:nvCxnSpPr>
          <p:cNvPr id="98" name="直線コネクタ 97"/>
          <p:cNvCxnSpPr/>
          <p:nvPr/>
        </p:nvCxnSpPr>
        <p:spPr bwMode="auto">
          <a:xfrm>
            <a:off x="3641285" y="3412970"/>
            <a:ext cx="0" cy="1292148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423674" y="1263962"/>
            <a:ext cx="6878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高等学校等就学支援金（返還不要の授業料支援）の制度改正で、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私立高校等に通う生徒への支援が手厚くなります！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5433802" y="3432556"/>
            <a:ext cx="459368" cy="152665"/>
          </a:xfrm>
          <a:prstGeom prst="rect">
            <a:avLst/>
          </a:prstGeom>
          <a:solidFill>
            <a:srgbClr val="69B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51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71316" y="3394444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＝公立高校に通う場合の</a:t>
            </a:r>
            <a:endParaRPr kumimoji="1" lang="en-US" altLang="ja-JP" sz="1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支給額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70758" y="3830139"/>
            <a:ext cx="1416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sz="1400" b="1" dirty="0" smtClean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8,800</a:t>
            </a:r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en-US" altLang="ja-JP" sz="1400" b="1" dirty="0" smtClean="0">
              <a:solidFill>
                <a:schemeClr val="accent5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69332" y="896674"/>
            <a:ext cx="1681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がスタート！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角丸四角形 100"/>
          <p:cNvSpPr/>
          <p:nvPr/>
        </p:nvSpPr>
        <p:spPr>
          <a:xfrm>
            <a:off x="246786" y="9441716"/>
            <a:ext cx="7057924" cy="1219218"/>
          </a:xfrm>
          <a:prstGeom prst="roundRect">
            <a:avLst>
              <a:gd name="adj" fmla="val 20347"/>
            </a:avLst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845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690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535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1380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9225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7070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916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2761" algn="l" defTabSz="995690" rtl="0" eaLnBrk="1" latinLnBrk="0" hangingPunct="1"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0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お問合せ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岩手県（平日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8:30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17:15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）</a:t>
            </a:r>
            <a:endParaRPr lang="en-US" altLang="ja-JP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・高等学校等就学支援金</a:t>
            </a:r>
            <a:endParaRPr lang="en-US" altLang="ja-JP" sz="1050" dirty="0">
              <a:solidFill>
                <a:schemeClr val="tx1">
                  <a:lumMod val="85000"/>
                  <a:lumOff val="15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公立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高校➤教育委員会事務局教育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企画室 予算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財務担当　　直通：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019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629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6112</a:t>
            </a:r>
          </a:p>
          <a:p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私立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高校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➤政策地域部学事振興課 私学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振興担当　　　　　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直通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：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019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629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ja-JP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5041</a:t>
            </a:r>
          </a:p>
          <a:p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・高校生等奨学給付金</a:t>
            </a:r>
            <a:endParaRPr lang="en-US" altLang="ja-JP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公立高校➤教育委員会事務局教育企画室 総務担当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直通：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019</a:t>
            </a:r>
            <a:r>
              <a:rPr lang="ja-JP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ja-JP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629</a:t>
            </a:r>
            <a:r>
              <a:rPr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ja-JP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6109</a:t>
            </a:r>
          </a:p>
          <a:p>
            <a:r>
              <a:rPr kumimoji="1" lang="ja-JP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　　　私立高校➢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政策地域部学事振興課 私学振興担当　　　　　直通：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019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629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－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5041</a:t>
            </a:r>
            <a:endParaRPr kumimoji="1" lang="en-US" altLang="ja-JP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05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6469" y="320040"/>
            <a:ext cx="7461258" cy="7603804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bk object 16">
            <a:extLst>
              <a:ext uri="{FF2B5EF4-FFF2-40B4-BE49-F238E27FC236}">
                <a16:creationId xmlns="" xmlns:a16="http://schemas.microsoft.com/office/drawing/2014/main" id="{BB1B8E6B-2FD7-4030-8127-FFA460DA8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40" y="5857801"/>
            <a:ext cx="7272644" cy="1980639"/>
          </a:xfrm>
          <a:prstGeom prst="roundRect">
            <a:avLst>
              <a:gd name="adj" fmla="val 10315"/>
            </a:avLst>
          </a:prstGeom>
          <a:solidFill>
            <a:schemeClr val="bg1"/>
          </a:solidFill>
          <a:ln w="19050">
            <a:solidFill>
              <a:srgbClr val="FF66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defTabSz="451371">
              <a:defRPr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 charset="-128"/>
            </a:endParaRPr>
          </a:p>
        </p:txBody>
      </p:sp>
      <p:sp>
        <p:nvSpPr>
          <p:cNvPr id="95" name="bk object 16">
            <a:extLst>
              <a:ext uri="{FF2B5EF4-FFF2-40B4-BE49-F238E27FC236}">
                <a16:creationId xmlns="" xmlns:a16="http://schemas.microsoft.com/office/drawing/2014/main" id="{2A366049-0734-4619-8C40-AC9629383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7" y="792126"/>
            <a:ext cx="7282167" cy="4778200"/>
          </a:xfrm>
          <a:prstGeom prst="roundRect">
            <a:avLst>
              <a:gd name="adj" fmla="val 3707"/>
            </a:avLst>
          </a:prstGeom>
          <a:solidFill>
            <a:schemeClr val="bg1"/>
          </a:solidFill>
          <a:ln w="19050">
            <a:solidFill>
              <a:srgbClr val="FF681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defTabSz="451371">
              <a:defRPr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ＭＳ Ｐゴシック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="" xmlns:a16="http://schemas.microsoft.com/office/drawing/2014/main" id="{5438D797-D7F4-4355-A698-319B0AAE397A}"/>
              </a:ext>
            </a:extLst>
          </p:cNvPr>
          <p:cNvSpPr txBox="1"/>
          <p:nvPr/>
        </p:nvSpPr>
        <p:spPr>
          <a:xfrm>
            <a:off x="279241" y="631708"/>
            <a:ext cx="4056537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681D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令和２年４月分～</a:t>
            </a:r>
            <a:r>
              <a:rPr kumimoji="1" lang="ja-JP" altLang="en-US" sz="1600" b="1" dirty="0" smtClean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６月分</a:t>
            </a:r>
            <a:r>
              <a:rPr kumimoji="1" lang="ja-JP" altLang="en-US" sz="1200" b="1" dirty="0" smtClean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（令和元年度と同様）</a:t>
            </a:r>
            <a:endParaRPr kumimoji="1" lang="en-US" altLang="ja-JP" sz="1200" dirty="0">
              <a:solidFill>
                <a:srgbClr val="FF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="" xmlns:a16="http://schemas.microsoft.com/office/drawing/2014/main" id="{FF64D8F8-6D1B-4211-A6E3-D735E40D14AF}"/>
              </a:ext>
            </a:extLst>
          </p:cNvPr>
          <p:cNvSpPr txBox="1"/>
          <p:nvPr/>
        </p:nvSpPr>
        <p:spPr>
          <a:xfrm>
            <a:off x="367934" y="1372315"/>
            <a:ext cx="298446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所得割額の合算額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＜　</a:t>
            </a:r>
            <a:r>
              <a:rPr lang="en-US" altLang="ja-JP" sz="1200" b="1" u="heavy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257,500</a:t>
            </a:r>
            <a:r>
              <a:rPr lang="ja-JP" altLang="en-US" sz="1200" b="1" u="heavy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200" b="1" u="heavy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都道府県民税</a:t>
            </a:r>
            <a:r>
              <a:rPr lang="en-US" altLang="ja-JP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103,000</a:t>
            </a:r>
            <a:r>
              <a:rPr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円＋</a:t>
            </a:r>
            <a:r>
              <a:rPr lang="ja-JP" altLang="en-US" sz="6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市町村民税</a:t>
            </a:r>
            <a:r>
              <a:rPr lang="en-US" altLang="ja-JP" sz="6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154,500</a:t>
            </a:r>
            <a:r>
              <a:rPr lang="ja-JP" altLang="en-US" sz="6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600" u="sng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（年収</a:t>
            </a:r>
            <a:r>
              <a:rPr lang="en-US" altLang="ja-JP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590</a:t>
            </a:r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万円未満に相当）</a:t>
            </a:r>
            <a:endParaRPr lang="en-US" altLang="ja-JP" sz="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5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5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5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＜　</a:t>
            </a:r>
            <a:r>
              <a:rPr lang="en-US" altLang="ja-JP" sz="1200" b="1" u="heavy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507,000</a:t>
            </a:r>
            <a:r>
              <a:rPr lang="ja-JP" altLang="en-US" sz="1200" b="1" u="heavy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  <a:p>
            <a:pPr algn="r"/>
            <a:r>
              <a:rPr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都道府県民税</a:t>
            </a:r>
            <a:r>
              <a:rPr lang="en-US" altLang="ja-JP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202,800</a:t>
            </a:r>
            <a:r>
              <a:rPr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円＋</a:t>
            </a:r>
            <a:r>
              <a:rPr lang="ja-JP" altLang="en-US" sz="6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市町村民税</a:t>
            </a:r>
            <a:r>
              <a:rPr lang="en-US" altLang="ja-JP" sz="6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304,200</a:t>
            </a:r>
            <a:r>
              <a:rPr lang="ja-JP" altLang="en-US" sz="6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600" u="sng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（年収</a:t>
            </a:r>
            <a:r>
              <a:rPr kumimoji="1" lang="en-US" altLang="ja-JP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910</a:t>
            </a:r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万円未満に相当）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矢印: 右 70">
            <a:extLst>
              <a:ext uri="{FF2B5EF4-FFF2-40B4-BE49-F238E27FC236}">
                <a16:creationId xmlns="" xmlns:a16="http://schemas.microsoft.com/office/drawing/2014/main" id="{3D9E8044-0BD0-4F83-B90F-C88068158604}"/>
              </a:ext>
            </a:extLst>
          </p:cNvPr>
          <p:cNvSpPr/>
          <p:nvPr/>
        </p:nvSpPr>
        <p:spPr>
          <a:xfrm>
            <a:off x="3406831" y="1372315"/>
            <a:ext cx="212814" cy="26495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矢印: 右 71">
            <a:extLst>
              <a:ext uri="{FF2B5EF4-FFF2-40B4-BE49-F238E27FC236}">
                <a16:creationId xmlns="" xmlns:a16="http://schemas.microsoft.com/office/drawing/2014/main" id="{FEF87ECF-3C75-4E05-8828-DEF90E12193D}"/>
              </a:ext>
            </a:extLst>
          </p:cNvPr>
          <p:cNvSpPr/>
          <p:nvPr/>
        </p:nvSpPr>
        <p:spPr>
          <a:xfrm>
            <a:off x="3406831" y="1941951"/>
            <a:ext cx="212814" cy="26495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四角形: 角を丸くする 72">
            <a:extLst>
              <a:ext uri="{FF2B5EF4-FFF2-40B4-BE49-F238E27FC236}">
                <a16:creationId xmlns="" xmlns:a16="http://schemas.microsoft.com/office/drawing/2014/main" id="{4AC6AA96-C6D9-48D6-A368-3EAB9033B8D7}"/>
              </a:ext>
            </a:extLst>
          </p:cNvPr>
          <p:cNvSpPr/>
          <p:nvPr/>
        </p:nvSpPr>
        <p:spPr>
          <a:xfrm>
            <a:off x="3792278" y="1312960"/>
            <a:ext cx="2488735" cy="439235"/>
          </a:xfrm>
          <a:prstGeom prst="roundRect">
            <a:avLst/>
          </a:prstGeom>
          <a:solidFill>
            <a:srgbClr val="F65200"/>
          </a:solidFill>
          <a:ln>
            <a:solidFill>
              <a:srgbClr val="F652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支給額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最大</a:t>
            </a:r>
            <a:r>
              <a:rPr kumimoji="1"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396,000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="" xmlns:a16="http://schemas.microsoft.com/office/drawing/2014/main" id="{FAFE2436-5BF6-4D7F-94C4-CF17480FCDCB}"/>
              </a:ext>
            </a:extLst>
          </p:cNvPr>
          <p:cNvSpPr/>
          <p:nvPr/>
        </p:nvSpPr>
        <p:spPr>
          <a:xfrm>
            <a:off x="3792278" y="1907683"/>
            <a:ext cx="2488735" cy="394853"/>
          </a:xfrm>
          <a:prstGeom prst="roundRect">
            <a:avLst/>
          </a:prstGeom>
          <a:gradFill>
            <a:gsLst>
              <a:gs pos="100000">
                <a:schemeClr val="bg1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rgbClr val="F652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支給額：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118,800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86" name="表 85">
            <a:extLst>
              <a:ext uri="{FF2B5EF4-FFF2-40B4-BE49-F238E27FC236}">
                <a16:creationId xmlns="" xmlns:a16="http://schemas.microsoft.com/office/drawing/2014/main" id="{F5DDFC02-BF78-40CD-9603-8829BC4AF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660888"/>
              </p:ext>
            </p:extLst>
          </p:nvPr>
        </p:nvGraphicFramePr>
        <p:xfrm>
          <a:off x="204400" y="8055577"/>
          <a:ext cx="7162383" cy="223184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45143">
                  <a:extLst>
                    <a:ext uri="{9D8B030D-6E8A-4147-A177-3AD203B41FA5}">
                      <a16:colId xmlns="" xmlns:a16="http://schemas.microsoft.com/office/drawing/2014/main" val="1752860056"/>
                    </a:ext>
                  </a:extLst>
                </a:gridCol>
                <a:gridCol w="2700926">
                  <a:extLst>
                    <a:ext uri="{9D8B030D-6E8A-4147-A177-3AD203B41FA5}">
                      <a16:colId xmlns="" xmlns:a16="http://schemas.microsoft.com/office/drawing/2014/main" val="2979069628"/>
                    </a:ext>
                  </a:extLst>
                </a:gridCol>
                <a:gridCol w="1745767">
                  <a:extLst>
                    <a:ext uri="{9D8B030D-6E8A-4147-A177-3AD203B41FA5}">
                      <a16:colId xmlns="" xmlns:a16="http://schemas.microsoft.com/office/drawing/2014/main" val="3627354738"/>
                    </a:ext>
                  </a:extLst>
                </a:gridCol>
                <a:gridCol w="1670547">
                  <a:extLst>
                    <a:ext uri="{9D8B030D-6E8A-4147-A177-3AD203B41FA5}">
                      <a16:colId xmlns="" xmlns:a16="http://schemas.microsoft.com/office/drawing/2014/main" val="1806367130"/>
                    </a:ext>
                  </a:extLst>
                </a:gridCol>
              </a:tblGrid>
              <a:tr h="28279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100" b="1" kern="1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200" b="1" kern="100" dirty="0">
                        <a:solidFill>
                          <a:schemeClr val="bg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200" b="1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200" b="1" i="1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16569872"/>
                  </a:ext>
                </a:extLst>
              </a:tr>
              <a:tr h="280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200" b="1" kern="1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100" b="1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1100" b="1" kern="100" dirty="0" smtClean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1100" b="1" i="0" kern="100" dirty="0" smtClean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603318"/>
                  </a:ext>
                </a:extLst>
              </a:tr>
              <a:tr h="3387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100" strike="noStrike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両親</a:t>
                      </a:r>
                      <a:r>
                        <a:rPr lang="ja-JP" altLang="en-US" sz="1100" strike="noStrike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のうち</a:t>
                      </a:r>
                      <a:endParaRPr lang="en-US" altLang="ja-JP" sz="1100" strike="noStrike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100" strike="noStrike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一方</a:t>
                      </a:r>
                      <a:r>
                        <a:rPr lang="ja-JP" altLang="en-US" sz="1100" strike="noStrike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が</a:t>
                      </a:r>
                      <a:r>
                        <a:rPr lang="ja-JP" altLang="en-US" sz="1100" strike="noStrike" kern="100" baseline="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働いている</a:t>
                      </a:r>
                      <a:r>
                        <a:rPr lang="ja-JP" altLang="en-US" sz="1100" strike="noStrike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場合</a:t>
                      </a:r>
                      <a:endParaRPr lang="ja-JP" sz="1200" b="0" i="0" strike="noStrike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子</a:t>
                      </a:r>
                      <a:r>
                        <a:rPr lang="ja-JP" altLang="en-US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  <a:r>
                        <a:rPr lang="ja-JP" altLang="ja-JP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人（</a:t>
                      </a:r>
                      <a:r>
                        <a:rPr lang="ja-JP" altLang="en-US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高校</a:t>
                      </a:r>
                      <a:r>
                        <a:rPr lang="ja-JP" altLang="ja-JP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生・</a:t>
                      </a:r>
                      <a:r>
                        <a:rPr lang="ja-JP" altLang="en-US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高校生</a:t>
                      </a:r>
                      <a:r>
                        <a:rPr lang="ja-JP" altLang="ja-JP" sz="1050" kern="100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lang="en-US" altLang="ja-JP" sz="1050" kern="100" dirty="0" smtClean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700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扶養控除対象者が</a:t>
                      </a:r>
                      <a:r>
                        <a:rPr lang="ja-JP" altLang="en-US" sz="700" u="sng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２人</a:t>
                      </a:r>
                      <a:r>
                        <a:rPr lang="ja-JP" altLang="en-US" sz="700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の場合</a:t>
                      </a:r>
                      <a:endParaRPr lang="ja-JP" altLang="ja-JP" sz="7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950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ja-JP" altLang="en-US" sz="1100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円</a:t>
                      </a:r>
                      <a:endParaRPr lang="en-US" alt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640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ja-JP" altLang="en-US" sz="1100" kern="100" dirty="0" smtClean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円</a:t>
                      </a:r>
                      <a:endParaRPr lang="en-US" alt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95753383"/>
                  </a:ext>
                </a:extLst>
              </a:tr>
              <a:tr h="31376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子２人（大学生・高校生）</a:t>
                      </a:r>
                      <a:endParaRPr lang="en-US" altLang="ja-JP" sz="105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7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扶養控除対象者が１人、特定扶養控除対象者が１人の場合</a:t>
                      </a:r>
                      <a:endParaRPr lang="ja-JP" altLang="ja-JP" sz="7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960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万円</a:t>
                      </a:r>
                      <a:endParaRPr 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650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万円</a:t>
                      </a:r>
                      <a:endParaRPr 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18687836"/>
                  </a:ext>
                </a:extLst>
              </a:tr>
              <a:tr h="338755">
                <a:tc rowSpan="3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両親共働きの場合</a:t>
                      </a:r>
                      <a:endParaRPr lang="en-US" altLang="ja-JP" sz="11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altLang="ja-JP" sz="12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子</a:t>
                      </a:r>
                      <a:r>
                        <a:rPr lang="ja-JP" altLang="en-US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  <a:r>
                        <a:rPr lang="ja-JP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人（</a:t>
                      </a:r>
                      <a:r>
                        <a:rPr lang="ja-JP" altLang="en-US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高校生</a:t>
                      </a:r>
                      <a:r>
                        <a:rPr lang="ja-JP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・中学生</a:t>
                      </a:r>
                      <a:r>
                        <a:rPr lang="ja-JP" altLang="en-US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以下</a:t>
                      </a:r>
                      <a:r>
                        <a:rPr lang="ja-JP" sz="105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lang="en-US" altLang="ja-JP" sz="1050" b="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7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扶養控除対象者が１人の場合</a:t>
                      </a:r>
                      <a:endParaRPr lang="ja-JP" sz="700" b="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lang="ja-JP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1030</a:t>
                      </a:r>
                      <a:r>
                        <a:rPr lang="ja-JP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  <a:endParaRPr lang="ja-JP" sz="1100" b="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lang="ja-JP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660</a:t>
                      </a:r>
                      <a:r>
                        <a:rPr lang="ja-JP" sz="1100" b="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万円</a:t>
                      </a:r>
                      <a:endParaRPr lang="ja-JP" sz="1100" b="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69747763"/>
                  </a:ext>
                </a:extLst>
              </a:tr>
              <a:tr h="338755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altLang="ja-JP" sz="9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子</a:t>
                      </a:r>
                      <a:r>
                        <a:rPr lang="ja-JP" alt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  <a:r>
                        <a:rPr lang="ja-JP" altLang="ja-JP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人（</a:t>
                      </a:r>
                      <a:r>
                        <a:rPr lang="ja-JP" alt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高校</a:t>
                      </a:r>
                      <a:r>
                        <a:rPr lang="ja-JP" altLang="ja-JP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生・</a:t>
                      </a:r>
                      <a:r>
                        <a:rPr lang="ja-JP" altLang="en-US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高校生</a:t>
                      </a:r>
                      <a:r>
                        <a:rPr lang="ja-JP" altLang="ja-JP" sz="1050" kern="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）</a:t>
                      </a:r>
                      <a:endParaRPr lang="en-US" altLang="ja-JP" sz="105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7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扶養控除対象者が</a:t>
                      </a:r>
                      <a:r>
                        <a:rPr lang="ja-JP" altLang="en-US" sz="700" u="sng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２人</a:t>
                      </a:r>
                      <a:r>
                        <a:rPr lang="ja-JP" altLang="en-US" sz="7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の場合</a:t>
                      </a:r>
                      <a:endParaRPr lang="ja-JP" altLang="ja-JP" sz="7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1070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万円</a:t>
                      </a:r>
                      <a:endParaRPr lang="en-US" alt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720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万円</a:t>
                      </a:r>
                      <a:endParaRPr lang="en-US" alt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00560910"/>
                  </a:ext>
                </a:extLst>
              </a:tr>
              <a:tr h="338755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altLang="ja-JP" sz="900" kern="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子２人（大学生・高校生）</a:t>
                      </a:r>
                      <a:endParaRPr lang="en-US" altLang="ja-JP" sz="105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7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扶養控除対象者が１人、特定扶養控除対象者が１人の場合</a:t>
                      </a:r>
                      <a:endParaRPr lang="ja-JP" altLang="ja-JP" sz="7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E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1090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万円</a:t>
                      </a:r>
                      <a:endParaRPr 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～約</a:t>
                      </a:r>
                      <a:r>
                        <a:rPr lang="en-US" altLang="ja-JP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740</a:t>
                      </a:r>
                      <a:r>
                        <a:rPr lang="ja-JP" altLang="en-US" sz="1100" kern="1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万円</a:t>
                      </a:r>
                      <a:endParaRPr lang="ja-JP" sz="11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74588825"/>
                  </a:ext>
                </a:extLst>
              </a:tr>
            </a:tbl>
          </a:graphicData>
        </a:graphic>
      </p:graphicFrame>
      <p:sp>
        <p:nvSpPr>
          <p:cNvPr id="87" name="テキスト ボックス 14">
            <a:extLst>
              <a:ext uri="{FF2B5EF4-FFF2-40B4-BE49-F238E27FC236}">
                <a16:creationId xmlns="" xmlns:a16="http://schemas.microsoft.com/office/drawing/2014/main" id="{C73DAB69-7A2C-435A-9E29-BBE90ABB72EE}"/>
              </a:ext>
            </a:extLst>
          </p:cNvPr>
          <p:cNvSpPr txBox="1"/>
          <p:nvPr/>
        </p:nvSpPr>
        <p:spPr>
          <a:xfrm>
            <a:off x="110005" y="10296027"/>
            <a:ext cx="4978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支給額は、私立高校（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全日制</a:t>
            </a:r>
            <a:r>
              <a:rPr lang="ja-JP" altLang="en-US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）の場合。</a:t>
            </a:r>
            <a:endParaRPr lang="en-US" altLang="ja-JP" sz="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子について、中学生以下は</a:t>
            </a:r>
            <a:r>
              <a:rPr lang="en-US" altLang="ja-JP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歳以下、高校生は</a:t>
            </a:r>
            <a:r>
              <a:rPr lang="en-US" altLang="ja-JP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16~18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歳、大学生は</a:t>
            </a:r>
            <a:r>
              <a:rPr lang="en-US" altLang="ja-JP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19~22</a:t>
            </a:r>
            <a:r>
              <a:rPr lang="ja-JP" altLang="en-US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歳の場合。</a:t>
            </a:r>
            <a:endParaRPr lang="en-US" altLang="ja-JP" sz="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給与所得以外の収入はないものとし、両親共働きの場合、両親の収入は同額</a:t>
            </a:r>
            <a:r>
              <a:rPr lang="ja-JP" altLang="en-US" sz="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として計算した場合。</a:t>
            </a:r>
            <a:endParaRPr lang="en-US" altLang="ja-JP" sz="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strike="sngStrike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="" xmlns:a16="http://schemas.microsoft.com/office/drawing/2014/main" id="{6B2E4F43-0D1A-400A-B561-7ECB7C7DA9C5}"/>
              </a:ext>
            </a:extLst>
          </p:cNvPr>
          <p:cNvSpPr txBox="1"/>
          <p:nvPr/>
        </p:nvSpPr>
        <p:spPr>
          <a:xfrm>
            <a:off x="0" y="6334531"/>
            <a:ext cx="6832767" cy="3559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rmAutofit/>
          </a:bodyPr>
          <a:lstStyle/>
          <a:p>
            <a:pPr>
              <a:defRPr/>
            </a:pPr>
            <a:r>
              <a:rPr kumimoji="1" lang="en-US" altLang="ja-JP" sz="12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【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計算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式</a:t>
            </a:r>
            <a:r>
              <a:rPr kumimoji="1"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1200" b="1" u="sng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市町村民税の課税標準額</a:t>
            </a:r>
            <a:r>
              <a:rPr kumimoji="1" lang="en-US" altLang="ja-JP" sz="1200" b="1" u="sng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1200" b="1" u="sng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６％</a:t>
            </a:r>
            <a:r>
              <a:rPr kumimoji="1" lang="ja-JP" altLang="en-US" sz="1200" b="1" u="sng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－　市町</a:t>
            </a:r>
            <a:r>
              <a:rPr kumimoji="1" lang="ja-JP" altLang="en-US" sz="1200" b="1" u="sng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村民</a:t>
            </a:r>
            <a:r>
              <a:rPr kumimoji="1" lang="ja-JP" altLang="en-US" sz="1200" b="1" u="sng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税</a:t>
            </a:r>
            <a:r>
              <a:rPr kumimoji="1" lang="ja-JP" altLang="en-US" sz="1200" b="1" u="sng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の調整</a:t>
            </a:r>
            <a:r>
              <a:rPr kumimoji="1" lang="ja-JP" altLang="en-US" sz="1200" b="1" u="sng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控除の</a:t>
            </a:r>
            <a:r>
              <a:rPr kumimoji="1" lang="ja-JP" altLang="en-US" sz="1200" b="1" u="sng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額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kumimoji="1" lang="en-US" altLang="ja-JP" sz="12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="" xmlns:a16="http://schemas.microsoft.com/office/drawing/2014/main" id="{EE29D0CE-996E-4962-9F3D-FC6F2E615603}"/>
              </a:ext>
            </a:extLst>
          </p:cNvPr>
          <p:cNvSpPr txBox="1"/>
          <p:nvPr/>
        </p:nvSpPr>
        <p:spPr>
          <a:xfrm>
            <a:off x="823622" y="6564370"/>
            <a:ext cx="370943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政令指定</a:t>
            </a:r>
            <a:r>
              <a:rPr kumimoji="1" lang="ja-JP" altLang="en-US" sz="7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都市</a:t>
            </a:r>
            <a:r>
              <a:rPr kumimoji="1"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kumimoji="1" lang="ja-JP" altLang="en-US" sz="7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場合</a:t>
            </a:r>
            <a:r>
              <a:rPr kumimoji="1"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kumimoji="1" lang="ja-JP" altLang="en-US" sz="7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、「</a:t>
            </a:r>
            <a:r>
              <a:rPr kumimoji="1"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調整控除の額」に</a:t>
            </a:r>
            <a:r>
              <a:rPr kumimoji="1"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3/4</a:t>
            </a:r>
            <a:r>
              <a:rPr kumimoji="1"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7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乗じて計算する。</a:t>
            </a:r>
            <a:endParaRPr kumimoji="1" lang="ja-JP" altLang="en-US" sz="7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="" xmlns:a16="http://schemas.microsoft.com/office/drawing/2014/main" id="{2482786C-DBDB-4337-A713-FFD05ED672C5}"/>
              </a:ext>
            </a:extLst>
          </p:cNvPr>
          <p:cNvSpPr/>
          <p:nvPr/>
        </p:nvSpPr>
        <p:spPr>
          <a:xfrm>
            <a:off x="5701519" y="8315170"/>
            <a:ext cx="1656979" cy="198085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="" xmlns:a16="http://schemas.microsoft.com/office/drawing/2014/main" id="{01AEACC2-93F9-4E6C-9465-EAF844D2942E}"/>
              </a:ext>
            </a:extLst>
          </p:cNvPr>
          <p:cNvSpPr txBox="1"/>
          <p:nvPr/>
        </p:nvSpPr>
        <p:spPr>
          <a:xfrm>
            <a:off x="129161" y="6098060"/>
            <a:ext cx="3147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○次の</a:t>
            </a:r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計算式</a:t>
            </a:r>
            <a:r>
              <a:rPr kumimoji="1" lang="ja-JP" altLang="en-US" sz="9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sz="9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両親２人分</a:t>
            </a:r>
            <a:r>
              <a:rPr kumimoji="1" lang="ja-JP" altLang="en-US" sz="9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kumimoji="1"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合計額）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により判定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46469" y="92630"/>
            <a:ext cx="4289311" cy="721938"/>
            <a:chOff x="-2502277" y="1714191"/>
            <a:chExt cx="2772666" cy="721938"/>
          </a:xfrm>
        </p:grpSpPr>
        <p:sp>
          <p:nvSpPr>
            <p:cNvPr id="39" name="正方形/長方形 38"/>
            <p:cNvSpPr/>
            <p:nvPr/>
          </p:nvSpPr>
          <p:spPr>
            <a:xfrm>
              <a:off x="-2502277" y="1714191"/>
              <a:ext cx="2772665" cy="449477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6" name="図 93" descr="mext_43.png">
              <a:extLst>
                <a:ext uri="{FF2B5EF4-FFF2-40B4-BE49-F238E27FC236}">
                  <a16:creationId xmlns="" xmlns:a16="http://schemas.microsoft.com/office/drawing/2014/main" id="{8D69EF8C-69EC-4679-94A0-3E80AE771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24458" y="1777388"/>
              <a:ext cx="267996" cy="358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テキスト ボックス 57">
              <a:extLst>
                <a:ext uri="{FF2B5EF4-FFF2-40B4-BE49-F238E27FC236}">
                  <a16:creationId xmlns="" xmlns:a16="http://schemas.microsoft.com/office/drawing/2014/main" id="{8256E1AB-4BFE-4E12-A94F-78F551544515}"/>
                </a:ext>
              </a:extLst>
            </p:cNvPr>
            <p:cNvSpPr txBox="1"/>
            <p:nvPr/>
          </p:nvSpPr>
          <p:spPr>
            <a:xfrm>
              <a:off x="-2156462" y="1789798"/>
              <a:ext cx="242685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対象となる方の判定基準について</a:t>
              </a:r>
              <a:endParaRPr kumimoji="1"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="" xmlns:a16="http://schemas.microsoft.com/office/drawing/2014/main" id="{FC384C4F-EE60-4A48-B518-2F07F008C4F2}"/>
              </a:ext>
            </a:extLst>
          </p:cNvPr>
          <p:cNvSpPr txBox="1"/>
          <p:nvPr/>
        </p:nvSpPr>
        <p:spPr>
          <a:xfrm>
            <a:off x="218468" y="1052228"/>
            <a:ext cx="8399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</a:t>
            </a:r>
            <a:r>
              <a:rPr kumimoji="1" lang="ja-JP" altLang="en-US" sz="1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都道府県民税所得割額と市町村民税所得割額の合算</a:t>
            </a:r>
            <a:r>
              <a:rPr kumimoji="1" lang="ja-JP" altLang="en-US" sz="12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額</a:t>
            </a:r>
            <a:r>
              <a:rPr kumimoji="1" lang="ja-JP" altLang="en-US" sz="9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sz="9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両親２人分</a:t>
            </a:r>
            <a:r>
              <a:rPr kumimoji="1" lang="ja-JP" altLang="en-US" sz="9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の合計額）</a:t>
            </a:r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より</a:t>
            </a: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判定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四角形: 角を丸くする 72">
            <a:extLst>
              <a:ext uri="{FF2B5EF4-FFF2-40B4-BE49-F238E27FC236}">
                <a16:creationId xmlns="" xmlns:a16="http://schemas.microsoft.com/office/drawing/2014/main" id="{4AC6AA96-C6D9-48D6-A368-3EAB9033B8D7}"/>
              </a:ext>
            </a:extLst>
          </p:cNvPr>
          <p:cNvSpPr/>
          <p:nvPr/>
        </p:nvSpPr>
        <p:spPr>
          <a:xfrm>
            <a:off x="3169295" y="6818857"/>
            <a:ext cx="2396432" cy="422528"/>
          </a:xfrm>
          <a:prstGeom prst="roundRect">
            <a:avLst/>
          </a:prstGeom>
          <a:solidFill>
            <a:srgbClr val="F65200"/>
          </a:solidFill>
          <a:ln>
            <a:solidFill>
              <a:srgbClr val="F652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支給額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最大</a:t>
            </a:r>
            <a:r>
              <a:rPr kumimoji="1"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396,000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四角形: 角を丸くする 73">
            <a:extLst>
              <a:ext uri="{FF2B5EF4-FFF2-40B4-BE49-F238E27FC236}">
                <a16:creationId xmlns="" xmlns:a16="http://schemas.microsoft.com/office/drawing/2014/main" id="{FAFE2436-5BF6-4D7F-94C4-CF17480FCDCB}"/>
              </a:ext>
            </a:extLst>
          </p:cNvPr>
          <p:cNvSpPr/>
          <p:nvPr/>
        </p:nvSpPr>
        <p:spPr>
          <a:xfrm>
            <a:off x="3165923" y="7355660"/>
            <a:ext cx="2396677" cy="367454"/>
          </a:xfrm>
          <a:prstGeom prst="roundRect">
            <a:avLst/>
          </a:prstGeom>
          <a:gradFill>
            <a:gsLst>
              <a:gs pos="100000">
                <a:schemeClr val="bg1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rgbClr val="F652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支給額：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118,800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矢印: 右 70">
            <a:extLst>
              <a:ext uri="{FF2B5EF4-FFF2-40B4-BE49-F238E27FC236}">
                <a16:creationId xmlns="" xmlns:a16="http://schemas.microsoft.com/office/drawing/2014/main" id="{3D9E8044-0BD0-4F83-B90F-C88068158604}"/>
              </a:ext>
            </a:extLst>
          </p:cNvPr>
          <p:cNvSpPr/>
          <p:nvPr/>
        </p:nvSpPr>
        <p:spPr>
          <a:xfrm>
            <a:off x="2817562" y="7418975"/>
            <a:ext cx="212814" cy="26495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矢印: 右 70">
            <a:extLst>
              <a:ext uri="{FF2B5EF4-FFF2-40B4-BE49-F238E27FC236}">
                <a16:creationId xmlns="" xmlns:a16="http://schemas.microsoft.com/office/drawing/2014/main" id="{3D9E8044-0BD0-4F83-B90F-C88068158604}"/>
              </a:ext>
            </a:extLst>
          </p:cNvPr>
          <p:cNvSpPr/>
          <p:nvPr/>
        </p:nvSpPr>
        <p:spPr>
          <a:xfrm>
            <a:off x="2817562" y="6919910"/>
            <a:ext cx="212814" cy="26495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角丸四角形吹き出し 17"/>
          <p:cNvSpPr/>
          <p:nvPr/>
        </p:nvSpPr>
        <p:spPr>
          <a:xfrm>
            <a:off x="5758168" y="5928360"/>
            <a:ext cx="1562230" cy="1794753"/>
          </a:xfrm>
          <a:prstGeom prst="wedgeRoundRectCallout">
            <a:avLst>
              <a:gd name="adj1" fmla="val -75472"/>
              <a:gd name="adj2" fmla="val -18625"/>
              <a:gd name="adj3" fmla="val 16667"/>
            </a:avLst>
          </a:prstGeom>
          <a:solidFill>
            <a:schemeClr val="bg1"/>
          </a:solidFill>
          <a:ln w="19050">
            <a:solidFill>
              <a:srgbClr val="FFD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592" y="6939073"/>
            <a:ext cx="29097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上記による算出額　＜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u="heavy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154,500</a:t>
            </a:r>
            <a:r>
              <a:rPr lang="ja-JP" altLang="en-US" sz="1200" b="1" u="heavy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200" b="1" u="heavy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700" u="sng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700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700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kumimoji="1"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r>
              <a:rPr kumimoji="1"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＜</a:t>
            </a:r>
            <a:r>
              <a:rPr kumimoji="1"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u="heavy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304,200</a:t>
            </a:r>
            <a:r>
              <a:rPr lang="ja-JP" altLang="en-US" sz="1200" b="1" u="heavy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kumimoji="1"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ja-JP" altLang="en-US" sz="12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="" xmlns:a16="http://schemas.microsoft.com/office/drawing/2014/main" id="{0F05CA74-9C39-4CCF-B38A-CFE43B67A2BE}"/>
              </a:ext>
            </a:extLst>
          </p:cNvPr>
          <p:cNvSpPr txBox="1"/>
          <p:nvPr/>
        </p:nvSpPr>
        <p:spPr>
          <a:xfrm>
            <a:off x="5784059" y="6068508"/>
            <a:ext cx="15515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sz="7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ご自身</a:t>
            </a:r>
            <a:r>
              <a:rPr kumimoji="1" lang="ja-JP" altLang="en-US" sz="75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の課税標</a:t>
            </a:r>
            <a:r>
              <a:rPr kumimoji="1" lang="ja-JP" altLang="en-US" sz="7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準</a:t>
            </a:r>
            <a:r>
              <a:rPr kumimoji="1" lang="ja-JP" altLang="en-US" sz="75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額な</a:t>
            </a:r>
            <a:r>
              <a:rPr kumimoji="1" lang="ja-JP" altLang="en-US" sz="7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</a:t>
            </a:r>
            <a:r>
              <a:rPr kumimoji="1" lang="ja-JP" altLang="en-US" sz="75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はマイナポータルで「あなたの情報」から確認できます。（マイナンバーカードが必要です。）</a:t>
            </a:r>
            <a:endParaRPr kumimoji="1" lang="ja-JP" altLang="en-US" sz="7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40204" y="1841012"/>
            <a:ext cx="12657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257,500</a:t>
            </a:r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円以上）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82464" y="7296963"/>
            <a:ext cx="12878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154,500</a:t>
            </a:r>
            <a:r>
              <a:rPr kumimoji="1"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円以上）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050" y="6620028"/>
            <a:ext cx="1085469" cy="1085469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="" xmlns:a16="http://schemas.microsoft.com/office/drawing/2014/main" id="{47CBC1F8-D308-4024-A140-F407BECF0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23" y="3211159"/>
            <a:ext cx="2855826" cy="2287649"/>
          </a:xfrm>
          <a:prstGeom prst="rect">
            <a:avLst/>
          </a:prstGeom>
        </p:spPr>
      </p:pic>
      <p:sp>
        <p:nvSpPr>
          <p:cNvPr id="51" name="四角形: 角を丸くする 144">
            <a:extLst>
              <a:ext uri="{FF2B5EF4-FFF2-40B4-BE49-F238E27FC236}">
                <a16:creationId xmlns="" xmlns:a16="http://schemas.microsoft.com/office/drawing/2014/main" id="{E3CDF2AB-73D0-4B19-A37F-AFA769939FEA}"/>
              </a:ext>
            </a:extLst>
          </p:cNvPr>
          <p:cNvSpPr/>
          <p:nvPr/>
        </p:nvSpPr>
        <p:spPr>
          <a:xfrm>
            <a:off x="5183801" y="3025414"/>
            <a:ext cx="1226002" cy="190197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</a:rPr>
              <a:t>課税証明書の場合</a:t>
            </a:r>
          </a:p>
        </p:txBody>
      </p:sp>
      <p:sp>
        <p:nvSpPr>
          <p:cNvPr id="56" name="テキスト ボックス 24">
            <a:extLst>
              <a:ext uri="{FF2B5EF4-FFF2-40B4-BE49-F238E27FC236}">
                <a16:creationId xmlns="" xmlns:a16="http://schemas.microsoft.com/office/drawing/2014/main" id="{B5CF1285-DB6F-47AC-9E0E-1FFBD8825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35" y="2465497"/>
            <a:ext cx="3710062" cy="31214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97935" tIns="32645" rIns="0" bIns="32645">
            <a:spAutoFit/>
          </a:bodyPr>
          <a:lstStyle>
            <a:lvl1pPr marL="246063" indent="-24606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456379" eaLnBrk="1" hangingPunct="1">
              <a:defRPr/>
            </a:pPr>
            <a:r>
              <a:rPr lang="ja-JP" altLang="en-US" sz="1200" b="1" dirty="0" smtClean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＊確認方法→</a:t>
            </a:r>
            <a:r>
              <a:rPr lang="ja-JP" altLang="en-US" sz="1200" b="1" u="heavy" dirty="0" smtClean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令和元年度の課税証明書等で</a:t>
            </a:r>
            <a:r>
              <a:rPr lang="ja-JP" altLang="en-US" sz="1200" b="1" u="heavy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r>
              <a:rPr lang="en-US" altLang="ja-JP" sz="1600" b="1" u="heavy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</a:p>
        </p:txBody>
      </p:sp>
      <p:pic>
        <p:nvPicPr>
          <p:cNvPr id="57" name="図 56">
            <a:extLst>
              <a:ext uri="{FF2B5EF4-FFF2-40B4-BE49-F238E27FC236}">
                <a16:creationId xmlns="" xmlns:a16="http://schemas.microsoft.com/office/drawing/2014/main" id="{7696EFD9-B786-49E0-9CC5-928D1FC63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522" y="3078036"/>
            <a:ext cx="4102258" cy="2136475"/>
          </a:xfrm>
          <a:prstGeom prst="rect">
            <a:avLst/>
          </a:prstGeom>
        </p:spPr>
      </p:pic>
      <p:sp>
        <p:nvSpPr>
          <p:cNvPr id="59" name="四角形: 角を丸くする 15">
            <a:extLst>
              <a:ext uri="{FF2B5EF4-FFF2-40B4-BE49-F238E27FC236}">
                <a16:creationId xmlns="" xmlns:a16="http://schemas.microsoft.com/office/drawing/2014/main" id="{1E59DC22-FA43-4717-940F-886B6A14E06E}"/>
              </a:ext>
            </a:extLst>
          </p:cNvPr>
          <p:cNvSpPr/>
          <p:nvPr/>
        </p:nvSpPr>
        <p:spPr>
          <a:xfrm>
            <a:off x="1478242" y="3018501"/>
            <a:ext cx="1626721" cy="197110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</a:rPr>
              <a:t>住民税決定通知書の場合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="" xmlns:a16="http://schemas.microsoft.com/office/drawing/2014/main" id="{94DE85C5-D3E0-4087-84D1-5C8D5BCD630C}"/>
              </a:ext>
            </a:extLst>
          </p:cNvPr>
          <p:cNvSpPr txBox="1"/>
          <p:nvPr/>
        </p:nvSpPr>
        <p:spPr>
          <a:xfrm>
            <a:off x="395861" y="2736116"/>
            <a:ext cx="68525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課税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証明書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等に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記載されている「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市町村民税</a:t>
            </a:r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所得割額」「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都道府県民税所得割額」を確認し、金額を合算します。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="" xmlns:a16="http://schemas.microsoft.com/office/drawing/2014/main" id="{F7FD40A1-8049-430F-B8BE-50E1C155CA4B}"/>
              </a:ext>
            </a:extLst>
          </p:cNvPr>
          <p:cNvSpPr/>
          <p:nvPr/>
        </p:nvSpPr>
        <p:spPr>
          <a:xfrm>
            <a:off x="1940204" y="3686743"/>
            <a:ext cx="441046" cy="70558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>
            <a:extLst>
              <a:ext uri="{FF2B5EF4-FFF2-40B4-BE49-F238E27FC236}">
                <a16:creationId xmlns="" xmlns:a16="http://schemas.microsoft.com/office/drawing/2014/main" id="{F7FD40A1-8049-430F-B8BE-50E1C155CA4B}"/>
              </a:ext>
            </a:extLst>
          </p:cNvPr>
          <p:cNvSpPr/>
          <p:nvPr/>
        </p:nvSpPr>
        <p:spPr>
          <a:xfrm flipV="1">
            <a:off x="1940204" y="4043749"/>
            <a:ext cx="441046" cy="71442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="" xmlns:a16="http://schemas.microsoft.com/office/drawing/2014/main" id="{F7FD40A1-8049-430F-B8BE-50E1C155CA4B}"/>
              </a:ext>
            </a:extLst>
          </p:cNvPr>
          <p:cNvSpPr/>
          <p:nvPr/>
        </p:nvSpPr>
        <p:spPr>
          <a:xfrm>
            <a:off x="5664636" y="4014591"/>
            <a:ext cx="679014" cy="126178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="" xmlns:a16="http://schemas.microsoft.com/office/drawing/2014/main" id="{5438D797-D7F4-4355-A698-319B0AAE397A}"/>
              </a:ext>
            </a:extLst>
          </p:cNvPr>
          <p:cNvSpPr txBox="1"/>
          <p:nvPr/>
        </p:nvSpPr>
        <p:spPr>
          <a:xfrm>
            <a:off x="279241" y="5687767"/>
            <a:ext cx="3404799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681D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652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kumimoji="1" lang="ja-JP" altLang="en-US" sz="1600" b="1" dirty="0" smtClean="0">
                <a:solidFill>
                  <a:srgbClr val="F652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２年７月分以降</a:t>
            </a:r>
            <a:r>
              <a:rPr kumimoji="1" lang="ja-JP" altLang="en-US" sz="1200" b="1" dirty="0" smtClean="0">
                <a:solidFill>
                  <a:srgbClr val="F652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（新しい判定基準）</a:t>
            </a:r>
            <a:endParaRPr kumimoji="1" lang="en-US" altLang="ja-JP" sz="1200" dirty="0">
              <a:solidFill>
                <a:srgbClr val="F652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1658" y="8083792"/>
            <a:ext cx="7162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kern="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（参考）支援</a:t>
            </a:r>
            <a:r>
              <a:rPr lang="ja-JP" altLang="en-US" sz="1200" b="1" kern="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の対象になる世帯の年収</a:t>
            </a:r>
            <a:r>
              <a:rPr lang="ja-JP" altLang="en-US" sz="1200" b="1" kern="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目安</a:t>
            </a:r>
            <a:endParaRPr lang="ja-JP" altLang="ja-JP" sz="1200" b="1" kern="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58680" y="8363970"/>
            <a:ext cx="7762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子の人数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43997" y="8360248"/>
            <a:ext cx="1757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8,800</a:t>
            </a: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円の支給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01519" y="8355131"/>
            <a:ext cx="16569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6,000</a:t>
            </a:r>
            <a:r>
              <a:rPr kumimoji="1" lang="ja-JP" altLang="en-US" sz="1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円の支給</a:t>
            </a:r>
            <a:endParaRPr kumimoji="1" lang="ja-JP" altLang="en-US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993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9157</TotalTime>
  <Words>695</Words>
  <Application>Microsoft Office PowerPoint</Application>
  <PresentationFormat>ユーザー設定</PresentationFormat>
  <Paragraphs>114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SS19010103</cp:lastModifiedBy>
  <cp:revision>603</cp:revision>
  <cp:lastPrinted>2020-01-29T11:44:16Z</cp:lastPrinted>
  <dcterms:created xsi:type="dcterms:W3CDTF">2018-04-05T03:30:29Z</dcterms:created>
  <dcterms:modified xsi:type="dcterms:W3CDTF">2020-01-29T11:51:44Z</dcterms:modified>
</cp:coreProperties>
</file>