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70" r:id="rId2"/>
    <p:sldId id="279" r:id="rId3"/>
  </p:sldIdLst>
  <p:sldSz cx="10440988" cy="7380288"/>
  <p:notesSz cx="6807200" cy="9939338"/>
  <p:defaultTextStyle>
    <a:defPPr>
      <a:defRPr lang="ja-JP"/>
    </a:defPPr>
    <a:lvl1pPr marL="0" algn="l" defTabSz="1018231" rtl="0" eaLnBrk="1" latinLnBrk="0" hangingPunct="1">
      <a:defRPr kumimoji="1" sz="2100" kern="1200">
        <a:solidFill>
          <a:schemeClr val="tx1"/>
        </a:solidFill>
        <a:latin typeface="+mn-lt"/>
        <a:ea typeface="+mn-ea"/>
        <a:cs typeface="+mn-cs"/>
      </a:defRPr>
    </a:lvl1pPr>
    <a:lvl2pPr marL="509116" algn="l" defTabSz="1018231" rtl="0" eaLnBrk="1" latinLnBrk="0" hangingPunct="1">
      <a:defRPr kumimoji="1" sz="2100" kern="1200">
        <a:solidFill>
          <a:schemeClr val="tx1"/>
        </a:solidFill>
        <a:latin typeface="+mn-lt"/>
        <a:ea typeface="+mn-ea"/>
        <a:cs typeface="+mn-cs"/>
      </a:defRPr>
    </a:lvl2pPr>
    <a:lvl3pPr marL="1018231" algn="l" defTabSz="1018231" rtl="0" eaLnBrk="1" latinLnBrk="0" hangingPunct="1">
      <a:defRPr kumimoji="1" sz="2100" kern="1200">
        <a:solidFill>
          <a:schemeClr val="tx1"/>
        </a:solidFill>
        <a:latin typeface="+mn-lt"/>
        <a:ea typeface="+mn-ea"/>
        <a:cs typeface="+mn-cs"/>
      </a:defRPr>
    </a:lvl3pPr>
    <a:lvl4pPr marL="1527347" algn="l" defTabSz="1018231" rtl="0" eaLnBrk="1" latinLnBrk="0" hangingPunct="1">
      <a:defRPr kumimoji="1" sz="2100" kern="1200">
        <a:solidFill>
          <a:schemeClr val="tx1"/>
        </a:solidFill>
        <a:latin typeface="+mn-lt"/>
        <a:ea typeface="+mn-ea"/>
        <a:cs typeface="+mn-cs"/>
      </a:defRPr>
    </a:lvl4pPr>
    <a:lvl5pPr marL="2036463" algn="l" defTabSz="1018231" rtl="0" eaLnBrk="1" latinLnBrk="0" hangingPunct="1">
      <a:defRPr kumimoji="1" sz="2100" kern="1200">
        <a:solidFill>
          <a:schemeClr val="tx1"/>
        </a:solidFill>
        <a:latin typeface="+mn-lt"/>
        <a:ea typeface="+mn-ea"/>
        <a:cs typeface="+mn-cs"/>
      </a:defRPr>
    </a:lvl5pPr>
    <a:lvl6pPr marL="2545578" algn="l" defTabSz="1018231" rtl="0" eaLnBrk="1" latinLnBrk="0" hangingPunct="1">
      <a:defRPr kumimoji="1" sz="2100" kern="1200">
        <a:solidFill>
          <a:schemeClr val="tx1"/>
        </a:solidFill>
        <a:latin typeface="+mn-lt"/>
        <a:ea typeface="+mn-ea"/>
        <a:cs typeface="+mn-cs"/>
      </a:defRPr>
    </a:lvl6pPr>
    <a:lvl7pPr marL="3054694" algn="l" defTabSz="1018231" rtl="0" eaLnBrk="1" latinLnBrk="0" hangingPunct="1">
      <a:defRPr kumimoji="1" sz="2100" kern="1200">
        <a:solidFill>
          <a:schemeClr val="tx1"/>
        </a:solidFill>
        <a:latin typeface="+mn-lt"/>
        <a:ea typeface="+mn-ea"/>
        <a:cs typeface="+mn-cs"/>
      </a:defRPr>
    </a:lvl7pPr>
    <a:lvl8pPr marL="3563809" algn="l" defTabSz="1018231" rtl="0" eaLnBrk="1" latinLnBrk="0" hangingPunct="1">
      <a:defRPr kumimoji="1" sz="2100" kern="1200">
        <a:solidFill>
          <a:schemeClr val="tx1"/>
        </a:solidFill>
        <a:latin typeface="+mn-lt"/>
        <a:ea typeface="+mn-ea"/>
        <a:cs typeface="+mn-cs"/>
      </a:defRPr>
    </a:lvl8pPr>
    <a:lvl9pPr marL="4072925" algn="l" defTabSz="1018231" rtl="0" eaLnBrk="1" latinLnBrk="0" hangingPunct="1">
      <a:defRPr kumimoji="1"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24">
          <p15:clr>
            <a:srgbClr val="A4A3A4"/>
          </p15:clr>
        </p15:guide>
        <p15:guide id="2" pos="32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DCFF"/>
    <a:srgbClr val="2DA5FF"/>
    <a:srgbClr val="72AF2F"/>
    <a:srgbClr val="0070C0"/>
    <a:srgbClr val="47CFFF"/>
    <a:srgbClr val="69BFFF"/>
    <a:srgbClr val="37CBFF"/>
    <a:srgbClr val="4F81BD"/>
    <a:srgbClr val="CCFFCC"/>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99798" autoAdjust="0"/>
  </p:normalViewPr>
  <p:slideViewPr>
    <p:cSldViewPr>
      <p:cViewPr varScale="1">
        <p:scale>
          <a:sx n="99" d="100"/>
          <a:sy n="99" d="100"/>
        </p:scale>
        <p:origin x="1536" y="84"/>
      </p:cViewPr>
      <p:guideLst>
        <p:guide orient="horz" pos="2324"/>
        <p:guide pos="328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40" tIns="45720" rIns="91440" bIns="45720" rtlCol="0"/>
          <a:lstStyle>
            <a:lvl1pPr algn="r">
              <a:defRPr sz="1200"/>
            </a:lvl1pPr>
          </a:lstStyle>
          <a:p>
            <a:fld id="{BAEC349F-73E7-431D-8B67-556665974879}" type="datetimeFigureOut">
              <a:rPr kumimoji="1" lang="ja-JP" altLang="en-US" smtClean="0"/>
              <a:t>2020/1/16</a:t>
            </a:fld>
            <a:endParaRPr kumimoji="1" lang="ja-JP" altLang="en-US"/>
          </a:p>
        </p:txBody>
      </p:sp>
      <p:sp>
        <p:nvSpPr>
          <p:cNvPr id="4" name="スライド イメージ プレースホルダー 3"/>
          <p:cNvSpPr>
            <a:spLocks noGrp="1" noRot="1" noChangeAspect="1"/>
          </p:cNvSpPr>
          <p:nvPr>
            <p:ph type="sldImg" idx="2"/>
          </p:nvPr>
        </p:nvSpPr>
        <p:spPr>
          <a:xfrm>
            <a:off x="768350" y="746125"/>
            <a:ext cx="52705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865"/>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5"/>
            <a:ext cx="2949575" cy="496887"/>
          </a:xfrm>
          <a:prstGeom prst="rect">
            <a:avLst/>
          </a:prstGeom>
        </p:spPr>
        <p:txBody>
          <a:bodyPr vert="horz" lIns="91440" tIns="45720" rIns="91440" bIns="45720" rtlCol="0" anchor="b"/>
          <a:lstStyle>
            <a:lvl1pPr algn="r">
              <a:defRPr sz="1200"/>
            </a:lvl1pPr>
          </a:lstStyle>
          <a:p>
            <a:fld id="{36D07DF0-F5C4-4679-962F-9ED72635CDA5}" type="slidenum">
              <a:rPr kumimoji="1" lang="ja-JP" altLang="en-US" smtClean="0"/>
              <a:t>‹#›</a:t>
            </a:fld>
            <a:endParaRPr kumimoji="1" lang="ja-JP" altLang="en-US"/>
          </a:p>
        </p:txBody>
      </p:sp>
    </p:spTree>
    <p:extLst>
      <p:ext uri="{BB962C8B-B14F-4D97-AF65-F5344CB8AC3E}">
        <p14:creationId xmlns:p14="http://schemas.microsoft.com/office/powerpoint/2010/main" val="35535064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6D07DF0-F5C4-4679-962F-9ED72635CDA5}" type="slidenum">
              <a:rPr kumimoji="1" lang="ja-JP" altLang="en-US" smtClean="0"/>
              <a:t>2</a:t>
            </a:fld>
            <a:endParaRPr kumimoji="1" lang="ja-JP" altLang="en-US"/>
          </a:p>
        </p:txBody>
      </p:sp>
    </p:spTree>
    <p:extLst>
      <p:ext uri="{BB962C8B-B14F-4D97-AF65-F5344CB8AC3E}">
        <p14:creationId xmlns:p14="http://schemas.microsoft.com/office/powerpoint/2010/main" val="4269208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83075" y="2292675"/>
            <a:ext cx="8874840" cy="1581979"/>
          </a:xfrm>
        </p:spPr>
        <p:txBody>
          <a:bodyPr/>
          <a:lstStyle/>
          <a:p>
            <a:r>
              <a:rPr kumimoji="1" lang="ja-JP" altLang="en-US" dirty="0"/>
              <a:t>マスター タイトルの書式設定</a:t>
            </a:r>
          </a:p>
        </p:txBody>
      </p:sp>
      <p:sp>
        <p:nvSpPr>
          <p:cNvPr id="3" name="サブタイトル 2"/>
          <p:cNvSpPr>
            <a:spLocks noGrp="1"/>
          </p:cNvSpPr>
          <p:nvPr>
            <p:ph type="subTitle" idx="1"/>
          </p:nvPr>
        </p:nvSpPr>
        <p:spPr>
          <a:xfrm>
            <a:off x="1566148" y="4182164"/>
            <a:ext cx="7308692" cy="1886074"/>
          </a:xfrm>
        </p:spPr>
        <p:txBody>
          <a:bodyPr/>
          <a:lstStyle>
            <a:lvl1pPr marL="0" indent="0" algn="ctr">
              <a:buNone/>
              <a:defRPr>
                <a:solidFill>
                  <a:schemeClr val="tx1">
                    <a:tint val="75000"/>
                  </a:schemeClr>
                </a:solidFill>
              </a:defRPr>
            </a:lvl1pPr>
            <a:lvl2pPr marL="509116" indent="0" algn="ctr">
              <a:buNone/>
              <a:defRPr>
                <a:solidFill>
                  <a:schemeClr val="tx1">
                    <a:tint val="75000"/>
                  </a:schemeClr>
                </a:solidFill>
              </a:defRPr>
            </a:lvl2pPr>
            <a:lvl3pPr marL="1018231" indent="0" algn="ctr">
              <a:buNone/>
              <a:defRPr>
                <a:solidFill>
                  <a:schemeClr val="tx1">
                    <a:tint val="75000"/>
                  </a:schemeClr>
                </a:solidFill>
              </a:defRPr>
            </a:lvl3pPr>
            <a:lvl4pPr marL="1527347" indent="0" algn="ctr">
              <a:buNone/>
              <a:defRPr>
                <a:solidFill>
                  <a:schemeClr val="tx1">
                    <a:tint val="75000"/>
                  </a:schemeClr>
                </a:solidFill>
              </a:defRPr>
            </a:lvl4pPr>
            <a:lvl5pPr marL="2036463" indent="0" algn="ctr">
              <a:buNone/>
              <a:defRPr>
                <a:solidFill>
                  <a:schemeClr val="tx1">
                    <a:tint val="75000"/>
                  </a:schemeClr>
                </a:solidFill>
              </a:defRPr>
            </a:lvl5pPr>
            <a:lvl6pPr marL="2545578" indent="0" algn="ctr">
              <a:buNone/>
              <a:defRPr>
                <a:solidFill>
                  <a:schemeClr val="tx1">
                    <a:tint val="75000"/>
                  </a:schemeClr>
                </a:solidFill>
              </a:defRPr>
            </a:lvl6pPr>
            <a:lvl7pPr marL="3054694" indent="0" algn="ctr">
              <a:buNone/>
              <a:defRPr>
                <a:solidFill>
                  <a:schemeClr val="tx1">
                    <a:tint val="75000"/>
                  </a:schemeClr>
                </a:solidFill>
              </a:defRPr>
            </a:lvl7pPr>
            <a:lvl8pPr marL="3563809" indent="0" algn="ctr">
              <a:buNone/>
              <a:defRPr>
                <a:solidFill>
                  <a:schemeClr val="tx1">
                    <a:tint val="75000"/>
                  </a:schemeClr>
                </a:solidFill>
              </a:defRPr>
            </a:lvl8pPr>
            <a:lvl9pPr marL="4072925"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3098139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82425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569717" y="295555"/>
            <a:ext cx="2349223" cy="6297163"/>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522049" y="295555"/>
            <a:ext cx="6873651" cy="6297163"/>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365964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962165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24767" y="4742519"/>
            <a:ext cx="8874840" cy="1465807"/>
          </a:xfrm>
        </p:spPr>
        <p:txBody>
          <a:bodyPr anchor="t"/>
          <a:lstStyle>
            <a:lvl1pPr algn="l">
              <a:defRPr sz="45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24767" y="3128081"/>
            <a:ext cx="8874840" cy="1614438"/>
          </a:xfrm>
        </p:spPr>
        <p:txBody>
          <a:bodyPr anchor="b"/>
          <a:lstStyle>
            <a:lvl1pPr marL="0" indent="0">
              <a:buNone/>
              <a:defRPr sz="2200">
                <a:solidFill>
                  <a:schemeClr val="tx1">
                    <a:tint val="75000"/>
                  </a:schemeClr>
                </a:solidFill>
              </a:defRPr>
            </a:lvl1pPr>
            <a:lvl2pPr marL="509116" indent="0">
              <a:buNone/>
              <a:defRPr sz="2100">
                <a:solidFill>
                  <a:schemeClr val="tx1">
                    <a:tint val="75000"/>
                  </a:schemeClr>
                </a:solidFill>
              </a:defRPr>
            </a:lvl2pPr>
            <a:lvl3pPr marL="1018231" indent="0">
              <a:buNone/>
              <a:defRPr sz="1800">
                <a:solidFill>
                  <a:schemeClr val="tx1">
                    <a:tint val="75000"/>
                  </a:schemeClr>
                </a:solidFill>
              </a:defRPr>
            </a:lvl3pPr>
            <a:lvl4pPr marL="1527347" indent="0">
              <a:buNone/>
              <a:defRPr sz="1600">
                <a:solidFill>
                  <a:schemeClr val="tx1">
                    <a:tint val="75000"/>
                  </a:schemeClr>
                </a:solidFill>
              </a:defRPr>
            </a:lvl4pPr>
            <a:lvl5pPr marL="2036463" indent="0">
              <a:buNone/>
              <a:defRPr sz="1600">
                <a:solidFill>
                  <a:schemeClr val="tx1">
                    <a:tint val="75000"/>
                  </a:schemeClr>
                </a:solidFill>
              </a:defRPr>
            </a:lvl5pPr>
            <a:lvl6pPr marL="2545578" indent="0">
              <a:buNone/>
              <a:defRPr sz="1600">
                <a:solidFill>
                  <a:schemeClr val="tx1">
                    <a:tint val="75000"/>
                  </a:schemeClr>
                </a:solidFill>
              </a:defRPr>
            </a:lvl6pPr>
            <a:lvl7pPr marL="3054694" indent="0">
              <a:buNone/>
              <a:defRPr sz="1600">
                <a:solidFill>
                  <a:schemeClr val="tx1">
                    <a:tint val="75000"/>
                  </a:schemeClr>
                </a:solidFill>
              </a:defRPr>
            </a:lvl7pPr>
            <a:lvl8pPr marL="3563809" indent="0">
              <a:buNone/>
              <a:defRPr sz="1600">
                <a:solidFill>
                  <a:schemeClr val="tx1">
                    <a:tint val="75000"/>
                  </a:schemeClr>
                </a:solidFill>
              </a:defRPr>
            </a:lvl8pPr>
            <a:lvl9pPr marL="4072925"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404893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522050" y="1722068"/>
            <a:ext cx="4611436" cy="4870649"/>
          </a:xfrm>
        </p:spPr>
        <p:txBody>
          <a:bodyPr/>
          <a:lstStyle>
            <a:lvl1pPr>
              <a:defRPr sz="3100"/>
            </a:lvl1pPr>
            <a:lvl2pPr>
              <a:defRPr sz="2600"/>
            </a:lvl2pPr>
            <a:lvl3pPr>
              <a:defRPr sz="2200"/>
            </a:lvl3pPr>
            <a:lvl4pPr>
              <a:defRPr sz="2100"/>
            </a:lvl4pPr>
            <a:lvl5pPr>
              <a:defRPr sz="2100"/>
            </a:lvl5pPr>
            <a:lvl6pPr>
              <a:defRPr sz="2100"/>
            </a:lvl6pPr>
            <a:lvl7pPr>
              <a:defRPr sz="2100"/>
            </a:lvl7pPr>
            <a:lvl8pPr>
              <a:defRPr sz="2100"/>
            </a:lvl8pPr>
            <a:lvl9pPr>
              <a:defRPr sz="21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307504" y="1722068"/>
            <a:ext cx="4611436" cy="4870649"/>
          </a:xfrm>
        </p:spPr>
        <p:txBody>
          <a:bodyPr/>
          <a:lstStyle>
            <a:lvl1pPr>
              <a:defRPr sz="3100"/>
            </a:lvl1pPr>
            <a:lvl2pPr>
              <a:defRPr sz="2600"/>
            </a:lvl2pPr>
            <a:lvl3pPr>
              <a:defRPr sz="2200"/>
            </a:lvl3pPr>
            <a:lvl4pPr>
              <a:defRPr sz="2100"/>
            </a:lvl4pPr>
            <a:lvl5pPr>
              <a:defRPr sz="2100"/>
            </a:lvl5pPr>
            <a:lvl6pPr>
              <a:defRPr sz="2100"/>
            </a:lvl6pPr>
            <a:lvl7pPr>
              <a:defRPr sz="2100"/>
            </a:lvl7pPr>
            <a:lvl8pPr>
              <a:defRPr sz="2100"/>
            </a:lvl8pPr>
            <a:lvl9pPr>
              <a:defRPr sz="21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625169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22050" y="1652025"/>
            <a:ext cx="4613248" cy="688484"/>
          </a:xfrm>
        </p:spPr>
        <p:txBody>
          <a:bodyPr anchor="b"/>
          <a:lstStyle>
            <a:lvl1pPr marL="0" indent="0">
              <a:buNone/>
              <a:defRPr sz="2600" b="1"/>
            </a:lvl1pPr>
            <a:lvl2pPr marL="509116" indent="0">
              <a:buNone/>
              <a:defRPr sz="2200" b="1"/>
            </a:lvl2pPr>
            <a:lvl3pPr marL="1018231" indent="0">
              <a:buNone/>
              <a:defRPr sz="2100" b="1"/>
            </a:lvl3pPr>
            <a:lvl4pPr marL="1527347" indent="0">
              <a:buNone/>
              <a:defRPr sz="1800" b="1"/>
            </a:lvl4pPr>
            <a:lvl5pPr marL="2036463" indent="0">
              <a:buNone/>
              <a:defRPr sz="1800" b="1"/>
            </a:lvl5pPr>
            <a:lvl6pPr marL="2545578" indent="0">
              <a:buNone/>
              <a:defRPr sz="1800" b="1"/>
            </a:lvl6pPr>
            <a:lvl7pPr marL="3054694" indent="0">
              <a:buNone/>
              <a:defRPr sz="1800" b="1"/>
            </a:lvl7pPr>
            <a:lvl8pPr marL="3563809" indent="0">
              <a:buNone/>
              <a:defRPr sz="1800" b="1"/>
            </a:lvl8pPr>
            <a:lvl9pPr marL="4072925" indent="0">
              <a:buNone/>
              <a:defRPr sz="18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522050" y="2340509"/>
            <a:ext cx="4613248" cy="4252208"/>
          </a:xfrm>
        </p:spPr>
        <p:txBody>
          <a:bodyPr/>
          <a:lstStyle>
            <a:lvl1pPr>
              <a:defRPr sz="2600"/>
            </a:lvl1pPr>
            <a:lvl2pPr>
              <a:defRPr sz="2200"/>
            </a:lvl2pPr>
            <a:lvl3pPr>
              <a:defRPr sz="21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303879" y="1652025"/>
            <a:ext cx="4615061" cy="688484"/>
          </a:xfrm>
        </p:spPr>
        <p:txBody>
          <a:bodyPr anchor="b"/>
          <a:lstStyle>
            <a:lvl1pPr marL="0" indent="0">
              <a:buNone/>
              <a:defRPr sz="2600" b="1"/>
            </a:lvl1pPr>
            <a:lvl2pPr marL="509116" indent="0">
              <a:buNone/>
              <a:defRPr sz="2200" b="1"/>
            </a:lvl2pPr>
            <a:lvl3pPr marL="1018231" indent="0">
              <a:buNone/>
              <a:defRPr sz="2100" b="1"/>
            </a:lvl3pPr>
            <a:lvl4pPr marL="1527347" indent="0">
              <a:buNone/>
              <a:defRPr sz="1800" b="1"/>
            </a:lvl4pPr>
            <a:lvl5pPr marL="2036463" indent="0">
              <a:buNone/>
              <a:defRPr sz="1800" b="1"/>
            </a:lvl5pPr>
            <a:lvl6pPr marL="2545578" indent="0">
              <a:buNone/>
              <a:defRPr sz="1800" b="1"/>
            </a:lvl6pPr>
            <a:lvl7pPr marL="3054694" indent="0">
              <a:buNone/>
              <a:defRPr sz="1800" b="1"/>
            </a:lvl7pPr>
            <a:lvl8pPr marL="3563809" indent="0">
              <a:buNone/>
              <a:defRPr sz="1800" b="1"/>
            </a:lvl8pPr>
            <a:lvl9pPr marL="4072925" indent="0">
              <a:buNone/>
              <a:defRPr sz="18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303879" y="2340509"/>
            <a:ext cx="4615061" cy="4252208"/>
          </a:xfrm>
        </p:spPr>
        <p:txBody>
          <a:bodyPr/>
          <a:lstStyle>
            <a:lvl1pPr>
              <a:defRPr sz="2600"/>
            </a:lvl1pPr>
            <a:lvl2pPr>
              <a:defRPr sz="2200"/>
            </a:lvl2pPr>
            <a:lvl3pPr>
              <a:defRPr sz="21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658370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532767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2790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22052" y="293844"/>
            <a:ext cx="3435013" cy="1250549"/>
          </a:xfrm>
        </p:spPr>
        <p:txBody>
          <a:bodyPr anchor="b"/>
          <a:lstStyle>
            <a:lvl1pPr algn="l">
              <a:defRPr sz="22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4082137" y="293846"/>
            <a:ext cx="5836802" cy="6298871"/>
          </a:xfrm>
        </p:spPr>
        <p:txBody>
          <a:bodyPr/>
          <a:lstStyle>
            <a:lvl1pPr>
              <a:defRPr sz="36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522052" y="1544394"/>
            <a:ext cx="3435013" cy="5048322"/>
          </a:xfrm>
        </p:spPr>
        <p:txBody>
          <a:bodyPr/>
          <a:lstStyle>
            <a:lvl1pPr marL="0" indent="0">
              <a:buNone/>
              <a:defRPr sz="1600"/>
            </a:lvl1pPr>
            <a:lvl2pPr marL="509116" indent="0">
              <a:buNone/>
              <a:defRPr sz="1400"/>
            </a:lvl2pPr>
            <a:lvl3pPr marL="1018231" indent="0">
              <a:buNone/>
              <a:defRPr sz="1100"/>
            </a:lvl3pPr>
            <a:lvl4pPr marL="1527347" indent="0">
              <a:buNone/>
              <a:defRPr sz="1000"/>
            </a:lvl4pPr>
            <a:lvl5pPr marL="2036463" indent="0">
              <a:buNone/>
              <a:defRPr sz="1000"/>
            </a:lvl5pPr>
            <a:lvl6pPr marL="2545578" indent="0">
              <a:buNone/>
              <a:defRPr sz="1000"/>
            </a:lvl6pPr>
            <a:lvl7pPr marL="3054694" indent="0">
              <a:buNone/>
              <a:defRPr sz="1000"/>
            </a:lvl7pPr>
            <a:lvl8pPr marL="3563809" indent="0">
              <a:buNone/>
              <a:defRPr sz="1000"/>
            </a:lvl8pPr>
            <a:lvl9pPr marL="4072925"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943736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46507" y="5166203"/>
            <a:ext cx="6264593" cy="609899"/>
          </a:xfrm>
        </p:spPr>
        <p:txBody>
          <a:bodyPr anchor="b"/>
          <a:lstStyle>
            <a:lvl1pPr algn="l">
              <a:defRPr sz="2200" b="1"/>
            </a:lvl1pPr>
          </a:lstStyle>
          <a:p>
            <a:r>
              <a:rPr kumimoji="1" lang="ja-JP" altLang="en-US"/>
              <a:t>マスター タイトルの書式設定</a:t>
            </a:r>
          </a:p>
        </p:txBody>
      </p:sp>
      <p:sp>
        <p:nvSpPr>
          <p:cNvPr id="3" name="図プレースホルダー 2"/>
          <p:cNvSpPr>
            <a:spLocks noGrp="1"/>
          </p:cNvSpPr>
          <p:nvPr>
            <p:ph type="pic" idx="1"/>
          </p:nvPr>
        </p:nvSpPr>
        <p:spPr>
          <a:xfrm>
            <a:off x="2046507" y="659444"/>
            <a:ext cx="6264593" cy="4428173"/>
          </a:xfrm>
        </p:spPr>
        <p:txBody>
          <a:bodyPr/>
          <a:lstStyle>
            <a:lvl1pPr marL="0" indent="0">
              <a:buNone/>
              <a:defRPr sz="3600"/>
            </a:lvl1pPr>
            <a:lvl2pPr marL="509116" indent="0">
              <a:buNone/>
              <a:defRPr sz="3100"/>
            </a:lvl2pPr>
            <a:lvl3pPr marL="1018231" indent="0">
              <a:buNone/>
              <a:defRPr sz="2600"/>
            </a:lvl3pPr>
            <a:lvl4pPr marL="1527347" indent="0">
              <a:buNone/>
              <a:defRPr sz="2200"/>
            </a:lvl4pPr>
            <a:lvl5pPr marL="2036463" indent="0">
              <a:buNone/>
              <a:defRPr sz="2200"/>
            </a:lvl5pPr>
            <a:lvl6pPr marL="2545578" indent="0">
              <a:buNone/>
              <a:defRPr sz="2200"/>
            </a:lvl6pPr>
            <a:lvl7pPr marL="3054694" indent="0">
              <a:buNone/>
              <a:defRPr sz="2200"/>
            </a:lvl7pPr>
            <a:lvl8pPr marL="3563809" indent="0">
              <a:buNone/>
              <a:defRPr sz="2200"/>
            </a:lvl8pPr>
            <a:lvl9pPr marL="4072925" indent="0">
              <a:buNone/>
              <a:defRPr sz="22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2046507" y="5776102"/>
            <a:ext cx="6264593" cy="866159"/>
          </a:xfrm>
        </p:spPr>
        <p:txBody>
          <a:bodyPr/>
          <a:lstStyle>
            <a:lvl1pPr marL="0" indent="0">
              <a:buNone/>
              <a:defRPr sz="1600"/>
            </a:lvl1pPr>
            <a:lvl2pPr marL="509116" indent="0">
              <a:buNone/>
              <a:defRPr sz="1400"/>
            </a:lvl2pPr>
            <a:lvl3pPr marL="1018231" indent="0">
              <a:buNone/>
              <a:defRPr sz="1100"/>
            </a:lvl3pPr>
            <a:lvl4pPr marL="1527347" indent="0">
              <a:buNone/>
              <a:defRPr sz="1000"/>
            </a:lvl4pPr>
            <a:lvl5pPr marL="2036463" indent="0">
              <a:buNone/>
              <a:defRPr sz="1000"/>
            </a:lvl5pPr>
            <a:lvl6pPr marL="2545578" indent="0">
              <a:buNone/>
              <a:defRPr sz="1000"/>
            </a:lvl6pPr>
            <a:lvl7pPr marL="3054694" indent="0">
              <a:buNone/>
              <a:defRPr sz="1000"/>
            </a:lvl7pPr>
            <a:lvl8pPr marL="3563809" indent="0">
              <a:buNone/>
              <a:defRPr sz="1000"/>
            </a:lvl8pPr>
            <a:lvl9pPr marL="4072925"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A26DF16-7525-422B-87F4-094CDA04A3FC}" type="datetimeFigureOut">
              <a:rPr kumimoji="1" lang="ja-JP" altLang="en-US" smtClean="0"/>
              <a:t>2020/1/16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046932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22051" y="295554"/>
            <a:ext cx="9396889" cy="1230048"/>
          </a:xfrm>
          <a:prstGeom prst="rect">
            <a:avLst/>
          </a:prstGeom>
        </p:spPr>
        <p:txBody>
          <a:bodyPr vert="horz" lIns="101824" tIns="50912" rIns="101824" bIns="50912"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522051" y="1722068"/>
            <a:ext cx="9396889" cy="4870649"/>
          </a:xfrm>
          <a:prstGeom prst="rect">
            <a:avLst/>
          </a:prstGeom>
        </p:spPr>
        <p:txBody>
          <a:bodyPr vert="horz" lIns="101824" tIns="50912" rIns="101824" bIns="50912"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522050" y="6840434"/>
            <a:ext cx="2436232" cy="392932"/>
          </a:xfrm>
          <a:prstGeom prst="rect">
            <a:avLst/>
          </a:prstGeom>
        </p:spPr>
        <p:txBody>
          <a:bodyPr vert="horz" lIns="101824" tIns="50912" rIns="101824" bIns="50912" rtlCol="0" anchor="ctr"/>
          <a:lstStyle>
            <a:lvl1pPr algn="l">
              <a:defRPr sz="1400">
                <a:solidFill>
                  <a:schemeClr val="tx1">
                    <a:tint val="75000"/>
                  </a:schemeClr>
                </a:solidFill>
              </a:defRPr>
            </a:lvl1pPr>
          </a:lstStyle>
          <a:p>
            <a:fld id="{CA26DF16-7525-422B-87F4-094CDA04A3FC}" type="datetimeFigureOut">
              <a:rPr kumimoji="1" lang="ja-JP" altLang="en-US" smtClean="0"/>
              <a:t>2020/1/16</a:t>
            </a:fld>
            <a:endParaRPr kumimoji="1" lang="ja-JP" altLang="en-US"/>
          </a:p>
        </p:txBody>
      </p:sp>
      <p:sp>
        <p:nvSpPr>
          <p:cNvPr id="5" name="フッター プレースホルダー 4"/>
          <p:cNvSpPr>
            <a:spLocks noGrp="1"/>
          </p:cNvSpPr>
          <p:nvPr>
            <p:ph type="ftr" sz="quarter" idx="3"/>
          </p:nvPr>
        </p:nvSpPr>
        <p:spPr>
          <a:xfrm>
            <a:off x="3567339" y="6840434"/>
            <a:ext cx="3306313" cy="392932"/>
          </a:xfrm>
          <a:prstGeom prst="rect">
            <a:avLst/>
          </a:prstGeom>
        </p:spPr>
        <p:txBody>
          <a:bodyPr vert="horz" lIns="101824" tIns="50912" rIns="101824" bIns="50912" rtlCol="0" anchor="ctr"/>
          <a:lstStyle>
            <a:lvl1pPr algn="ctr">
              <a:defRPr sz="14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482707" y="6840434"/>
            <a:ext cx="2436232" cy="392932"/>
          </a:xfrm>
          <a:prstGeom prst="rect">
            <a:avLst/>
          </a:prstGeom>
        </p:spPr>
        <p:txBody>
          <a:bodyPr vert="horz" lIns="101824" tIns="50912" rIns="101824" bIns="50912" rtlCol="0" anchor="ctr"/>
          <a:lstStyle>
            <a:lvl1pPr algn="r">
              <a:defRPr sz="1400">
                <a:solidFill>
                  <a:schemeClr val="tx1">
                    <a:tint val="75000"/>
                  </a:schemeClr>
                </a:solidFill>
              </a:defRPr>
            </a:lvl1p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04905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18231" rtl="0" eaLnBrk="1" latinLnBrk="0" hangingPunct="1">
        <a:spcBef>
          <a:spcPct val="0"/>
        </a:spcBef>
        <a:buNone/>
        <a:defRPr kumimoji="1" sz="4900" kern="1200">
          <a:solidFill>
            <a:schemeClr val="tx1"/>
          </a:solidFill>
          <a:latin typeface="+mj-lt"/>
          <a:ea typeface="+mj-ea"/>
          <a:cs typeface="+mj-cs"/>
        </a:defRPr>
      </a:lvl1pPr>
    </p:titleStyle>
    <p:bodyStyle>
      <a:lvl1pPr marL="381837" indent="-381837" algn="l" defTabSz="1018231" rtl="0" eaLnBrk="1" latinLnBrk="0" hangingPunct="1">
        <a:spcBef>
          <a:spcPct val="20000"/>
        </a:spcBef>
        <a:buFont typeface="Arial" pitchFamily="34" charset="0"/>
        <a:buChar char="•"/>
        <a:defRPr kumimoji="1" sz="3600" kern="1200">
          <a:solidFill>
            <a:schemeClr val="tx1"/>
          </a:solidFill>
          <a:latin typeface="+mn-lt"/>
          <a:ea typeface="+mn-ea"/>
          <a:cs typeface="+mn-cs"/>
        </a:defRPr>
      </a:lvl1pPr>
      <a:lvl2pPr marL="827313" indent="-318197" algn="l" defTabSz="1018231" rtl="0" eaLnBrk="1" latinLnBrk="0" hangingPunct="1">
        <a:spcBef>
          <a:spcPct val="20000"/>
        </a:spcBef>
        <a:buFont typeface="Arial" pitchFamily="34" charset="0"/>
        <a:buChar char="–"/>
        <a:defRPr kumimoji="1" sz="3100" kern="1200">
          <a:solidFill>
            <a:schemeClr val="tx1"/>
          </a:solidFill>
          <a:latin typeface="+mn-lt"/>
          <a:ea typeface="+mn-ea"/>
          <a:cs typeface="+mn-cs"/>
        </a:defRPr>
      </a:lvl2pPr>
      <a:lvl3pPr marL="1272789" indent="-254558" algn="l" defTabSz="1018231" rtl="0" eaLnBrk="1" latinLnBrk="0" hangingPunct="1">
        <a:spcBef>
          <a:spcPct val="20000"/>
        </a:spcBef>
        <a:buFont typeface="Arial" pitchFamily="34" charset="0"/>
        <a:buChar char="•"/>
        <a:defRPr kumimoji="1" sz="2600" kern="1200">
          <a:solidFill>
            <a:schemeClr val="tx1"/>
          </a:solidFill>
          <a:latin typeface="+mn-lt"/>
          <a:ea typeface="+mn-ea"/>
          <a:cs typeface="+mn-cs"/>
        </a:defRPr>
      </a:lvl3pPr>
      <a:lvl4pPr marL="1781905"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4pPr>
      <a:lvl5pPr marL="2291020"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5pPr>
      <a:lvl6pPr marL="2800136"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6pPr>
      <a:lvl7pPr marL="3309252"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7pPr>
      <a:lvl8pPr marL="3818367"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8pPr>
      <a:lvl9pPr marL="4327483" indent="-254558" algn="l" defTabSz="1018231" rtl="0" eaLnBrk="1" latinLnBrk="0" hangingPunct="1">
        <a:spcBef>
          <a:spcPct val="20000"/>
        </a:spcBef>
        <a:buFont typeface="Arial" pitchFamily="34" charset="0"/>
        <a:buChar char="•"/>
        <a:defRPr kumimoji="1" sz="2200" kern="1200">
          <a:solidFill>
            <a:schemeClr val="tx1"/>
          </a:solidFill>
          <a:latin typeface="+mn-lt"/>
          <a:ea typeface="+mn-ea"/>
          <a:cs typeface="+mn-cs"/>
        </a:defRPr>
      </a:lvl9pPr>
    </p:bodyStyle>
    <p:otherStyle>
      <a:defPPr>
        <a:defRPr lang="ja-JP"/>
      </a:defPPr>
      <a:lvl1pPr marL="0" algn="l" defTabSz="1018231" rtl="0" eaLnBrk="1" latinLnBrk="0" hangingPunct="1">
        <a:defRPr kumimoji="1" sz="2100" kern="1200">
          <a:solidFill>
            <a:schemeClr val="tx1"/>
          </a:solidFill>
          <a:latin typeface="+mn-lt"/>
          <a:ea typeface="+mn-ea"/>
          <a:cs typeface="+mn-cs"/>
        </a:defRPr>
      </a:lvl1pPr>
      <a:lvl2pPr marL="509116" algn="l" defTabSz="1018231" rtl="0" eaLnBrk="1" latinLnBrk="0" hangingPunct="1">
        <a:defRPr kumimoji="1" sz="2100" kern="1200">
          <a:solidFill>
            <a:schemeClr val="tx1"/>
          </a:solidFill>
          <a:latin typeface="+mn-lt"/>
          <a:ea typeface="+mn-ea"/>
          <a:cs typeface="+mn-cs"/>
        </a:defRPr>
      </a:lvl2pPr>
      <a:lvl3pPr marL="1018231" algn="l" defTabSz="1018231" rtl="0" eaLnBrk="1" latinLnBrk="0" hangingPunct="1">
        <a:defRPr kumimoji="1" sz="2100" kern="1200">
          <a:solidFill>
            <a:schemeClr val="tx1"/>
          </a:solidFill>
          <a:latin typeface="+mn-lt"/>
          <a:ea typeface="+mn-ea"/>
          <a:cs typeface="+mn-cs"/>
        </a:defRPr>
      </a:lvl3pPr>
      <a:lvl4pPr marL="1527347" algn="l" defTabSz="1018231" rtl="0" eaLnBrk="1" latinLnBrk="0" hangingPunct="1">
        <a:defRPr kumimoji="1" sz="2100" kern="1200">
          <a:solidFill>
            <a:schemeClr val="tx1"/>
          </a:solidFill>
          <a:latin typeface="+mn-lt"/>
          <a:ea typeface="+mn-ea"/>
          <a:cs typeface="+mn-cs"/>
        </a:defRPr>
      </a:lvl4pPr>
      <a:lvl5pPr marL="2036463" algn="l" defTabSz="1018231" rtl="0" eaLnBrk="1" latinLnBrk="0" hangingPunct="1">
        <a:defRPr kumimoji="1" sz="2100" kern="1200">
          <a:solidFill>
            <a:schemeClr val="tx1"/>
          </a:solidFill>
          <a:latin typeface="+mn-lt"/>
          <a:ea typeface="+mn-ea"/>
          <a:cs typeface="+mn-cs"/>
        </a:defRPr>
      </a:lvl5pPr>
      <a:lvl6pPr marL="2545578" algn="l" defTabSz="1018231" rtl="0" eaLnBrk="1" latinLnBrk="0" hangingPunct="1">
        <a:defRPr kumimoji="1" sz="2100" kern="1200">
          <a:solidFill>
            <a:schemeClr val="tx1"/>
          </a:solidFill>
          <a:latin typeface="+mn-lt"/>
          <a:ea typeface="+mn-ea"/>
          <a:cs typeface="+mn-cs"/>
        </a:defRPr>
      </a:lvl6pPr>
      <a:lvl7pPr marL="3054694" algn="l" defTabSz="1018231" rtl="0" eaLnBrk="1" latinLnBrk="0" hangingPunct="1">
        <a:defRPr kumimoji="1" sz="2100" kern="1200">
          <a:solidFill>
            <a:schemeClr val="tx1"/>
          </a:solidFill>
          <a:latin typeface="+mn-lt"/>
          <a:ea typeface="+mn-ea"/>
          <a:cs typeface="+mn-cs"/>
        </a:defRPr>
      </a:lvl7pPr>
      <a:lvl8pPr marL="3563809" algn="l" defTabSz="1018231" rtl="0" eaLnBrk="1" latinLnBrk="0" hangingPunct="1">
        <a:defRPr kumimoji="1" sz="2100" kern="1200">
          <a:solidFill>
            <a:schemeClr val="tx1"/>
          </a:solidFill>
          <a:latin typeface="+mn-lt"/>
          <a:ea typeface="+mn-ea"/>
          <a:cs typeface="+mn-cs"/>
        </a:defRPr>
      </a:lvl8pPr>
      <a:lvl9pPr marL="4072925" algn="l" defTabSz="1018231" rtl="0" eaLnBrk="1" latinLnBrk="0" hangingPunct="1">
        <a:defRPr kumimoji="1"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14"/>
          <p:cNvSpPr>
            <a:spLocks noChangeArrowheads="1"/>
          </p:cNvSpPr>
          <p:nvPr/>
        </p:nvSpPr>
        <p:spPr bwMode="auto">
          <a:xfrm>
            <a:off x="1614556" y="5441739"/>
            <a:ext cx="2215316" cy="216508"/>
          </a:xfrm>
          <a:prstGeom prst="rect">
            <a:avLst/>
          </a:prstGeom>
          <a:solidFill>
            <a:schemeClr val="accent5">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015509" y="66372"/>
            <a:ext cx="4284000" cy="307777"/>
          </a:xfrm>
          <a:prstGeom prst="rect">
            <a:avLst/>
          </a:prstGeom>
          <a:noFill/>
        </p:spPr>
        <p:txBody>
          <a:bodyPr wrap="square" rtlCol="0">
            <a:spAutoFit/>
          </a:bodyPr>
          <a:lstStyle/>
          <a:p>
            <a:pPr algn="dist"/>
            <a:r>
              <a:rPr lang="ja-JP" altLang="en-US" sz="1400" kern="1300" dirty="0">
                <a:solidFill>
                  <a:srgbClr val="0070C0"/>
                </a:solidFill>
                <a:latin typeface="HGPｺﾞｼｯｸE" panose="020B0900000000000000" pitchFamily="50" charset="-128"/>
                <a:ea typeface="HGPｺﾞｼｯｸE" panose="020B0900000000000000" pitchFamily="50" charset="-128"/>
              </a:rPr>
              <a:t>こうとうが</a:t>
            </a:r>
            <a:r>
              <a:rPr lang="ja-JP" altLang="en-US" sz="1400" kern="1300" dirty="0" err="1">
                <a:solidFill>
                  <a:srgbClr val="0070C0"/>
                </a:solidFill>
                <a:latin typeface="HGPｺﾞｼｯｸE" panose="020B0900000000000000" pitchFamily="50" charset="-128"/>
                <a:ea typeface="HGPｺﾞｼｯｸE" panose="020B0900000000000000" pitchFamily="50" charset="-128"/>
              </a:rPr>
              <a:t>っ</a:t>
            </a:r>
            <a:r>
              <a:rPr lang="ja-JP" altLang="en-US" sz="1400" kern="1300" dirty="0">
                <a:solidFill>
                  <a:srgbClr val="0070C0"/>
                </a:solidFill>
                <a:latin typeface="HGPｺﾞｼｯｸE" panose="020B0900000000000000" pitchFamily="50" charset="-128"/>
                <a:ea typeface="HGPｺﾞｼｯｸE" panose="020B0900000000000000" pitchFamily="50" charset="-128"/>
              </a:rPr>
              <a:t>こうとうしゅうがくしえんきんせいど</a:t>
            </a:r>
            <a:endParaRPr kumimoji="1" lang="ja-JP" altLang="en-US" sz="1400" kern="1300" dirty="0">
              <a:solidFill>
                <a:srgbClr val="0070C0"/>
              </a:solidFill>
              <a:latin typeface="HGPｺﾞｼｯｸE" panose="020B0900000000000000" pitchFamily="50" charset="-128"/>
              <a:ea typeface="HGPｺﾞｼｯｸE" panose="020B0900000000000000" pitchFamily="50" charset="-128"/>
            </a:endParaRPr>
          </a:p>
        </p:txBody>
      </p:sp>
      <p:sp>
        <p:nvSpPr>
          <p:cNvPr id="7" name="正方形/長方形 6"/>
          <p:cNvSpPr/>
          <p:nvPr/>
        </p:nvSpPr>
        <p:spPr>
          <a:xfrm>
            <a:off x="2973725" y="248423"/>
            <a:ext cx="4493538" cy="52322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ja-JP" altLang="en-US" sz="2800" cap="all" spc="0" dirty="0">
                <a:ln/>
                <a:solidFill>
                  <a:srgbClr val="0070C0"/>
                </a:solidFill>
                <a:effectLst/>
                <a:latin typeface="HGP創英角ﾎﾟｯﾌﾟ体" panose="040B0A00000000000000" pitchFamily="50" charset="-128"/>
                <a:ea typeface="HGP創英角ﾎﾟｯﾌﾟ体" panose="040B0A00000000000000" pitchFamily="50" charset="-128"/>
              </a:rPr>
              <a:t>高等</a:t>
            </a:r>
            <a:r>
              <a:rPr lang="ja-JP" altLang="en-US" sz="2800" cap="all" spc="0" dirty="0">
                <a:ln/>
                <a:solidFill>
                  <a:srgbClr val="0070C0"/>
                </a:solidFill>
                <a:effectLst/>
                <a:latin typeface="HG創英角ｺﾞｼｯｸUB" panose="020B0909000000000000" pitchFamily="49" charset="-128"/>
                <a:ea typeface="HG創英角ｺﾞｼｯｸUB" panose="020B0909000000000000" pitchFamily="49" charset="-128"/>
              </a:rPr>
              <a:t>学校等就学支援金制度</a:t>
            </a:r>
            <a:endParaRPr lang="ja-JP" altLang="en-US" sz="2800" cap="all" spc="0" dirty="0">
              <a:ln/>
              <a:solidFill>
                <a:srgbClr val="0070C0"/>
              </a:solidFill>
              <a:effectLst/>
            </a:endParaRPr>
          </a:p>
        </p:txBody>
      </p:sp>
      <p:sp>
        <p:nvSpPr>
          <p:cNvPr id="14" name="テキスト ボックス 13"/>
          <p:cNvSpPr txBox="1"/>
          <p:nvPr/>
        </p:nvSpPr>
        <p:spPr>
          <a:xfrm>
            <a:off x="0" y="1259870"/>
            <a:ext cx="5004470" cy="2677656"/>
          </a:xfrm>
          <a:prstGeom prst="rect">
            <a:avLst/>
          </a:prstGeom>
          <a:noFill/>
        </p:spPr>
        <p:txBody>
          <a:bodyPr wrap="square" rtlCol="0">
            <a:spAutoFit/>
          </a:bodyPr>
          <a:lstStyle/>
          <a:p>
            <a:pPr lvl="0"/>
            <a:r>
              <a:rPr lang="en-US" altLang="ja-JP" sz="1200" b="1" dirty="0">
                <a:solidFill>
                  <a:prstClr val="black"/>
                </a:solidFill>
                <a:latin typeface="メイリオ" panose="020B0604030504040204" pitchFamily="50" charset="-128"/>
                <a:ea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rPr>
              <a:t>制度概要</a:t>
            </a:r>
            <a:r>
              <a:rPr lang="en-US" altLang="ja-JP" sz="1200" b="1" dirty="0">
                <a:solidFill>
                  <a:prstClr val="black"/>
                </a:solidFill>
                <a:latin typeface="メイリオ" panose="020B0604030504040204" pitchFamily="50" charset="-128"/>
                <a:ea typeface="メイリオ" panose="020B0604030504040204" pitchFamily="50" charset="-128"/>
              </a:rPr>
              <a:t>】</a:t>
            </a:r>
          </a:p>
          <a:p>
            <a:pPr>
              <a:tabLst>
                <a:tab pos="85725" algn="l"/>
              </a:tabLst>
            </a:pPr>
            <a:r>
              <a:rPr lang="ja-JP" altLang="en-US" sz="1200" dirty="0">
                <a:solidFill>
                  <a:prstClr val="black"/>
                </a:solidFill>
                <a:latin typeface="メイリオ" panose="020B0604030504040204" pitchFamily="50" charset="-128"/>
                <a:ea typeface="メイリオ" panose="020B0604030504040204" pitchFamily="50" charset="-128"/>
              </a:rPr>
              <a:t>　御家庭の教育費負担軽減を図るための、国による授業料支援の仕組みです。</a:t>
            </a:r>
            <a:r>
              <a:rPr lang="ja-JP" altLang="en-US" sz="1200" dirty="0">
                <a:latin typeface="メイリオ" panose="020B0604030504040204" pitchFamily="50" charset="-128"/>
                <a:ea typeface="メイリオ" panose="020B0604030504040204" pitchFamily="50" charset="-128"/>
              </a:rPr>
              <a:t>全国の約８割の生徒が利用しています。</a:t>
            </a:r>
            <a:endParaRPr lang="en-US" altLang="ja-JP" sz="1200" dirty="0">
              <a:latin typeface="メイリオ" panose="020B0604030504040204" pitchFamily="50" charset="-128"/>
              <a:ea typeface="メイリオ" panose="020B0604030504040204" pitchFamily="50" charset="-128"/>
            </a:endParaRPr>
          </a:p>
          <a:p>
            <a:pPr lvl="0"/>
            <a:endParaRPr lang="en-US" altLang="ja-JP" sz="1200" b="1" dirty="0">
              <a:solidFill>
                <a:prstClr val="black"/>
              </a:solidFill>
              <a:latin typeface="メイリオ" panose="020B0604030504040204" pitchFamily="50" charset="-128"/>
              <a:ea typeface="メイリオ" panose="020B0604030504040204" pitchFamily="50" charset="-128"/>
            </a:endParaRPr>
          </a:p>
          <a:p>
            <a:pPr lvl="0"/>
            <a:r>
              <a:rPr lang="en-US" altLang="ja-JP" sz="1200" b="1" dirty="0">
                <a:solidFill>
                  <a:prstClr val="black"/>
                </a:solidFill>
                <a:latin typeface="メイリオ" panose="020B0604030504040204" pitchFamily="50" charset="-128"/>
                <a:ea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rPr>
              <a:t>受給資格</a:t>
            </a:r>
            <a:r>
              <a:rPr lang="en-US" altLang="ja-JP" sz="1200" b="1" dirty="0">
                <a:solidFill>
                  <a:prstClr val="black"/>
                </a:solidFill>
                <a:latin typeface="メイリオ" panose="020B0604030504040204" pitchFamily="50" charset="-128"/>
                <a:ea typeface="メイリオ" panose="020B0604030504040204" pitchFamily="50" charset="-128"/>
              </a:rPr>
              <a:t>】</a:t>
            </a:r>
          </a:p>
          <a:p>
            <a:pPr lvl="0"/>
            <a:r>
              <a:rPr lang="ja-JP" altLang="en-US" sz="1200" b="1" dirty="0">
                <a:solidFill>
                  <a:prstClr val="black"/>
                </a:solidFill>
                <a:latin typeface="メイリオ" panose="020B0604030504040204" pitchFamily="50" charset="-128"/>
                <a:ea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rPr>
              <a:t>高校等（高専、高等専修学校等を含む）に在学する、</a:t>
            </a:r>
            <a:r>
              <a:rPr lang="ja-JP" altLang="en-US" sz="1200" b="1" dirty="0">
                <a:solidFill>
                  <a:prstClr val="black"/>
                </a:solidFill>
                <a:latin typeface="メイリオ" panose="020B0604030504040204" pitchFamily="50" charset="-128"/>
                <a:ea typeface="メイリオ" panose="020B0604030504040204" pitchFamily="50" charset="-128"/>
              </a:rPr>
              <a:t>日本国内に住所を有する方</a:t>
            </a:r>
            <a:r>
              <a:rPr lang="ja-JP" altLang="en-US" sz="1200" dirty="0">
                <a:solidFill>
                  <a:prstClr val="black"/>
                </a:solidFill>
                <a:latin typeface="メイリオ" panose="020B0604030504040204" pitchFamily="50" charset="-128"/>
                <a:ea typeface="メイリオ" panose="020B0604030504040204" pitchFamily="50" charset="-128"/>
              </a:rPr>
              <a:t>が対象です。</a:t>
            </a:r>
            <a:endParaRPr lang="en-US" altLang="ja-JP" sz="1200" dirty="0">
              <a:solidFill>
                <a:prstClr val="black"/>
              </a:solidFill>
              <a:latin typeface="メイリオ" panose="020B0604030504040204" pitchFamily="50" charset="-128"/>
              <a:ea typeface="メイリオ" panose="020B0604030504040204" pitchFamily="50" charset="-128"/>
            </a:endParaRPr>
          </a:p>
          <a:p>
            <a:pPr lvl="0"/>
            <a:endParaRPr lang="en-US" altLang="ja-JP" sz="1200" dirty="0">
              <a:solidFill>
                <a:prstClr val="black"/>
              </a:solidFill>
              <a:latin typeface="メイリオ" panose="020B0604030504040204" pitchFamily="50" charset="-128"/>
              <a:ea typeface="メイリオ" panose="020B0604030504040204" pitchFamily="50" charset="-128"/>
            </a:endParaRPr>
          </a:p>
          <a:p>
            <a:pPr lvl="0"/>
            <a:r>
              <a:rPr lang="ja-JP" altLang="en-US" sz="1200" dirty="0">
                <a:solidFill>
                  <a:prstClr val="black"/>
                </a:solidFill>
                <a:latin typeface="メイリオ" panose="020B0604030504040204" pitchFamily="50" charset="-128"/>
                <a:ea typeface="メイリオ" panose="020B0604030504040204" pitchFamily="50" charset="-128"/>
              </a:rPr>
              <a:t>ただし、</a:t>
            </a:r>
            <a:r>
              <a:rPr lang="ja-JP" altLang="en-US" sz="1200" b="1" u="sng" dirty="0">
                <a:solidFill>
                  <a:srgbClr val="FF0000"/>
                </a:solidFill>
                <a:latin typeface="メイリオ" panose="020B0604030504040204" pitchFamily="50" charset="-128"/>
                <a:ea typeface="メイリオ" panose="020B0604030504040204" pitchFamily="50" charset="-128"/>
              </a:rPr>
              <a:t>次のいずれかに該当する方は対象となりません</a:t>
            </a:r>
            <a:r>
              <a:rPr lang="ja-JP" altLang="en-US" sz="1200" dirty="0">
                <a:solidFill>
                  <a:prstClr val="black"/>
                </a:solidFill>
                <a:latin typeface="メイリオ" panose="020B0604030504040204" pitchFamily="50" charset="-128"/>
                <a:ea typeface="メイリオ" panose="020B0604030504040204" pitchFamily="50" charset="-128"/>
              </a:rPr>
              <a:t>。</a:t>
            </a:r>
            <a:endParaRPr lang="en-US" altLang="ja-JP" sz="1200" dirty="0">
              <a:solidFill>
                <a:prstClr val="black"/>
              </a:solidFill>
              <a:latin typeface="メイリオ" panose="020B0604030504040204" pitchFamily="50" charset="-128"/>
              <a:ea typeface="メイリオ" panose="020B0604030504040204" pitchFamily="50" charset="-128"/>
            </a:endParaRPr>
          </a:p>
          <a:p>
            <a:pPr marL="180975" lvl="0" indent="-92075"/>
            <a:r>
              <a:rPr lang="ja-JP" altLang="en-US" sz="1200" dirty="0">
                <a:solidFill>
                  <a:prstClr val="black"/>
                </a:solidFill>
                <a:latin typeface="メイリオ" panose="020B0604030504040204" pitchFamily="50" charset="-128"/>
                <a:ea typeface="メイリオ" panose="020B0604030504040204" pitchFamily="50" charset="-128"/>
              </a:rPr>
              <a:t>・保護者等の</a:t>
            </a:r>
            <a:r>
              <a:rPr lang="ja-JP" altLang="en-US" sz="1200" dirty="0">
                <a:solidFill>
                  <a:srgbClr val="FF0000"/>
                </a:solidFill>
                <a:latin typeface="メイリオ" panose="020B0604030504040204" pitchFamily="50" charset="-128"/>
                <a:ea typeface="メイリオ" panose="020B0604030504040204" pitchFamily="50" charset="-128"/>
              </a:rPr>
              <a:t>道府県民税所得割と市町村民税所得割の合算額が、</a:t>
            </a:r>
            <a:endParaRPr lang="en-US" altLang="ja-JP" sz="1200" dirty="0">
              <a:solidFill>
                <a:srgbClr val="FF0000"/>
              </a:solidFill>
              <a:latin typeface="メイリオ" panose="020B0604030504040204" pitchFamily="50" charset="-128"/>
              <a:ea typeface="メイリオ" panose="020B0604030504040204" pitchFamily="50" charset="-128"/>
            </a:endParaRPr>
          </a:p>
          <a:p>
            <a:pPr marL="180975" lvl="0" indent="-92075"/>
            <a:r>
              <a:rPr lang="ja-JP" altLang="en-US" sz="1200" dirty="0">
                <a:solidFill>
                  <a:srgbClr val="FF0000"/>
                </a:solidFill>
                <a:latin typeface="メイリオ" panose="020B0604030504040204" pitchFamily="50" charset="-128"/>
                <a:ea typeface="メイリオ" panose="020B0604030504040204" pitchFamily="50" charset="-128"/>
              </a:rPr>
              <a:t>　</a:t>
            </a:r>
            <a:r>
              <a:rPr lang="en-US" altLang="ja-JP" sz="1200" u="sng" dirty="0">
                <a:solidFill>
                  <a:srgbClr val="FF0000"/>
                </a:solidFill>
                <a:latin typeface="メイリオ" panose="020B0604030504040204" pitchFamily="50" charset="-128"/>
                <a:ea typeface="メイリオ" panose="020B0604030504040204" pitchFamily="50" charset="-128"/>
              </a:rPr>
              <a:t>50</a:t>
            </a:r>
            <a:r>
              <a:rPr lang="ja-JP" altLang="en-US" sz="1200" u="sng" dirty="0">
                <a:solidFill>
                  <a:srgbClr val="FF0000"/>
                </a:solidFill>
                <a:latin typeface="メイリオ" panose="020B0604030504040204" pitchFamily="50" charset="-128"/>
                <a:ea typeface="メイリオ" panose="020B0604030504040204" pitchFamily="50" charset="-128"/>
              </a:rPr>
              <a:t>万</a:t>
            </a:r>
            <a:r>
              <a:rPr lang="en-US" altLang="ja-JP" sz="1200" u="sng" dirty="0">
                <a:solidFill>
                  <a:srgbClr val="FF0000"/>
                </a:solidFill>
                <a:latin typeface="メイリオ" panose="020B0604030504040204" pitchFamily="50" charset="-128"/>
                <a:ea typeface="メイリオ" panose="020B0604030504040204" pitchFamily="50" charset="-128"/>
              </a:rPr>
              <a:t>7,000</a:t>
            </a:r>
            <a:r>
              <a:rPr lang="ja-JP" altLang="en-US" sz="1200" u="sng" dirty="0">
                <a:solidFill>
                  <a:srgbClr val="FF0000"/>
                </a:solidFill>
                <a:latin typeface="メイリオ" panose="020B0604030504040204" pitchFamily="50" charset="-128"/>
                <a:ea typeface="メイリオ" panose="020B0604030504040204" pitchFamily="50" charset="-128"/>
              </a:rPr>
              <a:t>円以上</a:t>
            </a:r>
            <a:r>
              <a:rPr lang="ja-JP" altLang="en-US" sz="1200" dirty="0">
                <a:solidFill>
                  <a:prstClr val="black"/>
                </a:solidFill>
                <a:latin typeface="メイリオ" panose="020B0604030504040204" pitchFamily="50" charset="-128"/>
                <a:ea typeface="メイリオ" panose="020B0604030504040204" pitchFamily="50" charset="-128"/>
              </a:rPr>
              <a:t>の方（年収目安約９１０万円以上の方）</a:t>
            </a:r>
            <a:endParaRPr lang="en-US" altLang="ja-JP" sz="1200" dirty="0">
              <a:solidFill>
                <a:prstClr val="black"/>
              </a:solidFill>
              <a:latin typeface="メイリオ" panose="020B0604030504040204" pitchFamily="50" charset="-128"/>
              <a:ea typeface="メイリオ" panose="020B0604030504040204" pitchFamily="50" charset="-128"/>
            </a:endParaRPr>
          </a:p>
          <a:p>
            <a:pPr marL="182563" lvl="0" indent="-93663"/>
            <a:r>
              <a:rPr lang="ja-JP" altLang="en-US" sz="1200" dirty="0">
                <a:solidFill>
                  <a:prstClr val="black"/>
                </a:solidFill>
                <a:latin typeface="メイリオ" panose="020B0604030504040204" pitchFamily="50" charset="-128"/>
                <a:ea typeface="メイリオ" panose="020B0604030504040204" pitchFamily="50" charset="-128"/>
              </a:rPr>
              <a:t>・高校等（修業年限が３年未満のものを除く）を卒業又は修了した方</a:t>
            </a:r>
            <a:endParaRPr lang="en-US" altLang="ja-JP" sz="1200" dirty="0">
              <a:solidFill>
                <a:prstClr val="black"/>
              </a:solidFill>
              <a:latin typeface="メイリオ" panose="020B0604030504040204" pitchFamily="50" charset="-128"/>
              <a:ea typeface="メイリオ" panose="020B0604030504040204" pitchFamily="50" charset="-128"/>
            </a:endParaRPr>
          </a:p>
          <a:p>
            <a:pPr marL="182563" lvl="0" indent="-93663"/>
            <a:r>
              <a:rPr lang="ja-JP" altLang="en-US" sz="1200" dirty="0">
                <a:solidFill>
                  <a:prstClr val="black"/>
                </a:solidFill>
                <a:latin typeface="メイリオ" panose="020B0604030504040204" pitchFamily="50" charset="-128"/>
                <a:ea typeface="メイリオ" panose="020B0604030504040204" pitchFamily="50" charset="-128"/>
              </a:rPr>
              <a:t>・高校等に在学した期間が通算して３６月（定時制・通信制等の場合は別途算定）を超えた方</a:t>
            </a:r>
            <a:endParaRPr lang="en-US" altLang="ja-JP" sz="1200" dirty="0">
              <a:solidFill>
                <a:prstClr val="black"/>
              </a:solidFill>
              <a:latin typeface="メイリオ" panose="020B0604030504040204" pitchFamily="50" charset="-128"/>
              <a:ea typeface="メイリオ" panose="020B0604030504040204" pitchFamily="50" charset="-128"/>
            </a:endParaRPr>
          </a:p>
        </p:txBody>
      </p:sp>
      <p:sp>
        <p:nvSpPr>
          <p:cNvPr id="86" name="テキスト ボックス 85"/>
          <p:cNvSpPr txBox="1"/>
          <p:nvPr/>
        </p:nvSpPr>
        <p:spPr>
          <a:xfrm>
            <a:off x="118744" y="874845"/>
            <a:ext cx="4860000" cy="349040"/>
          </a:xfrm>
          <a:prstGeom prst="rect">
            <a:avLst/>
          </a:prstGeom>
          <a:solidFill>
            <a:srgbClr val="92D050"/>
          </a:solidFill>
          <a:ln w="12700" cap="rnd" cmpd="sng">
            <a:solidFill>
              <a:srgbClr val="92D050"/>
            </a:solidFill>
          </a:ln>
        </p:spPr>
        <p:txBody>
          <a:bodyPr wrap="square" lIns="101824" tIns="50912" rIns="101824" bIns="50912" rtlCol="0" anchor="ctr" anchorCtr="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rPr>
              <a:t>１．制度の概要</a:t>
            </a:r>
          </a:p>
        </p:txBody>
      </p:sp>
      <p:sp>
        <p:nvSpPr>
          <p:cNvPr id="211" name="テキスト ボックス 210"/>
          <p:cNvSpPr txBox="1"/>
          <p:nvPr/>
        </p:nvSpPr>
        <p:spPr>
          <a:xfrm>
            <a:off x="5433215" y="883499"/>
            <a:ext cx="4860000" cy="349040"/>
          </a:xfrm>
          <a:prstGeom prst="rect">
            <a:avLst/>
          </a:prstGeom>
          <a:solidFill>
            <a:srgbClr val="92D050"/>
          </a:solidFill>
          <a:ln w="12700" cap="rnd" cmpd="sng">
            <a:solidFill>
              <a:srgbClr val="92D050"/>
            </a:solidFill>
          </a:ln>
        </p:spPr>
        <p:txBody>
          <a:bodyPr wrap="square" lIns="101824" tIns="50912" rIns="101824" bIns="50912" rtlCol="0" anchor="ctr" anchorCtr="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rPr>
              <a:t>２．受給資格の認定</a:t>
            </a:r>
          </a:p>
        </p:txBody>
      </p:sp>
      <p:sp>
        <p:nvSpPr>
          <p:cNvPr id="212" name="テキスト ボックス 211"/>
          <p:cNvSpPr txBox="1"/>
          <p:nvPr/>
        </p:nvSpPr>
        <p:spPr>
          <a:xfrm>
            <a:off x="5292502" y="1311479"/>
            <a:ext cx="5176518" cy="2400657"/>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　利用のためには、</a:t>
            </a:r>
            <a:r>
              <a:rPr lang="ja-JP" altLang="en-US" sz="1200" b="1" u="sng" dirty="0">
                <a:solidFill>
                  <a:srgbClr val="FF0000"/>
                </a:solidFill>
                <a:latin typeface="メイリオ" panose="020B0604030504040204" pitchFamily="50" charset="-128"/>
                <a:ea typeface="メイリオ" panose="020B0604030504040204" pitchFamily="50" charset="-128"/>
              </a:rPr>
              <a:t>申請が必要です</a:t>
            </a:r>
            <a:r>
              <a:rPr lang="ja-JP" altLang="en-US" sz="1200" dirty="0">
                <a:latin typeface="メイリオ" panose="020B0604030504040204" pitchFamily="50" charset="-128"/>
                <a:ea typeface="メイリオ" panose="020B0604030504040204" pitchFamily="50" charset="-128"/>
              </a:rPr>
              <a:t>。入学時等に学校から案内があるので、必ず</a:t>
            </a:r>
            <a:r>
              <a:rPr lang="ja-JP" altLang="en-US" sz="1200" dirty="0">
                <a:solidFill>
                  <a:prstClr val="black"/>
                </a:solidFill>
                <a:latin typeface="メイリオ" panose="020B0604030504040204" pitchFamily="50" charset="-128"/>
                <a:ea typeface="メイリオ" panose="020B0604030504040204" pitchFamily="50" charset="-128"/>
              </a:rPr>
              <a:t>申請書類（</a:t>
            </a:r>
            <a:r>
              <a:rPr lang="ja-JP" altLang="en-US" sz="1200" dirty="0">
                <a:latin typeface="メイリオ" panose="020B0604030504040204" pitchFamily="50" charset="-128"/>
                <a:ea typeface="メイリオ" panose="020B0604030504040204" pitchFamily="50" charset="-128"/>
              </a:rPr>
              <a:t>マイナンバー関係書類等を含む</a:t>
            </a:r>
            <a:r>
              <a:rPr lang="ja-JP" altLang="en-US" sz="1200" dirty="0">
                <a:solidFill>
                  <a:prstClr val="black"/>
                </a:solidFill>
                <a:latin typeface="メイリオ" panose="020B0604030504040204" pitchFamily="50" charset="-128"/>
                <a:ea typeface="メイリオ" panose="020B0604030504040204" pitchFamily="50" charset="-128"/>
              </a:rPr>
              <a:t>）を学校に提出してください。</a:t>
            </a:r>
            <a:endParaRPr lang="en-US" altLang="ja-JP" sz="1200" dirty="0">
              <a:solidFill>
                <a:prstClr val="black"/>
              </a:solidFill>
              <a:latin typeface="メイリオ" panose="020B0604030504040204" pitchFamily="50" charset="-128"/>
              <a:ea typeface="メイリオ" panose="020B0604030504040204" pitchFamily="50" charset="-128"/>
            </a:endParaRPr>
          </a:p>
          <a:p>
            <a:endParaRPr lang="en-US" altLang="ja-JP" sz="1200" dirty="0">
              <a:solidFill>
                <a:prstClr val="black"/>
              </a:solidFill>
              <a:latin typeface="メイリオ" panose="020B0604030504040204" pitchFamily="50" charset="-128"/>
              <a:ea typeface="メイリオ" panose="020B0604030504040204" pitchFamily="50" charset="-128"/>
            </a:endParaRPr>
          </a:p>
          <a:p>
            <a:r>
              <a:rPr lang="ja-JP" altLang="en-US" sz="1200" dirty="0">
                <a:solidFill>
                  <a:prstClr val="black"/>
                </a:solidFill>
                <a:latin typeface="メイリオ" panose="020B0604030504040204" pitchFamily="50" charset="-128"/>
                <a:ea typeface="メイリオ" panose="020B0604030504040204" pitchFamily="50" charset="-128"/>
              </a:rPr>
              <a:t>　提出された書類を基に、都道府県が受給資格の認定を行います。</a:t>
            </a:r>
            <a:endParaRPr lang="en-US" altLang="ja-JP" sz="1200" dirty="0">
              <a:solidFill>
                <a:prstClr val="black"/>
              </a:solidFill>
              <a:latin typeface="メイリオ" panose="020B0604030504040204" pitchFamily="50" charset="-128"/>
              <a:ea typeface="メイリオ" panose="020B0604030504040204" pitchFamily="50" charset="-128"/>
            </a:endParaRPr>
          </a:p>
          <a:p>
            <a:pPr lvl="0"/>
            <a:endParaRPr lang="en-US" altLang="ja-JP" sz="1200" dirty="0">
              <a:solidFill>
                <a:prstClr val="black"/>
              </a:solidFill>
              <a:latin typeface="メイリオ" panose="020B0604030504040204" pitchFamily="50" charset="-128"/>
              <a:ea typeface="メイリオ" panose="020B0604030504040204" pitchFamily="50" charset="-128"/>
            </a:endParaRPr>
          </a:p>
          <a:p>
            <a:pPr lvl="0"/>
            <a:r>
              <a:rPr lang="ja-JP" altLang="en-US" sz="1200" dirty="0">
                <a:solidFill>
                  <a:prstClr val="black"/>
                </a:solidFill>
                <a:latin typeface="メイリオ" panose="020B0604030504040204" pitchFamily="50" charset="-128"/>
                <a:ea typeface="メイリオ" panose="020B0604030504040204" pitchFamily="50" charset="-128"/>
              </a:rPr>
              <a:t>　毎年７月頃、御家庭の所得情報が更新されるので、都道府県はこれに基づいて改めて受給資格の確認を行います。この時には、</a:t>
            </a:r>
            <a:r>
              <a:rPr lang="ja-JP" altLang="en-US" sz="1200" u="sng" dirty="0">
                <a:solidFill>
                  <a:prstClr val="black"/>
                </a:solidFill>
                <a:latin typeface="メイリオ" panose="020B0604030504040204" pitchFamily="50" charset="-128"/>
                <a:ea typeface="メイリオ" panose="020B0604030504040204" pitchFamily="50" charset="-128"/>
              </a:rPr>
              <a:t>申請時に提出されたマイナンバーを利用し、都道府県が確認作業を行うため、基本的に手続不要です</a:t>
            </a:r>
            <a:r>
              <a:rPr lang="ja-JP" altLang="en-US" sz="1200" dirty="0">
                <a:solidFill>
                  <a:prstClr val="black"/>
                </a:solidFill>
                <a:latin typeface="メイリオ" panose="020B0604030504040204" pitchFamily="50" charset="-128"/>
                <a:ea typeface="メイリオ" panose="020B0604030504040204" pitchFamily="50" charset="-128"/>
              </a:rPr>
              <a:t>。</a:t>
            </a:r>
            <a:endParaRPr lang="en-US" altLang="ja-JP" sz="1200" dirty="0">
              <a:solidFill>
                <a:prstClr val="black"/>
              </a:solidFill>
              <a:latin typeface="メイリオ" panose="020B0604030504040204" pitchFamily="50" charset="-128"/>
              <a:ea typeface="メイリオ" panose="020B0604030504040204" pitchFamily="50" charset="-128"/>
            </a:endParaRPr>
          </a:p>
          <a:p>
            <a:endParaRPr lang="en-US" altLang="ja-JP" sz="1000" dirty="0">
              <a:latin typeface="メイリオ" panose="020B0604030504040204" pitchFamily="50" charset="-128"/>
              <a:ea typeface="メイリオ" panose="020B0604030504040204" pitchFamily="50" charset="-128"/>
            </a:endParaRPr>
          </a:p>
          <a:p>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マイナンバーは、法令に定められた必要な範囲内のみで、就学支援金の支給に関する</a:t>
            </a:r>
            <a:endParaRPr lang="en-US" altLang="ja-JP" sz="1000" dirty="0">
              <a:latin typeface="メイリオ" panose="020B0604030504040204" pitchFamily="50" charset="-128"/>
              <a:ea typeface="メイリオ" panose="020B0604030504040204" pitchFamily="50" charset="-128"/>
            </a:endParaRPr>
          </a:p>
          <a:p>
            <a:r>
              <a:rPr lang="ja-JP" altLang="en-US" sz="1000" dirty="0">
                <a:latin typeface="メイリオ" panose="020B0604030504040204" pitchFamily="50" charset="-128"/>
                <a:ea typeface="メイリオ" panose="020B0604030504040204" pitchFamily="50" charset="-128"/>
              </a:rPr>
              <a:t>　事務に活用します。</a:t>
            </a:r>
            <a:endParaRPr lang="en-US" altLang="ja-JP" sz="1200" dirty="0">
              <a:solidFill>
                <a:prstClr val="black"/>
              </a:solidFill>
              <a:latin typeface="メイリオ" panose="020B0604030504040204" pitchFamily="50" charset="-128"/>
              <a:ea typeface="メイリオ" panose="020B0604030504040204" pitchFamily="50" charset="-128"/>
            </a:endParaRPr>
          </a:p>
        </p:txBody>
      </p:sp>
      <p:sp>
        <p:nvSpPr>
          <p:cNvPr id="143" name="Rectangle 13"/>
          <p:cNvSpPr>
            <a:spLocks noChangeArrowheads="1"/>
          </p:cNvSpPr>
          <p:nvPr/>
        </p:nvSpPr>
        <p:spPr bwMode="auto">
          <a:xfrm>
            <a:off x="528083" y="4834038"/>
            <a:ext cx="3031863" cy="177488"/>
          </a:xfrm>
          <a:prstGeom prst="rect">
            <a:avLst/>
          </a:prstGeom>
          <a:solidFill>
            <a:srgbClr val="69B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dirty="0">
              <a:latin typeface="メイリオ" panose="020B0604030504040204" pitchFamily="50" charset="-128"/>
              <a:ea typeface="メイリオ" panose="020B0604030504040204" pitchFamily="50" charset="-128"/>
            </a:endParaRPr>
          </a:p>
        </p:txBody>
      </p:sp>
      <p:sp>
        <p:nvSpPr>
          <p:cNvPr id="130" name="テキスト ボックス 129"/>
          <p:cNvSpPr txBox="1"/>
          <p:nvPr/>
        </p:nvSpPr>
        <p:spPr>
          <a:xfrm>
            <a:off x="34983" y="4367866"/>
            <a:ext cx="4055177" cy="2600712"/>
          </a:xfrm>
          <a:prstGeom prst="rect">
            <a:avLst/>
          </a:prstGeom>
          <a:noFill/>
        </p:spPr>
        <p:txBody>
          <a:bodyPr wrap="square" rtlCol="0">
            <a:spAutoFit/>
          </a:bodyPr>
          <a:lstStyle/>
          <a:p>
            <a:pPr lvl="0"/>
            <a:r>
              <a:rPr lang="ja-JP" altLang="en-US" sz="1200" dirty="0">
                <a:solidFill>
                  <a:prstClr val="black"/>
                </a:solidFill>
                <a:latin typeface="メイリオ" panose="020B0604030504040204" pitchFamily="50" charset="-128"/>
                <a:ea typeface="メイリオ" panose="020B0604030504040204" pitchFamily="50" charset="-128"/>
              </a:rPr>
              <a:t>支給額は、以下のとおりです。</a:t>
            </a:r>
            <a:endParaRPr lang="en-US" altLang="ja-JP" sz="1200" dirty="0">
              <a:solidFill>
                <a:prstClr val="black"/>
              </a:solidFill>
              <a:latin typeface="メイリオ" panose="020B0604030504040204" pitchFamily="50" charset="-128"/>
              <a:ea typeface="メイリオ" panose="020B0604030504040204" pitchFamily="50" charset="-128"/>
            </a:endParaRPr>
          </a:p>
          <a:p>
            <a:pPr lvl="0">
              <a:spcBef>
                <a:spcPts val="600"/>
              </a:spcBef>
            </a:pPr>
            <a:r>
              <a:rPr lang="ja-JP" altLang="en-US" sz="1200" dirty="0">
                <a:solidFill>
                  <a:prstClr val="black"/>
                </a:solidFill>
                <a:latin typeface="メイリオ" panose="020B0604030504040204" pitchFamily="50" charset="-128"/>
                <a:ea typeface="メイリオ" panose="020B0604030504040204" pitchFamily="50" charset="-128"/>
              </a:rPr>
              <a:t>　</a:t>
            </a:r>
            <a:r>
              <a:rPr lang="en-US" altLang="ja-JP" sz="1200" dirty="0">
                <a:solidFill>
                  <a:prstClr val="black"/>
                </a:solidFill>
                <a:latin typeface="メイリオ" panose="020B0604030504040204" pitchFamily="50" charset="-128"/>
                <a:ea typeface="メイリオ" panose="020B0604030504040204" pitchFamily="50" charset="-128"/>
              </a:rPr>
              <a:t>(1)</a:t>
            </a:r>
            <a:r>
              <a:rPr lang="ja-JP" altLang="en-US" sz="1200" dirty="0">
                <a:solidFill>
                  <a:prstClr val="black"/>
                </a:solidFill>
                <a:latin typeface="メイリオ" panose="020B0604030504040204" pitchFamily="50" charset="-128"/>
                <a:ea typeface="メイリオ" panose="020B0604030504040204" pitchFamily="50" charset="-128"/>
              </a:rPr>
              <a:t>公立学校に通う生徒：</a:t>
            </a:r>
            <a:endParaRPr lang="en-US" altLang="ja-JP" sz="1200" dirty="0">
              <a:solidFill>
                <a:prstClr val="black"/>
              </a:solidFill>
              <a:latin typeface="メイリオ" panose="020B0604030504040204" pitchFamily="50" charset="-128"/>
              <a:ea typeface="メイリオ" panose="020B0604030504040204" pitchFamily="50" charset="-128"/>
            </a:endParaRPr>
          </a:p>
          <a:p>
            <a:pPr marL="449263" lvl="0"/>
            <a:r>
              <a:rPr lang="ja-JP" altLang="en-US" sz="1200" dirty="0">
                <a:solidFill>
                  <a:prstClr val="black"/>
                </a:solidFill>
                <a:latin typeface="メイリオ" panose="020B0604030504040204" pitchFamily="50" charset="-128"/>
                <a:ea typeface="メイリオ" panose="020B0604030504040204" pitchFamily="50" charset="-128"/>
              </a:rPr>
              <a:t>公立高校授業料相当額（年額</a:t>
            </a:r>
            <a:r>
              <a:rPr lang="en-US" altLang="ja-JP" sz="1200" dirty="0">
                <a:solidFill>
                  <a:prstClr val="black"/>
                </a:solidFill>
                <a:latin typeface="メイリオ" panose="020B0604030504040204" pitchFamily="50" charset="-128"/>
                <a:ea typeface="メイリオ" panose="020B0604030504040204" pitchFamily="50" charset="-128"/>
              </a:rPr>
              <a:t>11</a:t>
            </a:r>
            <a:r>
              <a:rPr lang="ja-JP" altLang="en-US" sz="1200" dirty="0">
                <a:solidFill>
                  <a:prstClr val="black"/>
                </a:solidFill>
                <a:latin typeface="メイリオ" panose="020B0604030504040204" pitchFamily="50" charset="-128"/>
                <a:ea typeface="メイリオ" panose="020B0604030504040204" pitchFamily="50" charset="-128"/>
              </a:rPr>
              <a:t>万</a:t>
            </a:r>
            <a:r>
              <a:rPr lang="en-US" altLang="ja-JP" sz="1200" dirty="0">
                <a:solidFill>
                  <a:prstClr val="black"/>
                </a:solidFill>
                <a:latin typeface="メイリオ" panose="020B0604030504040204" pitchFamily="50" charset="-128"/>
                <a:ea typeface="メイリオ" panose="020B0604030504040204" pitchFamily="50" charset="-128"/>
              </a:rPr>
              <a:t>8,800</a:t>
            </a:r>
            <a:r>
              <a:rPr lang="ja-JP" altLang="en-US" sz="1200" dirty="0">
                <a:solidFill>
                  <a:prstClr val="black"/>
                </a:solidFill>
                <a:latin typeface="メイリオ" panose="020B0604030504040204" pitchFamily="50" charset="-128"/>
                <a:ea typeface="メイリオ" panose="020B0604030504040204" pitchFamily="50" charset="-128"/>
              </a:rPr>
              <a:t>円）</a:t>
            </a:r>
            <a:endParaRPr lang="en-US" altLang="ja-JP" sz="1200" dirty="0">
              <a:solidFill>
                <a:prstClr val="black"/>
              </a:solidFill>
              <a:latin typeface="メイリオ" panose="020B0604030504040204" pitchFamily="50" charset="-128"/>
              <a:ea typeface="メイリオ" panose="020B0604030504040204" pitchFamily="50" charset="-128"/>
            </a:endParaRPr>
          </a:p>
          <a:p>
            <a:pPr marL="449263" lvl="0"/>
            <a:r>
              <a:rPr lang="ja-JP" altLang="en-US" sz="1200" dirty="0">
                <a:solidFill>
                  <a:prstClr val="black"/>
                </a:solidFill>
                <a:latin typeface="メイリオ" panose="020B0604030504040204" pitchFamily="50" charset="-128"/>
                <a:ea typeface="メイリオ" panose="020B0604030504040204" pitchFamily="50" charset="-128"/>
              </a:rPr>
              <a:t>国公立高校は授業料負担が実質０円になります。</a:t>
            </a:r>
            <a:endParaRPr lang="en-US" altLang="ja-JP" sz="1200" dirty="0">
              <a:solidFill>
                <a:prstClr val="black"/>
              </a:solidFill>
              <a:latin typeface="メイリオ" panose="020B0604030504040204" pitchFamily="50" charset="-128"/>
              <a:ea typeface="メイリオ" panose="020B0604030504040204" pitchFamily="50" charset="-128"/>
            </a:endParaRPr>
          </a:p>
          <a:p>
            <a:pPr lvl="0">
              <a:spcBef>
                <a:spcPts val="600"/>
              </a:spcBef>
            </a:pPr>
            <a:r>
              <a:rPr lang="ja-JP" altLang="en-US" sz="1200" dirty="0">
                <a:solidFill>
                  <a:prstClr val="black"/>
                </a:solidFill>
                <a:latin typeface="メイリオ" panose="020B0604030504040204" pitchFamily="50" charset="-128"/>
                <a:ea typeface="メイリオ" panose="020B0604030504040204" pitchFamily="50" charset="-128"/>
              </a:rPr>
              <a:t>　</a:t>
            </a:r>
            <a:r>
              <a:rPr lang="en-US" altLang="ja-JP" sz="1200" dirty="0">
                <a:solidFill>
                  <a:prstClr val="black"/>
                </a:solidFill>
                <a:latin typeface="メイリオ" panose="020B0604030504040204" pitchFamily="50" charset="-128"/>
                <a:ea typeface="メイリオ" panose="020B0604030504040204" pitchFamily="50" charset="-128"/>
              </a:rPr>
              <a:t>(2)</a:t>
            </a:r>
            <a:r>
              <a:rPr lang="ja-JP" altLang="en-US" sz="1200" dirty="0">
                <a:solidFill>
                  <a:prstClr val="black"/>
                </a:solidFill>
                <a:latin typeface="メイリオ" panose="020B0604030504040204" pitchFamily="50" charset="-128"/>
                <a:ea typeface="メイリオ" panose="020B0604030504040204" pitchFamily="50" charset="-128"/>
              </a:rPr>
              <a:t>私立学校等に通う生徒：</a:t>
            </a:r>
            <a:endParaRPr lang="en-US" altLang="ja-JP" sz="1200" dirty="0">
              <a:solidFill>
                <a:prstClr val="black"/>
              </a:solidFill>
              <a:latin typeface="メイリオ" panose="020B0604030504040204" pitchFamily="50" charset="-128"/>
              <a:ea typeface="メイリオ" panose="020B0604030504040204" pitchFamily="50" charset="-128"/>
            </a:endParaRPr>
          </a:p>
          <a:p>
            <a:pPr marL="449263" lvl="0"/>
            <a:r>
              <a:rPr lang="ja-JP" altLang="en-US" sz="1200" dirty="0">
                <a:solidFill>
                  <a:prstClr val="black"/>
                </a:solidFill>
                <a:latin typeface="メイリオ" panose="020B0604030504040204" pitchFamily="50" charset="-128"/>
                <a:ea typeface="メイリオ" panose="020B0604030504040204" pitchFamily="50" charset="-128"/>
              </a:rPr>
              <a:t>右図のとおり、所得に応じ支給額は変わります。</a:t>
            </a:r>
            <a:endParaRPr lang="en-US" altLang="ja-JP" sz="1200" dirty="0">
              <a:solidFill>
                <a:prstClr val="black"/>
              </a:solidFill>
              <a:latin typeface="メイリオ" panose="020B0604030504040204" pitchFamily="50" charset="-128"/>
              <a:ea typeface="メイリオ" panose="020B0604030504040204" pitchFamily="50" charset="-128"/>
            </a:endParaRPr>
          </a:p>
          <a:p>
            <a:pPr lvl="0"/>
            <a:endParaRPr lang="en-US" altLang="ja-JP" sz="1200" dirty="0">
              <a:solidFill>
                <a:prstClr val="black"/>
              </a:solidFill>
              <a:latin typeface="メイリオ" panose="020B0604030504040204" pitchFamily="50" charset="-128"/>
              <a:ea typeface="メイリオ" panose="020B0604030504040204" pitchFamily="50" charset="-128"/>
            </a:endParaRPr>
          </a:p>
          <a:p>
            <a:pPr marL="180975" lvl="0" indent="-180975"/>
            <a:r>
              <a:rPr lang="en-US" altLang="ja-JP" sz="1200" dirty="0">
                <a:solidFill>
                  <a:prstClr val="black"/>
                </a:solidFill>
                <a:latin typeface="メイリオ" panose="020B0604030504040204" pitchFamily="50" charset="-128"/>
                <a:ea typeface="メイリオ" panose="020B0604030504040204" pitchFamily="50" charset="-128"/>
              </a:rPr>
              <a:t>※</a:t>
            </a:r>
            <a:r>
              <a:rPr lang="ja-JP" altLang="en-US" sz="1200" dirty="0">
                <a:solidFill>
                  <a:prstClr val="black"/>
                </a:solidFill>
                <a:latin typeface="メイリオ" panose="020B0604030504040204" pitchFamily="50" charset="-128"/>
                <a:ea typeface="メイリオ" panose="020B0604030504040204" pitchFamily="50" charset="-128"/>
              </a:rPr>
              <a:t>　所得の判定基準は、</a:t>
            </a:r>
            <a:r>
              <a:rPr lang="ja-JP" altLang="en-US" sz="1200" u="sng" dirty="0">
                <a:solidFill>
                  <a:prstClr val="black"/>
                </a:solidFill>
                <a:latin typeface="メイリオ" panose="020B0604030504040204" pitchFamily="50" charset="-128"/>
                <a:ea typeface="メイリオ" panose="020B0604030504040204" pitchFamily="50" charset="-128"/>
              </a:rPr>
              <a:t>道府県民税所得割と市町村民税所得割の合算額です</a:t>
            </a:r>
            <a:r>
              <a:rPr lang="ja-JP" altLang="en-US" sz="1200" dirty="0">
                <a:solidFill>
                  <a:prstClr val="black"/>
                </a:solidFill>
                <a:latin typeface="メイリオ" panose="020B0604030504040204" pitchFamily="50" charset="-128"/>
                <a:ea typeface="メイリオ" panose="020B0604030504040204" pitchFamily="50" charset="-128"/>
              </a:rPr>
              <a:t>。</a:t>
            </a:r>
            <a:endParaRPr lang="en-US" altLang="ja-JP" sz="1200" dirty="0">
              <a:solidFill>
                <a:prstClr val="black"/>
              </a:solidFill>
              <a:latin typeface="メイリオ" panose="020B0604030504040204" pitchFamily="50" charset="-128"/>
              <a:ea typeface="メイリオ" panose="020B0604030504040204" pitchFamily="50" charset="-128"/>
            </a:endParaRPr>
          </a:p>
          <a:p>
            <a:pPr marL="180975" lvl="0" indent="-180975"/>
            <a:r>
              <a:rPr lang="ja-JP" altLang="en-US" sz="1200" dirty="0">
                <a:solidFill>
                  <a:prstClr val="black"/>
                </a:solidFill>
                <a:latin typeface="メイリオ" panose="020B0604030504040204" pitchFamily="50" charset="-128"/>
                <a:ea typeface="メイリオ" panose="020B0604030504040204" pitchFamily="50" charset="-128"/>
              </a:rPr>
              <a:t>　　</a:t>
            </a:r>
            <a:r>
              <a:rPr lang="ja-JP" altLang="en-US" sz="1100" dirty="0">
                <a:solidFill>
                  <a:prstClr val="black"/>
                </a:solidFill>
                <a:latin typeface="メイリオ" panose="020B0604030504040204" pitchFamily="50" charset="-128"/>
                <a:ea typeface="メイリオ" panose="020B0604030504040204" pitchFamily="50" charset="-128"/>
              </a:rPr>
              <a:t>右図の「年収目安」は、両親・高校生・中学生の４人家族で、両親の一方が働いている場合の目安であり、家族の人数や年齢、働いている人の人数等で、実際に対象となる年収は変わるのでご注意ください。</a:t>
            </a:r>
            <a:endParaRPr lang="en-US" altLang="ja-JP" sz="1100" dirty="0">
              <a:solidFill>
                <a:prstClr val="black"/>
              </a:solidFill>
              <a:latin typeface="メイリオ" panose="020B0604030504040204" pitchFamily="50" charset="-128"/>
              <a:ea typeface="メイリオ" panose="020B0604030504040204" pitchFamily="50" charset="-128"/>
            </a:endParaRPr>
          </a:p>
        </p:txBody>
      </p:sp>
      <p:sp>
        <p:nvSpPr>
          <p:cNvPr id="131" name="テキスト ボックス 130"/>
          <p:cNvSpPr txBox="1"/>
          <p:nvPr/>
        </p:nvSpPr>
        <p:spPr>
          <a:xfrm>
            <a:off x="111536" y="3978176"/>
            <a:ext cx="10149518" cy="349040"/>
          </a:xfrm>
          <a:prstGeom prst="rect">
            <a:avLst/>
          </a:prstGeom>
          <a:solidFill>
            <a:srgbClr val="92D050"/>
          </a:solidFill>
          <a:ln w="12700" cap="rnd" cmpd="sng">
            <a:solidFill>
              <a:srgbClr val="92D050"/>
            </a:solidFill>
          </a:ln>
        </p:spPr>
        <p:txBody>
          <a:bodyPr wrap="square" lIns="101824" tIns="50912" rIns="101824" bIns="50912" rtlCol="0" anchor="ctr" anchorCtr="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rPr>
              <a:t>３．支給額</a:t>
            </a:r>
          </a:p>
        </p:txBody>
      </p:sp>
      <p:sp>
        <p:nvSpPr>
          <p:cNvPr id="101" name="テキスト ボックス 100"/>
          <p:cNvSpPr txBox="1"/>
          <p:nvPr/>
        </p:nvSpPr>
        <p:spPr>
          <a:xfrm>
            <a:off x="107926" y="6992114"/>
            <a:ext cx="4746931" cy="349040"/>
          </a:xfrm>
          <a:prstGeom prst="rect">
            <a:avLst/>
          </a:prstGeom>
          <a:noFill/>
          <a:ln w="28575" cap="rnd" cmpd="sng">
            <a:solidFill>
              <a:srgbClr val="92D050"/>
            </a:solidFill>
          </a:ln>
        </p:spPr>
        <p:txBody>
          <a:bodyPr wrap="square" lIns="101824" tIns="50912" rIns="101824" bIns="50912" rtlCol="0">
            <a:spAutoFit/>
          </a:bodyPr>
          <a:lstStyle/>
          <a:p>
            <a:pPr algn="ctr"/>
            <a:r>
              <a:rPr lang="ja-JP" altLang="en-US" sz="1600" b="1" dirty="0">
                <a:solidFill>
                  <a:srgbClr val="FF0000"/>
                </a:solidFill>
                <a:latin typeface="+mj-ea"/>
                <a:ea typeface="+mj-ea"/>
              </a:rPr>
              <a:t>具体的な手続などについては裏面をご覧ください→</a:t>
            </a:r>
          </a:p>
        </p:txBody>
      </p:sp>
      <p:sp>
        <p:nvSpPr>
          <p:cNvPr id="94" name="Rectangle 14"/>
          <p:cNvSpPr>
            <a:spLocks noChangeArrowheads="1"/>
          </p:cNvSpPr>
          <p:nvPr/>
        </p:nvSpPr>
        <p:spPr bwMode="auto">
          <a:xfrm>
            <a:off x="5142147" y="5219995"/>
            <a:ext cx="2598627" cy="836317"/>
          </a:xfrm>
          <a:prstGeom prst="rect">
            <a:avLst/>
          </a:prstGeom>
          <a:solidFill>
            <a:schemeClr val="accent5">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dirty="0">
              <a:latin typeface="メイリオ" panose="020B0604030504040204" pitchFamily="50" charset="-128"/>
              <a:ea typeface="メイリオ" panose="020B0604030504040204" pitchFamily="50" charset="-128"/>
            </a:endParaRPr>
          </a:p>
        </p:txBody>
      </p:sp>
      <p:sp>
        <p:nvSpPr>
          <p:cNvPr id="95" name="Rectangle 13"/>
          <p:cNvSpPr>
            <a:spLocks noChangeArrowheads="1"/>
          </p:cNvSpPr>
          <p:nvPr/>
        </p:nvSpPr>
        <p:spPr bwMode="auto">
          <a:xfrm>
            <a:off x="4139938" y="5975705"/>
            <a:ext cx="870420" cy="360817"/>
          </a:xfrm>
          <a:prstGeom prst="rect">
            <a:avLst/>
          </a:prstGeom>
          <a:solidFill>
            <a:srgbClr val="69B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dirty="0">
              <a:latin typeface="メイリオ" panose="020B0604030504040204" pitchFamily="50" charset="-128"/>
              <a:ea typeface="メイリオ" panose="020B0604030504040204" pitchFamily="50" charset="-128"/>
            </a:endParaRPr>
          </a:p>
        </p:txBody>
      </p:sp>
      <p:sp>
        <p:nvSpPr>
          <p:cNvPr id="105" name="Rectangle 14"/>
          <p:cNvSpPr>
            <a:spLocks noChangeArrowheads="1"/>
          </p:cNvSpPr>
          <p:nvPr/>
        </p:nvSpPr>
        <p:spPr bwMode="auto">
          <a:xfrm>
            <a:off x="4121915" y="5134427"/>
            <a:ext cx="920375" cy="186884"/>
          </a:xfrm>
          <a:prstGeom prst="rect">
            <a:avLst/>
          </a:prstGeom>
          <a:solidFill>
            <a:schemeClr val="accent5">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dirty="0">
              <a:latin typeface="メイリオ" panose="020B0604030504040204" pitchFamily="50" charset="-128"/>
              <a:ea typeface="メイリオ" panose="020B0604030504040204" pitchFamily="50" charset="-128"/>
            </a:endParaRPr>
          </a:p>
        </p:txBody>
      </p:sp>
      <p:cxnSp>
        <p:nvCxnSpPr>
          <p:cNvPr id="107" name="直線コネクタ 106"/>
          <p:cNvCxnSpPr/>
          <p:nvPr/>
        </p:nvCxnSpPr>
        <p:spPr bwMode="auto">
          <a:xfrm flipV="1">
            <a:off x="7739096" y="6048522"/>
            <a:ext cx="851554" cy="778"/>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sp>
        <p:nvSpPr>
          <p:cNvPr id="108" name="Line 50"/>
          <p:cNvSpPr>
            <a:spLocks noChangeShapeType="1"/>
          </p:cNvSpPr>
          <p:nvPr/>
        </p:nvSpPr>
        <p:spPr bwMode="auto">
          <a:xfrm>
            <a:off x="5047053" y="5225530"/>
            <a:ext cx="1008000" cy="0"/>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109" name="Line 56"/>
          <p:cNvSpPr>
            <a:spLocks noChangeShapeType="1"/>
          </p:cNvSpPr>
          <p:nvPr/>
        </p:nvSpPr>
        <p:spPr bwMode="auto">
          <a:xfrm>
            <a:off x="5042291" y="6049300"/>
            <a:ext cx="2905386" cy="0"/>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110" name="四角形吹き出し 2"/>
          <p:cNvSpPr>
            <a:spLocks noChangeArrowheads="1"/>
          </p:cNvSpPr>
          <p:nvPr/>
        </p:nvSpPr>
        <p:spPr bwMode="auto">
          <a:xfrm>
            <a:off x="8028806" y="5033606"/>
            <a:ext cx="1584176" cy="723275"/>
          </a:xfrm>
          <a:prstGeom prst="wedgeRectCallout">
            <a:avLst>
              <a:gd name="adj1" fmla="val -20069"/>
              <a:gd name="adj2" fmla="val -45810"/>
            </a:avLst>
          </a:prstGeom>
          <a:solidFill>
            <a:schemeClr val="accent5">
              <a:lumMod val="20000"/>
              <a:lumOff val="80000"/>
            </a:schemeClr>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marL="180975" indent="-3175" eaLnBrk="1" hangingPunct="1">
              <a:spcBef>
                <a:spcPts val="0"/>
              </a:spcBef>
              <a:buFontTx/>
              <a:buNone/>
            </a:pPr>
            <a:r>
              <a:rPr lang="ja-JP" altLang="en-US" sz="1000" dirty="0">
                <a:latin typeface="メイリオ" panose="020B0604030504040204" pitchFamily="50" charset="-128"/>
                <a:ea typeface="メイリオ" panose="020B0604030504040204" pitchFamily="50" charset="-128"/>
              </a:rPr>
              <a:t>私立学校等の場合、</a:t>
            </a:r>
            <a:endParaRPr lang="en-US" altLang="ja-JP" sz="1000" dirty="0">
              <a:latin typeface="メイリオ" panose="020B0604030504040204" pitchFamily="50" charset="-128"/>
              <a:ea typeface="メイリオ" panose="020B0604030504040204" pitchFamily="50" charset="-128"/>
            </a:endParaRPr>
          </a:p>
          <a:p>
            <a:pPr marL="180975" indent="-3175" eaLnBrk="1" hangingPunct="1">
              <a:spcBef>
                <a:spcPts val="0"/>
              </a:spcBef>
              <a:buFontTx/>
              <a:buNone/>
            </a:pPr>
            <a:r>
              <a:rPr lang="ja-JP" altLang="en-US" sz="1000" dirty="0">
                <a:latin typeface="メイリオ" panose="020B0604030504040204" pitchFamily="50" charset="-128"/>
                <a:ea typeface="メイリオ" panose="020B0604030504040204" pitchFamily="50" charset="-128"/>
              </a:rPr>
              <a:t>所得に応じて加算</a:t>
            </a:r>
          </a:p>
          <a:p>
            <a:pPr marL="266700" indent="-88900" eaLnBrk="1" hangingPunct="1">
              <a:spcBef>
                <a:spcPts val="600"/>
              </a:spcBef>
              <a:buFontTx/>
              <a:buNone/>
            </a:pP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各学校の授業料との差額は、各世帯で負担。</a:t>
            </a:r>
          </a:p>
        </p:txBody>
      </p:sp>
      <p:sp>
        <p:nvSpPr>
          <p:cNvPr id="111" name="矢印: 上 95"/>
          <p:cNvSpPr/>
          <p:nvPr/>
        </p:nvSpPr>
        <p:spPr>
          <a:xfrm>
            <a:off x="8069264" y="5188016"/>
            <a:ext cx="127457" cy="3751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13" name="テキスト ボックス 112"/>
          <p:cNvSpPr txBox="1"/>
          <p:nvPr/>
        </p:nvSpPr>
        <p:spPr>
          <a:xfrm>
            <a:off x="7236718" y="6369092"/>
            <a:ext cx="1013418" cy="769441"/>
          </a:xfrm>
          <a:prstGeom prst="rect">
            <a:avLst/>
          </a:prstGeom>
          <a:noFill/>
        </p:spPr>
        <p:txBody>
          <a:bodyPr wrap="none" rtlCol="0">
            <a:spAutoFit/>
          </a:bodyPr>
          <a:lstStyle/>
          <a:p>
            <a:pPr algn="ctr"/>
            <a:endParaRPr lang="en-US" altLang="ja-JP" sz="1100" dirty="0">
              <a:latin typeface="メイリオ" panose="020B0604030504040204" pitchFamily="50" charset="-128"/>
              <a:ea typeface="メイリオ" panose="020B0604030504040204" pitchFamily="50" charset="-128"/>
            </a:endParaRPr>
          </a:p>
          <a:p>
            <a:pPr algn="ctr"/>
            <a:r>
              <a:rPr lang="en-US" altLang="ja-JP" sz="1100" dirty="0" smtClean="0">
                <a:latin typeface="メイリオ" panose="020B0604030504040204" pitchFamily="50" charset="-128"/>
                <a:ea typeface="メイリオ" panose="020B0604030504040204" pitchFamily="50" charset="-128"/>
              </a:rPr>
              <a:t>257,500</a:t>
            </a:r>
            <a:r>
              <a:rPr kumimoji="1" lang="ja-JP" altLang="en-US" sz="1100" dirty="0">
                <a:latin typeface="メイリオ" panose="020B0604030504040204" pitchFamily="50" charset="-128"/>
                <a:ea typeface="メイリオ" panose="020B0604030504040204" pitchFamily="50" charset="-128"/>
              </a:rPr>
              <a:t>円</a:t>
            </a:r>
            <a:endParaRPr kumimoji="1" lang="en-US" altLang="ja-JP" sz="1100" dirty="0">
              <a:latin typeface="メイリオ" panose="020B0604030504040204" pitchFamily="50" charset="-128"/>
              <a:ea typeface="メイリオ" panose="020B0604030504040204" pitchFamily="50" charset="-128"/>
            </a:endParaRPr>
          </a:p>
          <a:p>
            <a:pPr algn="ctr"/>
            <a:endParaRPr kumimoji="1" lang="en-US" altLang="ja-JP" sz="1100" dirty="0">
              <a:latin typeface="メイリオ" panose="020B0604030504040204" pitchFamily="50" charset="-128"/>
              <a:ea typeface="メイリオ" panose="020B0604030504040204" pitchFamily="50" charset="-128"/>
            </a:endParaRPr>
          </a:p>
          <a:p>
            <a:pPr algn="ctr"/>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590</a:t>
            </a:r>
            <a:r>
              <a:rPr kumimoji="1" lang="ja-JP" altLang="en-US" sz="1100" dirty="0">
                <a:latin typeface="メイリオ" panose="020B0604030504040204" pitchFamily="50" charset="-128"/>
                <a:ea typeface="メイリオ" panose="020B0604030504040204" pitchFamily="50" charset="-128"/>
              </a:rPr>
              <a:t>万円）</a:t>
            </a:r>
          </a:p>
        </p:txBody>
      </p:sp>
      <p:sp>
        <p:nvSpPr>
          <p:cNvPr id="114" name="テキスト ボックス 113"/>
          <p:cNvSpPr txBox="1"/>
          <p:nvPr/>
        </p:nvSpPr>
        <p:spPr>
          <a:xfrm>
            <a:off x="8100814" y="6369092"/>
            <a:ext cx="1013418" cy="769441"/>
          </a:xfrm>
          <a:prstGeom prst="rect">
            <a:avLst/>
          </a:prstGeom>
          <a:noFill/>
        </p:spPr>
        <p:txBody>
          <a:bodyPr wrap="none" rtlCol="0">
            <a:spAutoFit/>
          </a:bodyPr>
          <a:lstStyle/>
          <a:p>
            <a:pPr algn="ctr"/>
            <a:endParaRPr kumimoji="1" lang="en-US" altLang="ja-JP" sz="1100" dirty="0">
              <a:latin typeface="メイリオ" panose="020B0604030504040204" pitchFamily="50" charset="-128"/>
              <a:ea typeface="メイリオ" panose="020B0604030504040204" pitchFamily="50" charset="-128"/>
            </a:endParaRPr>
          </a:p>
          <a:p>
            <a:pPr algn="ctr"/>
            <a:r>
              <a:rPr lang="en-US" altLang="ja-JP" sz="1100" dirty="0" smtClean="0">
                <a:latin typeface="メイリオ" panose="020B0604030504040204" pitchFamily="50" charset="-128"/>
                <a:ea typeface="メイリオ" panose="020B0604030504040204" pitchFamily="50" charset="-128"/>
              </a:rPr>
              <a:t>507</a:t>
            </a:r>
            <a:r>
              <a:rPr kumimoji="1" lang="en-US" altLang="ja-JP" sz="1100" dirty="0" smtClean="0">
                <a:latin typeface="メイリオ" panose="020B0604030504040204" pitchFamily="50" charset="-128"/>
                <a:ea typeface="メイリオ" panose="020B0604030504040204" pitchFamily="50" charset="-128"/>
              </a:rPr>
              <a:t>,000</a:t>
            </a:r>
            <a:r>
              <a:rPr kumimoji="1" lang="ja-JP" altLang="en-US" sz="1100" dirty="0">
                <a:latin typeface="メイリオ" panose="020B0604030504040204" pitchFamily="50" charset="-128"/>
                <a:ea typeface="メイリオ" panose="020B0604030504040204" pitchFamily="50" charset="-128"/>
              </a:rPr>
              <a:t>円</a:t>
            </a:r>
            <a:endParaRPr kumimoji="1" lang="en-US" altLang="ja-JP" sz="1100" dirty="0">
              <a:latin typeface="メイリオ" panose="020B0604030504040204" pitchFamily="50" charset="-128"/>
              <a:ea typeface="メイリオ" panose="020B0604030504040204" pitchFamily="50" charset="-128"/>
            </a:endParaRPr>
          </a:p>
          <a:p>
            <a:pPr algn="ctr"/>
            <a:endParaRPr kumimoji="1" lang="en-US" altLang="ja-JP" sz="1100" dirty="0">
              <a:latin typeface="メイリオ" panose="020B0604030504040204" pitchFamily="50" charset="-128"/>
              <a:ea typeface="メイリオ" panose="020B0604030504040204" pitchFamily="50" charset="-128"/>
            </a:endParaRPr>
          </a:p>
          <a:p>
            <a:pPr algn="ctr"/>
            <a:r>
              <a:rPr kumimoji="1" lang="ja-JP" altLang="en-US" sz="1100" dirty="0">
                <a:latin typeface="メイリオ" panose="020B0604030504040204" pitchFamily="50" charset="-128"/>
                <a:ea typeface="メイリオ" panose="020B0604030504040204" pitchFamily="50" charset="-128"/>
              </a:rPr>
              <a:t>（</a:t>
            </a:r>
            <a:r>
              <a:rPr lang="en-US" altLang="ja-JP" sz="1100" dirty="0">
                <a:latin typeface="メイリオ" panose="020B0604030504040204" pitchFamily="50" charset="-128"/>
                <a:ea typeface="メイリオ" panose="020B0604030504040204" pitchFamily="50" charset="-128"/>
              </a:rPr>
              <a:t>91</a:t>
            </a:r>
            <a:r>
              <a:rPr kumimoji="1" lang="en-US" altLang="ja-JP" sz="1100" dirty="0">
                <a:latin typeface="メイリオ" panose="020B0604030504040204" pitchFamily="50" charset="-128"/>
                <a:ea typeface="メイリオ" panose="020B0604030504040204" pitchFamily="50" charset="-128"/>
              </a:rPr>
              <a:t>0</a:t>
            </a:r>
            <a:r>
              <a:rPr kumimoji="1" lang="ja-JP" altLang="en-US" sz="1100" dirty="0">
                <a:latin typeface="メイリオ" panose="020B0604030504040204" pitchFamily="50" charset="-128"/>
                <a:ea typeface="メイリオ" panose="020B0604030504040204" pitchFamily="50" charset="-128"/>
              </a:rPr>
              <a:t>万円）</a:t>
            </a:r>
          </a:p>
        </p:txBody>
      </p:sp>
      <p:sp>
        <p:nvSpPr>
          <p:cNvPr id="115" name="テキスト ボックス 114"/>
          <p:cNvSpPr txBox="1"/>
          <p:nvPr/>
        </p:nvSpPr>
        <p:spPr>
          <a:xfrm>
            <a:off x="4051434" y="5957954"/>
            <a:ext cx="1045479" cy="430887"/>
          </a:xfrm>
          <a:prstGeom prst="rect">
            <a:avLst/>
          </a:prstGeom>
          <a:noFill/>
        </p:spPr>
        <p:txBody>
          <a:bodyPr wrap="none" rtlCol="0">
            <a:spAutoFit/>
          </a:bodyPr>
          <a:lstStyle/>
          <a:p>
            <a:pPr algn="r"/>
            <a:r>
              <a:rPr kumimoji="1" lang="en-US" altLang="ja-JP" sz="1100" dirty="0">
                <a:latin typeface="メイリオ" panose="020B0604030504040204" pitchFamily="50" charset="-128"/>
                <a:ea typeface="メイリオ" panose="020B0604030504040204" pitchFamily="50" charset="-128"/>
              </a:rPr>
              <a:t>11</a:t>
            </a:r>
            <a:r>
              <a:rPr kumimoji="1" lang="ja-JP" altLang="en-US" sz="1100" dirty="0">
                <a:latin typeface="メイリオ" panose="020B0604030504040204" pitchFamily="50" charset="-128"/>
                <a:ea typeface="メイリオ" panose="020B0604030504040204" pitchFamily="50" charset="-128"/>
              </a:rPr>
              <a:t>万</a:t>
            </a:r>
            <a:r>
              <a:rPr kumimoji="1" lang="en-US" altLang="ja-JP" sz="1100" dirty="0">
                <a:latin typeface="メイリオ" panose="020B0604030504040204" pitchFamily="50" charset="-128"/>
                <a:ea typeface="メイリオ" panose="020B0604030504040204" pitchFamily="50" charset="-128"/>
              </a:rPr>
              <a:t>8,800</a:t>
            </a:r>
            <a:r>
              <a:rPr kumimoji="1" lang="ja-JP" altLang="en-US" sz="1100" dirty="0">
                <a:latin typeface="メイリオ" panose="020B0604030504040204" pitchFamily="50" charset="-128"/>
                <a:ea typeface="メイリオ" panose="020B0604030504040204" pitchFamily="50" charset="-128"/>
              </a:rPr>
              <a:t>円</a:t>
            </a:r>
            <a:endParaRPr kumimoji="1" lang="en-US" altLang="ja-JP" sz="1100" dirty="0">
              <a:latin typeface="メイリオ" panose="020B0604030504040204" pitchFamily="50" charset="-128"/>
              <a:ea typeface="メイリオ" panose="020B0604030504040204" pitchFamily="50" charset="-128"/>
            </a:endParaRPr>
          </a:p>
          <a:p>
            <a:pPr algn="r"/>
            <a:r>
              <a:rPr lang="ja-JP" altLang="en-US" sz="1100" dirty="0">
                <a:latin typeface="メイリオ" panose="020B0604030504040204" pitchFamily="50" charset="-128"/>
                <a:ea typeface="メイリオ" panose="020B0604030504040204" pitchFamily="50" charset="-128"/>
              </a:rPr>
              <a:t>（基準額）</a:t>
            </a:r>
            <a:endParaRPr kumimoji="1" lang="ja-JP" altLang="en-US" sz="1100" dirty="0">
              <a:latin typeface="メイリオ" panose="020B0604030504040204" pitchFamily="50" charset="-128"/>
              <a:ea typeface="メイリオ" panose="020B0604030504040204" pitchFamily="50" charset="-128"/>
            </a:endParaRPr>
          </a:p>
        </p:txBody>
      </p:sp>
      <p:sp>
        <p:nvSpPr>
          <p:cNvPr id="116" name="テキスト ボックス 115"/>
          <p:cNvSpPr txBox="1"/>
          <p:nvPr/>
        </p:nvSpPr>
        <p:spPr>
          <a:xfrm>
            <a:off x="4051434" y="5116015"/>
            <a:ext cx="1045479" cy="261610"/>
          </a:xfrm>
          <a:prstGeom prst="rect">
            <a:avLst/>
          </a:prstGeom>
          <a:noFill/>
        </p:spPr>
        <p:txBody>
          <a:bodyPr wrap="none" rtlCol="0">
            <a:spAutoFit/>
          </a:bodyPr>
          <a:lstStyle/>
          <a:p>
            <a:pPr algn="r"/>
            <a:r>
              <a:rPr lang="en-US" altLang="ja-JP" sz="1100" dirty="0" smtClean="0">
                <a:latin typeface="メイリオ" panose="020B0604030504040204" pitchFamily="50" charset="-128"/>
                <a:ea typeface="メイリオ" panose="020B0604030504040204" pitchFamily="50" charset="-128"/>
              </a:rPr>
              <a:t>39</a:t>
            </a:r>
            <a:r>
              <a:rPr kumimoji="1" lang="ja-JP" altLang="en-US" sz="1100" dirty="0" smtClean="0">
                <a:latin typeface="メイリオ" panose="020B0604030504040204" pitchFamily="50" charset="-128"/>
                <a:ea typeface="メイリオ" panose="020B0604030504040204" pitchFamily="50" charset="-128"/>
              </a:rPr>
              <a:t>万</a:t>
            </a:r>
            <a:r>
              <a:rPr lang="en-US" altLang="ja-JP" sz="1100" dirty="0">
                <a:latin typeface="メイリオ" panose="020B0604030504040204" pitchFamily="50" charset="-128"/>
                <a:ea typeface="メイリオ" panose="020B0604030504040204" pitchFamily="50" charset="-128"/>
              </a:rPr>
              <a:t>6</a:t>
            </a:r>
            <a:r>
              <a:rPr kumimoji="1" lang="en-US" altLang="ja-JP" sz="1100" dirty="0" smtClean="0">
                <a:latin typeface="メイリオ" panose="020B0604030504040204" pitchFamily="50" charset="-128"/>
                <a:ea typeface="メイリオ" panose="020B0604030504040204" pitchFamily="50" charset="-128"/>
              </a:rPr>
              <a:t>,000</a:t>
            </a:r>
            <a:r>
              <a:rPr kumimoji="1" lang="ja-JP" altLang="en-US" sz="1100" dirty="0">
                <a:latin typeface="メイリオ" panose="020B0604030504040204" pitchFamily="50" charset="-128"/>
                <a:ea typeface="メイリオ" panose="020B0604030504040204" pitchFamily="50" charset="-128"/>
              </a:rPr>
              <a:t>円</a:t>
            </a:r>
          </a:p>
        </p:txBody>
      </p:sp>
      <p:sp>
        <p:nvSpPr>
          <p:cNvPr id="117" name="テキスト ボックス 116"/>
          <p:cNvSpPr txBox="1"/>
          <p:nvPr/>
        </p:nvSpPr>
        <p:spPr>
          <a:xfrm>
            <a:off x="3909143" y="4846994"/>
            <a:ext cx="607859" cy="261610"/>
          </a:xfrm>
          <a:prstGeom prst="rect">
            <a:avLst/>
          </a:prstGeom>
          <a:noFill/>
        </p:spPr>
        <p:txBody>
          <a:bodyPr wrap="none" rtlCol="0">
            <a:spAutoFit/>
          </a:bodyPr>
          <a:lstStyle/>
          <a:p>
            <a:r>
              <a:rPr lang="ja-JP" altLang="en-US" sz="1100" b="1" dirty="0">
                <a:latin typeface="メイリオ" panose="020B0604030504040204" pitchFamily="50" charset="-128"/>
                <a:ea typeface="メイリオ" panose="020B0604030504040204" pitchFamily="50" charset="-128"/>
              </a:rPr>
              <a:t>支給額</a:t>
            </a:r>
            <a:endParaRPr kumimoji="1" lang="ja-JP" altLang="en-US" sz="1100" b="1" dirty="0">
              <a:latin typeface="メイリオ" panose="020B0604030504040204" pitchFamily="50" charset="-128"/>
              <a:ea typeface="メイリオ" panose="020B0604030504040204" pitchFamily="50" charset="-128"/>
            </a:endParaRPr>
          </a:p>
        </p:txBody>
      </p:sp>
      <p:sp>
        <p:nvSpPr>
          <p:cNvPr id="118" name="テキスト ボックス 117"/>
          <p:cNvSpPr txBox="1"/>
          <p:nvPr/>
        </p:nvSpPr>
        <p:spPr>
          <a:xfrm>
            <a:off x="8962682" y="6900307"/>
            <a:ext cx="1082348" cy="246221"/>
          </a:xfrm>
          <a:prstGeom prst="rect">
            <a:avLst/>
          </a:prstGeom>
          <a:noFill/>
        </p:spPr>
        <p:txBody>
          <a:bodyPr wrap="none" rtlCol="0">
            <a:spAutoFit/>
          </a:bodyPr>
          <a:lstStyle/>
          <a:p>
            <a:r>
              <a:rPr kumimoji="1" lang="ja-JP" altLang="en-US" sz="1000" dirty="0">
                <a:latin typeface="メイリオ" panose="020B0604030504040204" pitchFamily="50" charset="-128"/>
                <a:ea typeface="メイリオ" panose="020B0604030504040204" pitchFamily="50" charset="-128"/>
              </a:rPr>
              <a:t>（年収目安</a:t>
            </a: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a:t>
            </a:r>
          </a:p>
        </p:txBody>
      </p:sp>
      <p:sp>
        <p:nvSpPr>
          <p:cNvPr id="120" name="正方形/長方形 119"/>
          <p:cNvSpPr/>
          <p:nvPr/>
        </p:nvSpPr>
        <p:spPr>
          <a:xfrm>
            <a:off x="6554336" y="4497472"/>
            <a:ext cx="3572975" cy="276999"/>
          </a:xfrm>
          <a:prstGeom prst="rect">
            <a:avLst/>
          </a:prstGeom>
        </p:spPr>
        <p:txBody>
          <a:bodyPr wrap="square">
            <a:spAutoFit/>
          </a:bodyPr>
          <a:lstStyle/>
          <a:p>
            <a:pPr marL="85725" lvl="0"/>
            <a:r>
              <a:rPr lang="en-US" altLang="ja-JP" sz="1200" dirty="0">
                <a:solidFill>
                  <a:prstClr val="black"/>
                </a:solidFill>
                <a:latin typeface="メイリオ" panose="020B0604030504040204" pitchFamily="50" charset="-128"/>
                <a:ea typeface="メイリオ" panose="020B0604030504040204" pitchFamily="50" charset="-128"/>
              </a:rPr>
              <a:t>※</a:t>
            </a:r>
            <a:r>
              <a:rPr lang="ja-JP" altLang="en-US" sz="1200" dirty="0">
                <a:solidFill>
                  <a:prstClr val="black"/>
                </a:solidFill>
                <a:latin typeface="メイリオ" panose="020B0604030504040204" pitchFamily="50" charset="-128"/>
                <a:ea typeface="メイリオ" panose="020B0604030504040204" pitchFamily="50" charset="-128"/>
              </a:rPr>
              <a:t>定時制・通信制の場合、支給額が異なります。</a:t>
            </a:r>
            <a:endParaRPr lang="en-US" altLang="ja-JP" sz="1200" dirty="0">
              <a:solidFill>
                <a:prstClr val="black"/>
              </a:solidFill>
              <a:latin typeface="メイリオ" panose="020B0604030504040204" pitchFamily="50" charset="-128"/>
              <a:ea typeface="メイリオ" panose="020B0604030504040204" pitchFamily="50" charset="-128"/>
            </a:endParaRPr>
          </a:p>
        </p:txBody>
      </p:sp>
      <p:sp>
        <p:nvSpPr>
          <p:cNvPr id="121" name="四角形: 角を丸くする 5"/>
          <p:cNvSpPr/>
          <p:nvPr/>
        </p:nvSpPr>
        <p:spPr>
          <a:xfrm>
            <a:off x="4003325" y="4489852"/>
            <a:ext cx="2691655" cy="262792"/>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全日制高校の場合の支給額</a:t>
            </a:r>
          </a:p>
        </p:txBody>
      </p:sp>
      <p:sp>
        <p:nvSpPr>
          <p:cNvPr id="122" name="テキスト ボックス 121"/>
          <p:cNvSpPr txBox="1"/>
          <p:nvPr/>
        </p:nvSpPr>
        <p:spPr>
          <a:xfrm>
            <a:off x="8748886" y="6138416"/>
            <a:ext cx="1033061" cy="246221"/>
          </a:xfrm>
          <a:prstGeom prst="rect">
            <a:avLst/>
          </a:prstGeom>
          <a:noFill/>
        </p:spPr>
        <p:txBody>
          <a:bodyPr wrap="square" rtlCol="0">
            <a:spAutoFit/>
          </a:bodyPr>
          <a:lstStyle/>
          <a:p>
            <a:r>
              <a:rPr lang="ja-JP" altLang="en-US" sz="1000" b="1" dirty="0">
                <a:latin typeface="メイリオ" panose="020B0604030504040204" pitchFamily="50" charset="-128"/>
                <a:ea typeface="メイリオ" panose="020B0604030504040204" pitchFamily="50" charset="-128"/>
              </a:rPr>
              <a:t>所得判定基準</a:t>
            </a:r>
          </a:p>
        </p:txBody>
      </p:sp>
      <p:sp>
        <p:nvSpPr>
          <p:cNvPr id="123" name="Line 22"/>
          <p:cNvSpPr>
            <a:spLocks noChangeShapeType="1"/>
          </p:cNvSpPr>
          <p:nvPr/>
        </p:nvSpPr>
        <p:spPr bwMode="auto">
          <a:xfrm>
            <a:off x="5318155" y="5461077"/>
            <a:ext cx="0" cy="444096"/>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latin typeface="メイリオ" panose="020B0604030504040204" pitchFamily="50" charset="-128"/>
              <a:ea typeface="メイリオ" panose="020B0604030504040204" pitchFamily="50" charset="-128"/>
            </a:endParaRPr>
          </a:p>
        </p:txBody>
      </p:sp>
      <p:sp>
        <p:nvSpPr>
          <p:cNvPr id="124" name="Line 23"/>
          <p:cNvSpPr>
            <a:spLocks noChangeShapeType="1"/>
          </p:cNvSpPr>
          <p:nvPr/>
        </p:nvSpPr>
        <p:spPr bwMode="auto">
          <a:xfrm>
            <a:off x="5130692" y="4619558"/>
            <a:ext cx="0" cy="659072"/>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cxnSp>
        <p:nvCxnSpPr>
          <p:cNvPr id="125" name="直線コネクタ 124"/>
          <p:cNvCxnSpPr/>
          <p:nvPr/>
        </p:nvCxnSpPr>
        <p:spPr bwMode="auto">
          <a:xfrm flipV="1">
            <a:off x="5137025" y="5216118"/>
            <a:ext cx="2599909" cy="10778"/>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cxnSp>
        <p:nvCxnSpPr>
          <p:cNvPr id="126" name="直線コネクタ 125"/>
          <p:cNvCxnSpPr/>
          <p:nvPr/>
        </p:nvCxnSpPr>
        <p:spPr bwMode="auto">
          <a:xfrm>
            <a:off x="7736934" y="5221360"/>
            <a:ext cx="3840" cy="874746"/>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sp>
        <p:nvSpPr>
          <p:cNvPr id="127" name="Rectangle 13"/>
          <p:cNvSpPr>
            <a:spLocks noChangeArrowheads="1"/>
          </p:cNvSpPr>
          <p:nvPr/>
        </p:nvSpPr>
        <p:spPr bwMode="auto">
          <a:xfrm>
            <a:off x="5145891" y="6060189"/>
            <a:ext cx="3444759" cy="288033"/>
          </a:xfrm>
          <a:prstGeom prst="rect">
            <a:avLst/>
          </a:prstGeom>
          <a:solidFill>
            <a:srgbClr val="69B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400" dirty="0">
              <a:latin typeface="メイリオ" panose="020B0604030504040204" pitchFamily="50" charset="-128"/>
              <a:ea typeface="メイリオ" panose="020B0604030504040204" pitchFamily="50" charset="-128"/>
            </a:endParaRPr>
          </a:p>
        </p:txBody>
      </p:sp>
      <p:sp>
        <p:nvSpPr>
          <p:cNvPr id="128" name="Line 37"/>
          <p:cNvSpPr>
            <a:spLocks noChangeShapeType="1"/>
          </p:cNvSpPr>
          <p:nvPr/>
        </p:nvSpPr>
        <p:spPr bwMode="auto">
          <a:xfrm>
            <a:off x="5128155" y="6352098"/>
            <a:ext cx="4196795" cy="10910"/>
          </a:xfrm>
          <a:prstGeom prst="line">
            <a:avLst/>
          </a:prstGeom>
          <a:noFill/>
          <a:ln w="222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29" name="Line 37"/>
          <p:cNvSpPr>
            <a:spLocks noChangeShapeType="1"/>
          </p:cNvSpPr>
          <p:nvPr/>
        </p:nvSpPr>
        <p:spPr bwMode="auto">
          <a:xfrm flipV="1">
            <a:off x="5128159" y="5052077"/>
            <a:ext cx="0" cy="1313640"/>
          </a:xfrm>
          <a:prstGeom prst="line">
            <a:avLst/>
          </a:prstGeom>
          <a:noFill/>
          <a:ln w="222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32" name="Line 50"/>
          <p:cNvSpPr>
            <a:spLocks noChangeShapeType="1"/>
          </p:cNvSpPr>
          <p:nvPr/>
        </p:nvSpPr>
        <p:spPr bwMode="auto">
          <a:xfrm flipV="1">
            <a:off x="7745537" y="5814464"/>
            <a:ext cx="0" cy="756000"/>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sp>
        <p:nvSpPr>
          <p:cNvPr id="133" name="Line 50"/>
          <p:cNvSpPr>
            <a:spLocks noChangeShapeType="1"/>
          </p:cNvSpPr>
          <p:nvPr/>
        </p:nvSpPr>
        <p:spPr bwMode="auto">
          <a:xfrm flipV="1">
            <a:off x="8585818" y="6060189"/>
            <a:ext cx="0" cy="504000"/>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anose="020B0604030504040204" pitchFamily="50" charset="-128"/>
              <a:ea typeface="メイリオ" panose="020B0604030504040204" pitchFamily="50" charset="-128"/>
            </a:endParaRPr>
          </a:p>
        </p:txBody>
      </p:sp>
      <p:cxnSp>
        <p:nvCxnSpPr>
          <p:cNvPr id="140" name="直線コネクタ 139"/>
          <p:cNvCxnSpPr/>
          <p:nvPr/>
        </p:nvCxnSpPr>
        <p:spPr bwMode="auto">
          <a:xfrm flipV="1">
            <a:off x="8585818" y="6048522"/>
            <a:ext cx="0" cy="288000"/>
          </a:xfrm>
          <a:prstGeom prst="line">
            <a:avLst/>
          </a:prstGeom>
          <a:ln w="25400">
            <a:solidFill>
              <a:schemeClr val="accent1"/>
            </a:solidFill>
            <a:headEnd type="none" w="med" len="med"/>
            <a:tailEnd type="none" w="med" len="med"/>
          </a:ln>
          <a:extLst/>
        </p:spPr>
        <p:style>
          <a:lnRef idx="1">
            <a:schemeClr val="dk1"/>
          </a:lnRef>
          <a:fillRef idx="0">
            <a:schemeClr val="dk1"/>
          </a:fillRef>
          <a:effectRef idx="0">
            <a:schemeClr val="dk1"/>
          </a:effectRef>
          <a:fontRef idx="minor">
            <a:schemeClr val="tx1"/>
          </a:fontRef>
        </p:style>
      </p:cxnSp>
      <p:sp>
        <p:nvSpPr>
          <p:cNvPr id="144" name="左中かっこ 143"/>
          <p:cNvSpPr/>
          <p:nvPr/>
        </p:nvSpPr>
        <p:spPr>
          <a:xfrm flipH="1">
            <a:off x="7764808" y="5200345"/>
            <a:ext cx="204690" cy="831549"/>
          </a:xfrm>
          <a:prstGeom prst="leftBrace">
            <a:avLst>
              <a:gd name="adj1" fmla="val 22541"/>
              <a:gd name="adj2" fmla="val 24636"/>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45" name="矢印: 上 112"/>
          <p:cNvSpPr/>
          <p:nvPr/>
        </p:nvSpPr>
        <p:spPr>
          <a:xfrm>
            <a:off x="5885125" y="5255713"/>
            <a:ext cx="127457" cy="78631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矢印: 上 112"/>
          <p:cNvSpPr/>
          <p:nvPr/>
        </p:nvSpPr>
        <p:spPr>
          <a:xfrm>
            <a:off x="6804670" y="5261046"/>
            <a:ext cx="127457" cy="78631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テキスト ボックス 146"/>
          <p:cNvSpPr txBox="1"/>
          <p:nvPr/>
        </p:nvSpPr>
        <p:spPr>
          <a:xfrm>
            <a:off x="9283167" y="6366400"/>
            <a:ext cx="1240519" cy="553998"/>
          </a:xfrm>
          <a:prstGeom prst="rect">
            <a:avLst/>
          </a:prstGeom>
          <a:noFill/>
        </p:spPr>
        <p:txBody>
          <a:bodyPr wrap="square" rtlCol="0">
            <a:spAutoFit/>
          </a:bodyPr>
          <a:lstStyle/>
          <a:p>
            <a:r>
              <a:rPr lang="ja-JP" altLang="en-US" sz="1000" dirty="0">
                <a:latin typeface="メイリオ" panose="020B0604030504040204" pitchFamily="50" charset="-128"/>
                <a:ea typeface="メイリオ" panose="020B0604030504040204" pitchFamily="50" charset="-128"/>
              </a:rPr>
              <a:t>道府県民税所得割額と市町村民税所得割額との合算額</a:t>
            </a:r>
          </a:p>
        </p:txBody>
      </p:sp>
    </p:spTree>
    <p:extLst>
      <p:ext uri="{BB962C8B-B14F-4D97-AF65-F5344CB8AC3E}">
        <p14:creationId xmlns:p14="http://schemas.microsoft.com/office/powerpoint/2010/main" val="1728846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80" descr="和英ヨコ大"/>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742" y="6261746"/>
            <a:ext cx="2899379" cy="5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5345451" y="6465081"/>
            <a:ext cx="1368152" cy="17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800" dirty="0">
                <a:solidFill>
                  <a:schemeClr val="tx1"/>
                </a:solidFill>
              </a:rPr>
              <a:t>文部科学省　就学支援金</a:t>
            </a:r>
            <a:endParaRPr lang="en-US" altLang="ja-JP" sz="800" dirty="0">
              <a:solidFill>
                <a:schemeClr val="tx1"/>
              </a:solidFill>
            </a:endParaRPr>
          </a:p>
        </p:txBody>
      </p:sp>
      <p:pic>
        <p:nvPicPr>
          <p:cNvPr id="64"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9668" y="6419963"/>
            <a:ext cx="555626" cy="269836"/>
          </a:xfrm>
          <a:prstGeom prst="rect">
            <a:avLst/>
          </a:prstGeom>
          <a:noFill/>
          <a:ln>
            <a:noFill/>
          </a:ln>
          <a:effectLst>
            <a:glow rad="127000">
              <a:schemeClr val="accent1">
                <a:alpha val="0"/>
              </a:schemeClr>
            </a:glow>
          </a:effectLst>
          <a:extLst/>
        </p:spPr>
      </p:pic>
      <p:sp>
        <p:nvSpPr>
          <p:cNvPr id="2" name="テキスト ボックス 1"/>
          <p:cNvSpPr txBox="1"/>
          <p:nvPr/>
        </p:nvSpPr>
        <p:spPr>
          <a:xfrm>
            <a:off x="5354460" y="3870161"/>
            <a:ext cx="4906309" cy="198515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 就学支援金とは別に、低所得世帯の</a:t>
            </a:r>
            <a:r>
              <a:rPr lang="ja-JP" altLang="en-US" sz="1200" u="sng" dirty="0">
                <a:latin typeface="メイリオ" panose="020B0604030504040204" pitchFamily="50" charset="-128"/>
                <a:ea typeface="メイリオ" panose="020B0604030504040204" pitchFamily="50" charset="-128"/>
              </a:rPr>
              <a:t>授業料以外の教育費（教科書費・教材費など）を支援する</a:t>
            </a:r>
            <a:r>
              <a:rPr lang="en-US" altLang="ja-JP" sz="1200" u="sng" dirty="0">
                <a:solidFill>
                  <a:srgbClr val="FF0000"/>
                </a:solidFill>
                <a:latin typeface="メイリオ" panose="020B0604030504040204" pitchFamily="50" charset="-128"/>
                <a:ea typeface="メイリオ" panose="020B0604030504040204" pitchFamily="50" charset="-128"/>
              </a:rPr>
              <a:t>『</a:t>
            </a:r>
            <a:r>
              <a:rPr lang="ja-JP" altLang="en-US" sz="1200" u="sng" dirty="0">
                <a:solidFill>
                  <a:srgbClr val="FF0000"/>
                </a:solidFill>
                <a:latin typeface="メイリオ" panose="020B0604030504040204" pitchFamily="50" charset="-128"/>
                <a:ea typeface="メイリオ" panose="020B0604030504040204" pitchFamily="50" charset="-128"/>
              </a:rPr>
              <a:t>高校生等奨学給付金</a:t>
            </a:r>
            <a:r>
              <a:rPr lang="en-US" altLang="ja-JP" sz="1200" u="sng" dirty="0">
                <a:solidFill>
                  <a:srgbClr val="FF0000"/>
                </a:solidFill>
                <a:latin typeface="メイリオ" panose="020B0604030504040204" pitchFamily="50" charset="-128"/>
                <a:ea typeface="メイリオ" panose="020B0604030504040204" pitchFamily="50" charset="-128"/>
              </a:rPr>
              <a:t>』</a:t>
            </a:r>
            <a:r>
              <a:rPr lang="ja-JP" altLang="en-US" sz="1200" u="sng" dirty="0">
                <a:solidFill>
                  <a:srgbClr val="FF0000"/>
                </a:solidFill>
                <a:latin typeface="メイリオ" panose="020B0604030504040204" pitchFamily="50" charset="-128"/>
                <a:ea typeface="メイリオ" panose="020B0604030504040204" pitchFamily="50" charset="-128"/>
              </a:rPr>
              <a:t>（返済不要）</a:t>
            </a:r>
            <a:r>
              <a:rPr lang="ja-JP" altLang="en-US" sz="1200" dirty="0">
                <a:latin typeface="メイリオ" panose="020B0604030504040204" pitchFamily="50" charset="-128"/>
                <a:ea typeface="メイリオ" panose="020B0604030504040204" pitchFamily="50" charset="-128"/>
              </a:rPr>
              <a:t>や、都道府県</a:t>
            </a:r>
            <a:r>
              <a:rPr kumimoji="1" lang="ja-JP" altLang="en-US" sz="1200" dirty="0">
                <a:latin typeface="メイリオ" panose="020B0604030504040204" pitchFamily="50" charset="-128"/>
                <a:ea typeface="メイリオ" panose="020B0604030504040204" pitchFamily="50" charset="-128"/>
              </a:rPr>
              <a:t>独自の経済的支援がありますので必ず御確認ください。</a:t>
            </a:r>
            <a:endParaRPr kumimoji="1" lang="en-US" altLang="ja-JP" sz="1200" dirty="0">
              <a:latin typeface="メイリオ" panose="020B0604030504040204" pitchFamily="50" charset="-128"/>
              <a:ea typeface="メイリオ" panose="020B0604030504040204" pitchFamily="50" charset="-128"/>
            </a:endParaRPr>
          </a:p>
          <a:p>
            <a:pPr marL="361950" indent="-361950"/>
            <a:endParaRPr lang="en-US" altLang="ja-JP" sz="1200" dirty="0">
              <a:latin typeface="メイリオ" panose="020B0604030504040204" pitchFamily="50" charset="-128"/>
              <a:ea typeface="メイリオ" panose="020B0604030504040204" pitchFamily="50" charset="-128"/>
            </a:endParaRPr>
          </a:p>
          <a:p>
            <a:pPr marL="177800" indent="-177800"/>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高校生等奨学給付金を受給するためには、保護者が</a:t>
            </a:r>
            <a:r>
              <a:rPr lang="ja-JP" altLang="en-US" sz="1200" b="1" dirty="0">
                <a:solidFill>
                  <a:srgbClr val="FF0000"/>
                </a:solidFill>
                <a:latin typeface="メイリオ" panose="020B0604030504040204" pitchFamily="50" charset="-128"/>
                <a:ea typeface="メイリオ" panose="020B0604030504040204" pitchFamily="50" charset="-128"/>
              </a:rPr>
              <a:t>お住まいの都道府県への申請が必要</a:t>
            </a:r>
            <a:r>
              <a:rPr lang="ja-JP" altLang="en-US" sz="1200" dirty="0">
                <a:latin typeface="メイリオ" panose="020B0604030504040204" pitchFamily="50" charset="-128"/>
                <a:ea typeface="メイリオ" panose="020B0604030504040204" pitchFamily="50" charset="-128"/>
              </a:rPr>
              <a:t>です。申請方法等については、通われる学校もしくはお住まいの都道府県にお問い合わせください。</a:t>
            </a:r>
            <a:endParaRPr lang="en-US" altLang="ja-JP" sz="1200" dirty="0">
              <a:latin typeface="メイリオ" panose="020B0604030504040204" pitchFamily="50" charset="-128"/>
              <a:ea typeface="メイリオ" panose="020B0604030504040204" pitchFamily="50" charset="-128"/>
            </a:endParaRPr>
          </a:p>
          <a:p>
            <a:pPr marL="177800"/>
            <a:r>
              <a:rPr lang="ja-JP" altLang="en-US" sz="1200" dirty="0">
                <a:latin typeface="メイリオ" panose="020B0604030504040204" pitchFamily="50" charset="-128"/>
                <a:ea typeface="メイリオ" panose="020B0604030504040204" pitchFamily="50" charset="-128"/>
              </a:rPr>
              <a:t>各都道府県の問い合わせ先は、文部科学省</a:t>
            </a:r>
            <a:r>
              <a:rPr lang="en-US" altLang="ja-JP" sz="1200" dirty="0">
                <a:latin typeface="メイリオ" panose="020B0604030504040204" pitchFamily="50" charset="-128"/>
                <a:ea typeface="メイリオ" panose="020B0604030504040204" pitchFamily="50" charset="-128"/>
              </a:rPr>
              <a:t>HP</a:t>
            </a:r>
            <a:r>
              <a:rPr lang="ja-JP" altLang="en-US" sz="1200" dirty="0">
                <a:latin typeface="メイリオ" panose="020B0604030504040204" pitchFamily="50" charset="-128"/>
                <a:ea typeface="メイリオ" panose="020B0604030504040204" pitchFamily="50" charset="-128"/>
              </a:rPr>
              <a:t>にあります「</a:t>
            </a:r>
            <a:r>
              <a:rPr lang="ja-JP" altLang="en-US" sz="1200" dirty="0">
                <a:ea typeface="メイリオ" panose="020B0604030504040204" pitchFamily="50" charset="-128"/>
              </a:rPr>
              <a:t>高校生等奨学給付金のお問合せ先一覧」（</a:t>
            </a:r>
            <a:r>
              <a:rPr lang="ja-JP" altLang="en-US" sz="1200" dirty="0">
                <a:latin typeface="メイリオ" panose="020B0604030504040204" pitchFamily="50" charset="-128"/>
                <a:ea typeface="メイリオ" panose="020B0604030504040204" pitchFamily="50" charset="-128"/>
              </a:rPr>
              <a:t>以下</a:t>
            </a:r>
            <a:r>
              <a:rPr lang="en-US" altLang="ja-JP" sz="1200" dirty="0">
                <a:latin typeface="メイリオ" panose="020B0604030504040204" pitchFamily="50" charset="-128"/>
                <a:ea typeface="メイリオ" panose="020B0604030504040204" pitchFamily="50" charset="-128"/>
              </a:rPr>
              <a:t>URL</a:t>
            </a:r>
            <a:r>
              <a:rPr lang="ja-JP" altLang="en-US" sz="1200" dirty="0">
                <a:latin typeface="メイリオ" panose="020B0604030504040204" pitchFamily="50" charset="-128"/>
                <a:ea typeface="メイリオ" panose="020B0604030504040204" pitchFamily="50" charset="-128"/>
              </a:rPr>
              <a:t>）を</a:t>
            </a:r>
            <a:r>
              <a:rPr lang="ja-JP" altLang="en-US" sz="1200" dirty="0">
                <a:ea typeface="メイリオ" panose="020B0604030504040204" pitchFamily="50" charset="-128"/>
              </a:rPr>
              <a:t>ご覧ください。</a:t>
            </a:r>
            <a:endParaRPr lang="en-US" altLang="ja-JP" sz="1200" dirty="0">
              <a:ea typeface="メイリオ" panose="020B0604030504040204" pitchFamily="50" charset="-128"/>
            </a:endParaRPr>
          </a:p>
          <a:p>
            <a:pPr marL="177800">
              <a:spcBef>
                <a:spcPts val="600"/>
              </a:spcBef>
            </a:pPr>
            <a:r>
              <a:rPr lang="en-US" altLang="ja-JP" sz="1000" u="sng" dirty="0">
                <a:latin typeface="メイリオ" panose="020B0604030504040204" pitchFamily="50" charset="-128"/>
                <a:ea typeface="メイリオ" panose="020B0604030504040204" pitchFamily="50" charset="-128"/>
              </a:rPr>
              <a:t>http://www.mext.go.jp/a_menu/shotou/mushouka/detail/1353842.htm</a:t>
            </a:r>
          </a:p>
        </p:txBody>
      </p:sp>
      <p:sp>
        <p:nvSpPr>
          <p:cNvPr id="117" name="テキスト ボックス 116"/>
          <p:cNvSpPr txBox="1"/>
          <p:nvPr/>
        </p:nvSpPr>
        <p:spPr>
          <a:xfrm>
            <a:off x="5377615" y="3438113"/>
            <a:ext cx="4860000" cy="282573"/>
          </a:xfrm>
          <a:prstGeom prst="rect">
            <a:avLst/>
          </a:prstGeom>
          <a:solidFill>
            <a:srgbClr val="92D050"/>
          </a:solidFill>
          <a:ln w="12700" cap="rnd" cmpd="sng">
            <a:solidFill>
              <a:srgbClr val="92D050"/>
            </a:solidFill>
          </a:ln>
        </p:spPr>
        <p:txBody>
          <a:bodyPr wrap="square" lIns="101824" tIns="36000" rIns="101824" bIns="0" rtlCol="0" anchor="ctr" anchorCtr="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rPr>
              <a:t>　６．高校生等奨学給付金等</a:t>
            </a:r>
          </a:p>
        </p:txBody>
      </p:sp>
      <p:sp>
        <p:nvSpPr>
          <p:cNvPr id="58" name="テキスト ボックス 57"/>
          <p:cNvSpPr txBox="1"/>
          <p:nvPr/>
        </p:nvSpPr>
        <p:spPr>
          <a:xfrm>
            <a:off x="5410803" y="165100"/>
            <a:ext cx="4860000" cy="282573"/>
          </a:xfrm>
          <a:prstGeom prst="rect">
            <a:avLst/>
          </a:prstGeom>
          <a:solidFill>
            <a:srgbClr val="92D050"/>
          </a:solidFill>
          <a:ln w="12700" cap="rnd" cmpd="sng">
            <a:solidFill>
              <a:srgbClr val="92D050"/>
            </a:solidFill>
          </a:ln>
        </p:spPr>
        <p:txBody>
          <a:bodyPr wrap="square" lIns="101824" tIns="36000" rIns="101824" bIns="0" rtlCol="0" anchor="ctr" anchorCtr="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rPr>
              <a:t>５．就学支援金の支給方法</a:t>
            </a:r>
          </a:p>
        </p:txBody>
      </p:sp>
      <p:grpSp>
        <p:nvGrpSpPr>
          <p:cNvPr id="134" name="グループ化 133"/>
          <p:cNvGrpSpPr/>
          <p:nvPr/>
        </p:nvGrpSpPr>
        <p:grpSpPr>
          <a:xfrm>
            <a:off x="5330704" y="2047698"/>
            <a:ext cx="5043318" cy="1210398"/>
            <a:chOff x="132883" y="5974655"/>
            <a:chExt cx="5150335" cy="1359978"/>
          </a:xfrm>
        </p:grpSpPr>
        <p:pic>
          <p:nvPicPr>
            <p:cNvPr id="135" name="Picture 27" descr="C:\Users\hina-d\Desktop\法案島でのお仕事\リーフレット\ほおづえ・女の子.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883" y="6166640"/>
              <a:ext cx="623115" cy="712132"/>
            </a:xfrm>
            <a:prstGeom prst="rect">
              <a:avLst/>
            </a:prstGeom>
            <a:noFill/>
            <a:extLst>
              <a:ext uri="{909E8E84-426E-40DD-AFC4-6F175D3DCCD1}">
                <a14:hiddenFill xmlns:a14="http://schemas.microsoft.com/office/drawing/2010/main">
                  <a:solidFill>
                    <a:srgbClr val="FFFFFF"/>
                  </a:solidFill>
                </a14:hiddenFill>
              </a:ext>
            </a:extLst>
          </p:spPr>
        </p:pic>
        <p:sp>
          <p:nvSpPr>
            <p:cNvPr id="136" name="テキスト ボックス 135"/>
            <p:cNvSpPr txBox="1"/>
            <p:nvPr/>
          </p:nvSpPr>
          <p:spPr>
            <a:xfrm>
              <a:off x="163390" y="5974655"/>
              <a:ext cx="562099" cy="345812"/>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生徒</a:t>
              </a:r>
            </a:p>
          </p:txBody>
        </p:sp>
        <p:grpSp>
          <p:nvGrpSpPr>
            <p:cNvPr id="137" name="グループ化 136"/>
            <p:cNvGrpSpPr/>
            <p:nvPr/>
          </p:nvGrpSpPr>
          <p:grpSpPr>
            <a:xfrm>
              <a:off x="611981" y="5974655"/>
              <a:ext cx="4671237" cy="1359978"/>
              <a:chOff x="611981" y="5974655"/>
              <a:chExt cx="4671237" cy="1359978"/>
            </a:xfrm>
          </p:grpSpPr>
          <p:pic>
            <p:nvPicPr>
              <p:cNvPr id="13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6675" y="6262686"/>
                <a:ext cx="936104" cy="559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9" name="角丸四角形 30"/>
              <p:cNvSpPr/>
              <p:nvPr/>
            </p:nvSpPr>
            <p:spPr>
              <a:xfrm>
                <a:off x="2322725" y="6856232"/>
                <a:ext cx="1673701" cy="451795"/>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00" dirty="0">
                    <a:solidFill>
                      <a:prstClr val="black"/>
                    </a:solidFill>
                    <a:latin typeface="メイリオ" panose="020B0604030504040204" pitchFamily="50" charset="-128"/>
                    <a:ea typeface="メイリオ" panose="020B0604030504040204" pitchFamily="50" charset="-128"/>
                  </a:rPr>
                  <a:t>生徒に代わって就学支援金を受領し、授業料に充てる</a:t>
                </a:r>
              </a:p>
            </p:txBody>
          </p:sp>
          <p:sp>
            <p:nvSpPr>
              <p:cNvPr id="140" name="角丸四角形 31"/>
              <p:cNvSpPr/>
              <p:nvPr/>
            </p:nvSpPr>
            <p:spPr>
              <a:xfrm>
                <a:off x="4069962" y="6838750"/>
                <a:ext cx="1213256" cy="451795"/>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00" dirty="0">
                    <a:solidFill>
                      <a:prstClr val="black"/>
                    </a:solidFill>
                    <a:latin typeface="メイリオ" panose="020B0604030504040204" pitchFamily="50" charset="-128"/>
                    <a:ea typeface="メイリオ" panose="020B0604030504040204" pitchFamily="50" charset="-128"/>
                  </a:rPr>
                  <a:t>就学支援金の費用を都道府県に交付</a:t>
                </a:r>
              </a:p>
            </p:txBody>
          </p:sp>
          <p:sp>
            <p:nvSpPr>
              <p:cNvPr id="141" name="Line 179"/>
              <p:cNvSpPr>
                <a:spLocks noChangeShapeType="1"/>
              </p:cNvSpPr>
              <p:nvPr/>
            </p:nvSpPr>
            <p:spPr bwMode="auto">
              <a:xfrm flipH="1" flipV="1">
                <a:off x="2746315" y="6692405"/>
                <a:ext cx="792000" cy="8290"/>
              </a:xfrm>
              <a:prstGeom prst="line">
                <a:avLst/>
              </a:prstGeom>
              <a:noFill/>
              <a:ln w="44450">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endParaRPr lang="ja-JP" altLang="en-US">
                  <a:latin typeface="メイリオ" panose="020B0604030504040204" pitchFamily="50" charset="-128"/>
                  <a:ea typeface="メイリオ" panose="020B0604030504040204" pitchFamily="50" charset="-128"/>
                </a:endParaRPr>
              </a:p>
            </p:txBody>
          </p:sp>
          <p:sp>
            <p:nvSpPr>
              <p:cNvPr id="142" name="テキスト ボックス 141"/>
              <p:cNvSpPr txBox="1"/>
              <p:nvPr/>
            </p:nvSpPr>
            <p:spPr>
              <a:xfrm>
                <a:off x="1916695" y="5974655"/>
                <a:ext cx="576064" cy="345812"/>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学校</a:t>
                </a:r>
                <a:endParaRPr kumimoji="1" lang="ja-JP" altLang="en-US" sz="1400" dirty="0">
                  <a:latin typeface="メイリオ" panose="020B0604030504040204" pitchFamily="50" charset="-128"/>
                  <a:ea typeface="メイリオ" panose="020B0604030504040204" pitchFamily="50" charset="-128"/>
                </a:endParaRPr>
              </a:p>
            </p:txBody>
          </p:sp>
          <p:sp>
            <p:nvSpPr>
              <p:cNvPr id="143" name="テキスト ボックス 142"/>
              <p:cNvSpPr txBox="1"/>
              <p:nvPr/>
            </p:nvSpPr>
            <p:spPr>
              <a:xfrm>
                <a:off x="3536808" y="6471330"/>
                <a:ext cx="974086" cy="345812"/>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都道府県</a:t>
                </a:r>
                <a:endParaRPr kumimoji="1" lang="ja-JP" altLang="en-US" sz="1400" dirty="0">
                  <a:latin typeface="メイリオ" panose="020B0604030504040204" pitchFamily="50" charset="-128"/>
                  <a:ea typeface="メイリオ" panose="020B0604030504040204" pitchFamily="50" charset="-128"/>
                </a:endParaRPr>
              </a:p>
            </p:txBody>
          </p:sp>
          <p:sp>
            <p:nvSpPr>
              <p:cNvPr id="144" name="Line 184"/>
              <p:cNvSpPr>
                <a:spLocks noChangeShapeType="1"/>
              </p:cNvSpPr>
              <p:nvPr/>
            </p:nvSpPr>
            <p:spPr bwMode="auto">
              <a:xfrm flipV="1">
                <a:off x="755997" y="6550719"/>
                <a:ext cx="882334" cy="0"/>
              </a:xfrm>
              <a:prstGeom prst="line">
                <a:avLst/>
              </a:prstGeom>
              <a:noFill/>
              <a:ln w="4445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45" name="Line 187"/>
              <p:cNvSpPr>
                <a:spLocks noChangeShapeType="1"/>
              </p:cNvSpPr>
              <p:nvPr/>
            </p:nvSpPr>
            <p:spPr bwMode="auto">
              <a:xfrm flipV="1">
                <a:off x="611981" y="6687353"/>
                <a:ext cx="882334" cy="0"/>
              </a:xfrm>
              <a:prstGeom prst="line">
                <a:avLst/>
              </a:prstGeom>
              <a:noFill/>
              <a:ln w="44450">
                <a:solidFill>
                  <a:srgbClr val="00B0F0"/>
                </a:solidFill>
                <a:prstDash val="sysDot"/>
                <a:round/>
                <a:headEnd/>
                <a:tailEnd type="triangle" w="med" len="med"/>
              </a:ln>
              <a:effectLst/>
              <a:scene3d>
                <a:camera prst="orthographicFront">
                  <a:rot lat="0" lon="10800000" rev="0"/>
                </a:camera>
                <a:lightRig rig="threePt" dir="t"/>
              </a:scene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46" name="Line 179"/>
              <p:cNvSpPr>
                <a:spLocks noChangeShapeType="1"/>
              </p:cNvSpPr>
              <p:nvPr/>
            </p:nvSpPr>
            <p:spPr bwMode="auto">
              <a:xfrm flipH="1">
                <a:off x="4438547" y="6615346"/>
                <a:ext cx="432388" cy="0"/>
              </a:xfrm>
              <a:prstGeom prst="line">
                <a:avLst/>
              </a:prstGeom>
              <a:noFill/>
              <a:ln w="44450">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endParaRPr lang="ja-JP" altLang="en-US">
                  <a:latin typeface="メイリオ" panose="020B0604030504040204" pitchFamily="50" charset="-128"/>
                  <a:ea typeface="メイリオ" panose="020B0604030504040204" pitchFamily="50" charset="-128"/>
                </a:endParaRPr>
              </a:p>
            </p:txBody>
          </p:sp>
          <p:sp>
            <p:nvSpPr>
              <p:cNvPr id="147" name="テキスト ボックス 146"/>
              <p:cNvSpPr txBox="1"/>
              <p:nvPr/>
            </p:nvSpPr>
            <p:spPr>
              <a:xfrm>
                <a:off x="4913922" y="6478711"/>
                <a:ext cx="317053" cy="345812"/>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国</a:t>
                </a:r>
                <a:endParaRPr kumimoji="1" lang="ja-JP" altLang="en-US" sz="1400" dirty="0">
                  <a:latin typeface="メイリオ" panose="020B0604030504040204" pitchFamily="50" charset="-128"/>
                  <a:ea typeface="メイリオ" panose="020B0604030504040204" pitchFamily="50" charset="-128"/>
                </a:endParaRPr>
              </a:p>
            </p:txBody>
          </p:sp>
          <p:sp>
            <p:nvSpPr>
              <p:cNvPr id="148" name="角丸四角形 40"/>
              <p:cNvSpPr/>
              <p:nvPr/>
            </p:nvSpPr>
            <p:spPr>
              <a:xfrm>
                <a:off x="793205" y="6882838"/>
                <a:ext cx="915825" cy="451795"/>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00" dirty="0">
                    <a:solidFill>
                      <a:prstClr val="black"/>
                    </a:solidFill>
                    <a:latin typeface="メイリオ" panose="020B0604030504040204" pitchFamily="50" charset="-128"/>
                    <a:ea typeface="メイリオ" panose="020B0604030504040204" pitchFamily="50" charset="-128"/>
                  </a:rPr>
                  <a:t>就学支援金と授業料を相殺</a:t>
                </a:r>
                <a:endParaRPr lang="en-US" altLang="ja-JP" sz="1000" dirty="0">
                  <a:solidFill>
                    <a:prstClr val="black"/>
                  </a:solidFill>
                  <a:latin typeface="メイリオ" panose="020B0604030504040204" pitchFamily="50" charset="-128"/>
                  <a:ea typeface="メイリオ" panose="020B0604030504040204" pitchFamily="50" charset="-128"/>
                </a:endParaRPr>
              </a:p>
            </p:txBody>
          </p:sp>
          <p:sp>
            <p:nvSpPr>
              <p:cNvPr id="149" name="Line 184"/>
              <p:cNvSpPr>
                <a:spLocks noChangeShapeType="1"/>
              </p:cNvSpPr>
              <p:nvPr/>
            </p:nvSpPr>
            <p:spPr bwMode="auto">
              <a:xfrm flipV="1">
                <a:off x="2761266" y="6546888"/>
                <a:ext cx="792000" cy="0"/>
              </a:xfrm>
              <a:prstGeom prst="line">
                <a:avLst/>
              </a:prstGeom>
              <a:noFill/>
              <a:ln w="4445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50" name="角丸四角形 79"/>
              <p:cNvSpPr/>
              <p:nvPr/>
            </p:nvSpPr>
            <p:spPr>
              <a:xfrm>
                <a:off x="2703492" y="6162194"/>
                <a:ext cx="1072326" cy="28275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00" dirty="0">
                    <a:solidFill>
                      <a:prstClr val="black"/>
                    </a:solidFill>
                    <a:latin typeface="メイリオ" panose="020B0604030504040204" pitchFamily="50" charset="-128"/>
                    <a:ea typeface="メイリオ" panose="020B0604030504040204" pitchFamily="50" charset="-128"/>
                  </a:rPr>
                  <a:t>必要書類を提出</a:t>
                </a:r>
              </a:p>
            </p:txBody>
          </p:sp>
          <p:sp>
            <p:nvSpPr>
              <p:cNvPr id="151" name="角丸四角形 86"/>
              <p:cNvSpPr/>
              <p:nvPr/>
            </p:nvSpPr>
            <p:spPr>
              <a:xfrm>
                <a:off x="698871" y="6103618"/>
                <a:ext cx="1037803" cy="321654"/>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r>
                  <a:rPr lang="ja-JP" altLang="en-US" sz="1000" dirty="0">
                    <a:solidFill>
                      <a:prstClr val="black"/>
                    </a:solidFill>
                    <a:latin typeface="メイリオ" panose="020B0604030504040204" pitchFamily="50" charset="-128"/>
                    <a:ea typeface="メイリオ" panose="020B0604030504040204" pitchFamily="50" charset="-128"/>
                  </a:rPr>
                  <a:t>必要書類を提出</a:t>
                </a:r>
              </a:p>
            </p:txBody>
          </p:sp>
        </p:grpSp>
      </p:grpSp>
      <p:grpSp>
        <p:nvGrpSpPr>
          <p:cNvPr id="152" name="グループ化 151"/>
          <p:cNvGrpSpPr/>
          <p:nvPr/>
        </p:nvGrpSpPr>
        <p:grpSpPr>
          <a:xfrm>
            <a:off x="131818" y="4136620"/>
            <a:ext cx="4800708" cy="1751995"/>
            <a:chOff x="5402319" y="1672944"/>
            <a:chExt cx="4800708" cy="1751995"/>
          </a:xfrm>
        </p:grpSpPr>
        <p:sp>
          <p:nvSpPr>
            <p:cNvPr id="153" name="テキスト ボックス 152"/>
            <p:cNvSpPr txBox="1"/>
            <p:nvPr/>
          </p:nvSpPr>
          <p:spPr>
            <a:xfrm>
              <a:off x="7735502" y="1818524"/>
              <a:ext cx="695642" cy="261610"/>
            </a:xfrm>
            <a:prstGeom prst="rect">
              <a:avLst/>
            </a:prstGeom>
            <a:noFill/>
          </p:spPr>
          <p:txBody>
            <a:bodyPr wrap="square" rtlCol="0">
              <a:spAutoFit/>
            </a:bodyPr>
            <a:lstStyle/>
            <a:p>
              <a:r>
                <a:rPr lang="ja-JP" altLang="en-US" sz="1100" dirty="0">
                  <a:latin typeface="メイリオ" panose="020B0604030504040204" pitchFamily="50" charset="-128"/>
                  <a:ea typeface="メイリオ" panose="020B0604030504040204" pitchFamily="50" charset="-128"/>
                </a:rPr>
                <a:t>いいえ</a:t>
              </a:r>
              <a:endParaRPr kumimoji="1" lang="ja-JP" altLang="en-US" sz="1100" dirty="0">
                <a:latin typeface="メイリオ" panose="020B0604030504040204" pitchFamily="50" charset="-128"/>
                <a:ea typeface="メイリオ" panose="020B0604030504040204" pitchFamily="50" charset="-128"/>
              </a:endParaRPr>
            </a:p>
          </p:txBody>
        </p:sp>
        <p:sp>
          <p:nvSpPr>
            <p:cNvPr id="154" name="角丸四角形 27"/>
            <p:cNvSpPr/>
            <p:nvPr/>
          </p:nvSpPr>
          <p:spPr>
            <a:xfrm>
              <a:off x="9020086" y="2393959"/>
              <a:ext cx="1182684" cy="252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dirty="0">
                  <a:solidFill>
                    <a:prstClr val="black"/>
                  </a:solidFill>
                  <a:latin typeface="メイリオ" panose="020B0604030504040204" pitchFamily="50" charset="-128"/>
                  <a:ea typeface="メイリオ" panose="020B0604030504040204" pitchFamily="50" charset="-128"/>
                </a:rPr>
                <a:t>未成年後見人</a:t>
              </a:r>
            </a:p>
          </p:txBody>
        </p:sp>
        <p:sp>
          <p:nvSpPr>
            <p:cNvPr id="155" name="角丸四角形 26"/>
            <p:cNvSpPr/>
            <p:nvPr/>
          </p:nvSpPr>
          <p:spPr>
            <a:xfrm>
              <a:off x="9020343" y="2036927"/>
              <a:ext cx="1182684" cy="252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dirty="0">
                  <a:solidFill>
                    <a:prstClr val="black"/>
                  </a:solidFill>
                  <a:latin typeface="メイリオ" panose="020B0604030504040204" pitchFamily="50" charset="-128"/>
                  <a:ea typeface="メイリオ" panose="020B0604030504040204" pitchFamily="50" charset="-128"/>
                </a:rPr>
                <a:t>親権者全員</a:t>
              </a:r>
            </a:p>
          </p:txBody>
        </p:sp>
        <p:sp>
          <p:nvSpPr>
            <p:cNvPr id="156" name="角丸四角形 22"/>
            <p:cNvSpPr/>
            <p:nvPr/>
          </p:nvSpPr>
          <p:spPr>
            <a:xfrm>
              <a:off x="5402319" y="1987969"/>
              <a:ext cx="834929" cy="324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p>
              <a:pPr lvl="0" algn="ctr"/>
              <a:r>
                <a:rPr lang="ja-JP" altLang="en-US" sz="1050" dirty="0">
                  <a:solidFill>
                    <a:prstClr val="black"/>
                  </a:solidFill>
                  <a:latin typeface="メイリオ" panose="020B0604030504040204" pitchFamily="50" charset="-128"/>
                  <a:ea typeface="メイリオ" panose="020B0604030504040204" pitchFamily="50" charset="-128"/>
                </a:rPr>
                <a:t>親権者は</a:t>
              </a:r>
              <a:r>
                <a:rPr lang="en-US" altLang="ja-JP" sz="1050" dirty="0">
                  <a:solidFill>
                    <a:prstClr val="black"/>
                  </a:solidFill>
                  <a:latin typeface="メイリオ" panose="020B0604030504040204" pitchFamily="50" charset="-128"/>
                  <a:ea typeface="メイリオ" panose="020B0604030504040204" pitchFamily="50" charset="-128"/>
                </a:rPr>
                <a:t/>
              </a:r>
              <a:br>
                <a:rPr lang="en-US" altLang="ja-JP" sz="1050" dirty="0">
                  <a:solidFill>
                    <a:prstClr val="black"/>
                  </a:solidFill>
                  <a:latin typeface="メイリオ" panose="020B0604030504040204" pitchFamily="50" charset="-128"/>
                  <a:ea typeface="メイリオ" panose="020B0604030504040204" pitchFamily="50" charset="-128"/>
                </a:rPr>
              </a:br>
              <a:r>
                <a:rPr lang="ja-JP" altLang="en-US" sz="1050" dirty="0">
                  <a:solidFill>
                    <a:prstClr val="black"/>
                  </a:solidFill>
                  <a:latin typeface="メイリオ" panose="020B0604030504040204" pitchFamily="50" charset="-128"/>
                  <a:ea typeface="メイリオ" panose="020B0604030504040204" pitchFamily="50" charset="-128"/>
                </a:rPr>
                <a:t>いますか</a:t>
              </a:r>
            </a:p>
          </p:txBody>
        </p:sp>
        <p:sp>
          <p:nvSpPr>
            <p:cNvPr id="157" name="角丸四角形 23"/>
            <p:cNvSpPr/>
            <p:nvPr/>
          </p:nvSpPr>
          <p:spPr>
            <a:xfrm>
              <a:off x="5402319" y="2831864"/>
              <a:ext cx="974083" cy="324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p>
              <a:pPr lvl="0" algn="ctr"/>
              <a:r>
                <a:rPr lang="ja-JP" altLang="en-US" sz="1050" dirty="0">
                  <a:solidFill>
                    <a:prstClr val="black"/>
                  </a:solidFill>
                  <a:latin typeface="メイリオ" panose="020B0604030504040204" pitchFamily="50" charset="-128"/>
                  <a:ea typeface="メイリオ" panose="020B0604030504040204" pitchFamily="50" charset="-128"/>
                </a:rPr>
                <a:t>未成年後見人はいますか</a:t>
              </a:r>
            </a:p>
          </p:txBody>
        </p:sp>
        <p:sp>
          <p:nvSpPr>
            <p:cNvPr id="158" name="角丸四角形 24"/>
            <p:cNvSpPr/>
            <p:nvPr/>
          </p:nvSpPr>
          <p:spPr>
            <a:xfrm>
              <a:off x="7420063" y="2929236"/>
              <a:ext cx="1174763" cy="324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p>
              <a:pPr lvl="0" algn="ctr"/>
              <a:r>
                <a:rPr lang="ja-JP" altLang="en-US" sz="1050" dirty="0">
                  <a:solidFill>
                    <a:prstClr val="black"/>
                  </a:solidFill>
                  <a:latin typeface="メイリオ" panose="020B0604030504040204" pitchFamily="50" charset="-128"/>
                  <a:ea typeface="メイリオ" panose="020B0604030504040204" pitchFamily="50" charset="-128"/>
                </a:rPr>
                <a:t>主たる生計維持者</a:t>
              </a:r>
              <a:r>
                <a:rPr lang="en-US" altLang="ja-JP" sz="1050" dirty="0">
                  <a:solidFill>
                    <a:prstClr val="black"/>
                  </a:solidFill>
                  <a:latin typeface="メイリオ" panose="020B0604030504040204" pitchFamily="50" charset="-128"/>
                  <a:ea typeface="メイリオ" panose="020B0604030504040204" pitchFamily="50" charset="-128"/>
                </a:rPr>
                <a:t/>
              </a:r>
              <a:br>
                <a:rPr lang="en-US" altLang="ja-JP" sz="1050" dirty="0">
                  <a:solidFill>
                    <a:prstClr val="black"/>
                  </a:solidFill>
                  <a:latin typeface="メイリオ" panose="020B0604030504040204" pitchFamily="50" charset="-128"/>
                  <a:ea typeface="メイリオ" panose="020B0604030504040204" pitchFamily="50" charset="-128"/>
                </a:rPr>
              </a:br>
              <a:r>
                <a:rPr lang="ja-JP" altLang="en-US" sz="1050" dirty="0">
                  <a:solidFill>
                    <a:prstClr val="black"/>
                  </a:solidFill>
                  <a:latin typeface="メイリオ" panose="020B0604030504040204" pitchFamily="50" charset="-128"/>
                  <a:ea typeface="メイリオ" panose="020B0604030504040204" pitchFamily="50" charset="-128"/>
                </a:rPr>
                <a:t>はいますか</a:t>
              </a:r>
            </a:p>
          </p:txBody>
        </p:sp>
        <p:sp>
          <p:nvSpPr>
            <p:cNvPr id="159" name="角丸四角形 25"/>
            <p:cNvSpPr/>
            <p:nvPr/>
          </p:nvSpPr>
          <p:spPr>
            <a:xfrm>
              <a:off x="6445979" y="2312544"/>
              <a:ext cx="974083" cy="324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p>
              <a:pPr lvl="0" algn="ctr">
                <a:spcBef>
                  <a:spcPct val="50000"/>
                </a:spcBef>
              </a:pPr>
              <a:r>
                <a:rPr lang="ja-JP" altLang="en-US" sz="1050" dirty="0">
                  <a:solidFill>
                    <a:prstClr val="black"/>
                  </a:solidFill>
                  <a:latin typeface="メイリオ" panose="020B0604030504040204" pitchFamily="50" charset="-128"/>
                  <a:ea typeface="メイリオ" panose="020B0604030504040204" pitchFamily="50" charset="-128"/>
                </a:rPr>
                <a:t>扶養義務</a:t>
              </a:r>
              <a:r>
                <a:rPr lang="en-US" altLang="ja-JP" sz="1050" dirty="0">
                  <a:solidFill>
                    <a:prstClr val="black"/>
                  </a:solidFill>
                  <a:latin typeface="メイリオ" panose="020B0604030504040204" pitchFamily="50" charset="-128"/>
                  <a:ea typeface="メイリオ" panose="020B0604030504040204" pitchFamily="50" charset="-128"/>
                </a:rPr>
                <a:t/>
              </a:r>
              <a:br>
                <a:rPr lang="en-US" altLang="ja-JP" sz="1050" dirty="0">
                  <a:solidFill>
                    <a:prstClr val="black"/>
                  </a:solidFill>
                  <a:latin typeface="メイリオ" panose="020B0604030504040204" pitchFamily="50" charset="-128"/>
                  <a:ea typeface="メイリオ" panose="020B0604030504040204" pitchFamily="50" charset="-128"/>
                </a:rPr>
              </a:br>
              <a:r>
                <a:rPr lang="ja-JP" altLang="en-US" sz="1050" dirty="0">
                  <a:solidFill>
                    <a:prstClr val="black"/>
                  </a:solidFill>
                  <a:latin typeface="メイリオ" panose="020B0604030504040204" pitchFamily="50" charset="-128"/>
                  <a:ea typeface="メイリオ" panose="020B0604030504040204" pitchFamily="50" charset="-128"/>
                </a:rPr>
                <a:t>はありますか</a:t>
              </a:r>
            </a:p>
          </p:txBody>
        </p:sp>
        <p:sp>
          <p:nvSpPr>
            <p:cNvPr id="160" name="角丸四角形 28"/>
            <p:cNvSpPr/>
            <p:nvPr/>
          </p:nvSpPr>
          <p:spPr>
            <a:xfrm>
              <a:off x="9020211" y="2848364"/>
              <a:ext cx="1182816" cy="252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dirty="0">
                  <a:solidFill>
                    <a:prstClr val="black"/>
                  </a:solidFill>
                  <a:latin typeface="メイリオ" panose="020B0604030504040204" pitchFamily="50" charset="-128"/>
                  <a:ea typeface="メイリオ" panose="020B0604030504040204" pitchFamily="50" charset="-128"/>
                </a:rPr>
                <a:t>主たる生計維持者</a:t>
              </a:r>
            </a:p>
          </p:txBody>
        </p:sp>
        <p:sp>
          <p:nvSpPr>
            <p:cNvPr id="161" name="角丸四角形 29"/>
            <p:cNvSpPr/>
            <p:nvPr/>
          </p:nvSpPr>
          <p:spPr>
            <a:xfrm>
              <a:off x="9020343" y="3172939"/>
              <a:ext cx="1182684" cy="252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spcBef>
                  <a:spcPct val="50000"/>
                </a:spcBef>
              </a:pPr>
              <a:r>
                <a:rPr lang="ja-JP" altLang="en-US" sz="1050" dirty="0">
                  <a:solidFill>
                    <a:prstClr val="black"/>
                  </a:solidFill>
                  <a:latin typeface="メイリオ" panose="020B0604030504040204" pitchFamily="50" charset="-128"/>
                  <a:ea typeface="メイリオ" panose="020B0604030504040204" pitchFamily="50" charset="-128"/>
                </a:rPr>
                <a:t>生徒本人</a:t>
              </a:r>
            </a:p>
          </p:txBody>
        </p:sp>
        <p:sp>
          <p:nvSpPr>
            <p:cNvPr id="162" name="Line 187"/>
            <p:cNvSpPr>
              <a:spLocks noChangeShapeType="1"/>
            </p:cNvSpPr>
            <p:nvPr/>
          </p:nvSpPr>
          <p:spPr bwMode="auto">
            <a:xfrm>
              <a:off x="6987193" y="1956382"/>
              <a:ext cx="752138" cy="0"/>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3" name="Line 184"/>
            <p:cNvSpPr>
              <a:spLocks noChangeShapeType="1"/>
            </p:cNvSpPr>
            <p:nvPr/>
          </p:nvSpPr>
          <p:spPr bwMode="auto">
            <a:xfrm>
              <a:off x="6973981" y="1795852"/>
              <a:ext cx="765351" cy="0"/>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4" name="Line 187"/>
            <p:cNvSpPr>
              <a:spLocks noChangeShapeType="1"/>
            </p:cNvSpPr>
            <p:nvPr/>
          </p:nvSpPr>
          <p:spPr bwMode="auto">
            <a:xfrm flipH="1">
              <a:off x="5819781" y="2370599"/>
              <a:ext cx="42283" cy="418448"/>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 name="Line 184"/>
            <p:cNvSpPr>
              <a:spLocks noChangeShapeType="1"/>
            </p:cNvSpPr>
            <p:nvPr/>
          </p:nvSpPr>
          <p:spPr bwMode="auto">
            <a:xfrm>
              <a:off x="6237247" y="2166757"/>
              <a:ext cx="2783095" cy="0"/>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6" name="Line 187"/>
            <p:cNvSpPr>
              <a:spLocks noChangeShapeType="1"/>
            </p:cNvSpPr>
            <p:nvPr/>
          </p:nvSpPr>
          <p:spPr bwMode="auto">
            <a:xfrm flipV="1">
              <a:off x="6376402" y="3075566"/>
              <a:ext cx="1043661" cy="0"/>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7" name="Line 184"/>
            <p:cNvSpPr>
              <a:spLocks noChangeShapeType="1"/>
            </p:cNvSpPr>
            <p:nvPr/>
          </p:nvSpPr>
          <p:spPr bwMode="auto">
            <a:xfrm flipV="1">
              <a:off x="6376402" y="2636543"/>
              <a:ext cx="208731" cy="238737"/>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8" name="Line 187"/>
            <p:cNvSpPr>
              <a:spLocks noChangeShapeType="1"/>
            </p:cNvSpPr>
            <p:nvPr/>
          </p:nvSpPr>
          <p:spPr bwMode="auto">
            <a:xfrm>
              <a:off x="7350485" y="2653632"/>
              <a:ext cx="191615" cy="227203"/>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9" name="Line 184"/>
            <p:cNvSpPr>
              <a:spLocks noChangeShapeType="1"/>
            </p:cNvSpPr>
            <p:nvPr/>
          </p:nvSpPr>
          <p:spPr bwMode="auto">
            <a:xfrm flipV="1">
              <a:off x="7420063" y="2523789"/>
              <a:ext cx="1600280" cy="14"/>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70" name="Line 187"/>
            <p:cNvSpPr>
              <a:spLocks noChangeShapeType="1"/>
            </p:cNvSpPr>
            <p:nvPr/>
          </p:nvSpPr>
          <p:spPr bwMode="auto">
            <a:xfrm>
              <a:off x="8602878" y="3172939"/>
              <a:ext cx="417464" cy="129816"/>
            </a:xfrm>
            <a:prstGeom prst="line">
              <a:avLst/>
            </a:prstGeom>
            <a:noFill/>
            <a:ln w="38100">
              <a:solidFill>
                <a:srgbClr val="00B0F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71" name="Line 184"/>
            <p:cNvSpPr>
              <a:spLocks noChangeShapeType="1"/>
            </p:cNvSpPr>
            <p:nvPr/>
          </p:nvSpPr>
          <p:spPr bwMode="auto">
            <a:xfrm>
              <a:off x="8602878" y="2978194"/>
              <a:ext cx="417464" cy="0"/>
            </a:xfrm>
            <a:prstGeom prst="line">
              <a:avLst/>
            </a:prstGeom>
            <a:noFill/>
            <a:ln w="38100">
              <a:solidFill>
                <a:srgbClr val="92D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72" name="テキスト ボックス 171"/>
            <p:cNvSpPr txBox="1"/>
            <p:nvPr/>
          </p:nvSpPr>
          <p:spPr>
            <a:xfrm>
              <a:off x="7716828" y="1672944"/>
              <a:ext cx="695642" cy="261610"/>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はい</a:t>
              </a:r>
            </a:p>
          </p:txBody>
        </p:sp>
      </p:grpSp>
      <p:sp>
        <p:nvSpPr>
          <p:cNvPr id="173" name="テキスト ボックス 172"/>
          <p:cNvSpPr txBox="1"/>
          <p:nvPr/>
        </p:nvSpPr>
        <p:spPr>
          <a:xfrm>
            <a:off x="18903" y="5995124"/>
            <a:ext cx="4932609" cy="1223412"/>
          </a:xfrm>
          <a:prstGeom prst="rect">
            <a:avLst/>
          </a:prstGeom>
          <a:noFill/>
        </p:spPr>
        <p:txBody>
          <a:bodyPr wrap="square" rtlCol="0">
            <a:spAutoFit/>
          </a:bodyPr>
          <a:lstStyle/>
          <a:p>
            <a:pPr marL="177800" indent="-177800"/>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下記の例の場合など、マイナンバーカードの写し等の提出が困難と認められる場合は、上図と異なる場合があります。</a:t>
            </a:r>
            <a:endParaRPr lang="en-US" altLang="ja-JP" sz="1050" dirty="0">
              <a:latin typeface="メイリオ" panose="020B0604030504040204" pitchFamily="50" charset="-128"/>
              <a:ea typeface="メイリオ" panose="020B0604030504040204" pitchFamily="50" charset="-128"/>
            </a:endParaRPr>
          </a:p>
          <a:p>
            <a:pPr marL="177800" indent="3175"/>
            <a:r>
              <a:rPr lang="ja-JP" altLang="en-US" sz="1050" dirty="0">
                <a:latin typeface="メイリオ" panose="020B0604030504040204" pitchFamily="50" charset="-128"/>
                <a:ea typeface="メイリオ" panose="020B0604030504040204" pitchFamily="50" charset="-128"/>
              </a:rPr>
              <a:t>提出が困難な場合や、締切に間に合わない可能性のある場合は、まず学校等にご相談ください。</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（マイナンバーの提出が困難と考えられる場合の例）</a:t>
            </a:r>
            <a:endParaRPr lang="en-US" altLang="ja-JP" sz="1050" dirty="0">
              <a:latin typeface="メイリオ" panose="020B0604030504040204" pitchFamily="50" charset="-128"/>
              <a:ea typeface="メイリオ" panose="020B0604030504040204" pitchFamily="50" charset="-128"/>
            </a:endParaRPr>
          </a:p>
          <a:p>
            <a:pPr marL="177800" indent="-177800"/>
            <a:r>
              <a:rPr lang="ja-JP" altLang="en-US" sz="1050" dirty="0">
                <a:latin typeface="メイリオ" panose="020B0604030504040204" pitchFamily="50" charset="-128"/>
                <a:ea typeface="メイリオ" panose="020B0604030504040204" pitchFamily="50" charset="-128"/>
              </a:rPr>
              <a:t>　・ドメスティック・バイオレンスなどの理由により接触が困難な場合</a:t>
            </a:r>
            <a:endParaRPr lang="en-US" altLang="ja-JP" sz="1050" dirty="0">
              <a:latin typeface="メイリオ" panose="020B0604030504040204" pitchFamily="50" charset="-128"/>
              <a:ea typeface="メイリオ" panose="020B0604030504040204" pitchFamily="50" charset="-128"/>
            </a:endParaRPr>
          </a:p>
          <a:p>
            <a:pPr marL="177800" indent="-177800"/>
            <a:r>
              <a:rPr lang="ja-JP" altLang="en-US" sz="1050" dirty="0">
                <a:latin typeface="メイリオ" panose="020B0604030504040204" pitchFamily="50" charset="-128"/>
                <a:ea typeface="メイリオ" panose="020B0604030504040204" pitchFamily="50" charset="-128"/>
              </a:rPr>
              <a:t>　・海外に在住しており、住民税が課されていない場合　　等</a:t>
            </a:r>
            <a:endParaRPr lang="en-US" altLang="ja-JP" sz="1050" dirty="0">
              <a:latin typeface="メイリオ" panose="020B0604030504040204" pitchFamily="50" charset="-128"/>
              <a:ea typeface="メイリオ" panose="020B0604030504040204" pitchFamily="50" charset="-128"/>
            </a:endParaRPr>
          </a:p>
        </p:txBody>
      </p:sp>
      <p:sp>
        <p:nvSpPr>
          <p:cNvPr id="182" name="テキスト ボックス 181"/>
          <p:cNvSpPr txBox="1"/>
          <p:nvPr/>
        </p:nvSpPr>
        <p:spPr>
          <a:xfrm>
            <a:off x="35918" y="597398"/>
            <a:ext cx="4966949" cy="3103640"/>
          </a:xfrm>
          <a:prstGeom prst="rect">
            <a:avLst/>
          </a:prstGeom>
          <a:noFill/>
          <a:ln w="31750" cap="rnd">
            <a:noFill/>
            <a:prstDash val="solid"/>
            <a:bevel/>
          </a:ln>
        </p:spPr>
        <p:txBody>
          <a:bodyPr wrap="square" lIns="101824" tIns="50912" rIns="101824" bIns="50912" rtlCol="0">
            <a:spAutoFit/>
          </a:bodyPr>
          <a:lstStyle/>
          <a:p>
            <a:r>
              <a:rPr lang="ja-JP" altLang="en-US" sz="1200" dirty="0">
                <a:latin typeface="メイリオ" panose="020B0604030504040204" pitchFamily="50" charset="-128"/>
                <a:ea typeface="メイリオ" panose="020B0604030504040204" pitchFamily="50" charset="-128"/>
              </a:rPr>
              <a:t>　</a:t>
            </a:r>
            <a:r>
              <a:rPr lang="ja-JP" altLang="en-US" sz="1200" b="1" u="sng" dirty="0">
                <a:solidFill>
                  <a:srgbClr val="FF0000"/>
                </a:solidFill>
                <a:latin typeface="メイリオ" panose="020B0604030504040204" pitchFamily="50" charset="-128"/>
                <a:ea typeface="メイリオ" panose="020B0604030504040204" pitchFamily="50" charset="-128"/>
              </a:rPr>
              <a:t>入学時等に学校から案内があります</a:t>
            </a:r>
            <a:r>
              <a:rPr lang="ja-JP" altLang="en-US" sz="1200" dirty="0">
                <a:latin typeface="メイリオ" panose="020B0604030504040204" pitchFamily="50" charset="-128"/>
                <a:ea typeface="メイリオ" panose="020B0604030504040204" pitchFamily="50" charset="-128"/>
              </a:rPr>
              <a:t>ので、申請を行って下さい。申請された月から支給開始となるので、遅れないよう注意してください。</a:t>
            </a:r>
            <a:endParaRPr lang="en-US" altLang="ja-JP" sz="1200" dirty="0">
              <a:latin typeface="メイリオ" panose="020B0604030504040204" pitchFamily="50" charset="-128"/>
              <a:ea typeface="メイリオ" panose="020B0604030504040204" pitchFamily="50" charset="-128"/>
            </a:endParaRPr>
          </a:p>
          <a:p>
            <a:pPr>
              <a:spcBef>
                <a:spcPts val="600"/>
              </a:spcBef>
              <a:spcAft>
                <a:spcPts val="600"/>
              </a:spcAft>
            </a:pPr>
            <a:r>
              <a:rPr lang="ja-JP" altLang="en-US" sz="1200" dirty="0">
                <a:latin typeface="メイリオ" panose="020B0604030504040204" pitchFamily="50" charset="-128"/>
                <a:ea typeface="メイリオ" panose="020B0604030504040204" pitchFamily="50" charset="-128"/>
              </a:rPr>
              <a:t>申請には、以下の書類が必要です。</a:t>
            </a:r>
            <a:endParaRPr lang="en-US" altLang="ja-JP" sz="1200" dirty="0">
              <a:latin typeface="メイリオ" panose="020B0604030504040204" pitchFamily="50" charset="-128"/>
              <a:ea typeface="メイリオ" panose="020B0604030504040204" pitchFamily="50" charset="-128"/>
            </a:endParaRPr>
          </a:p>
          <a:p>
            <a:r>
              <a:rPr lang="en-US" altLang="ja-JP" sz="1200" b="1" dirty="0">
                <a:latin typeface="メイリオ" panose="020B0604030504040204" pitchFamily="50" charset="-128"/>
                <a:ea typeface="メイリオ" panose="020B0604030504040204" pitchFamily="50" charset="-128"/>
              </a:rPr>
              <a:t>【</a:t>
            </a:r>
            <a:r>
              <a:rPr lang="ja-JP" altLang="en-US" sz="1200" b="1" dirty="0">
                <a:latin typeface="メイリオ" panose="020B0604030504040204" pitchFamily="50" charset="-128"/>
                <a:ea typeface="メイリオ" panose="020B0604030504040204" pitchFamily="50" charset="-128"/>
              </a:rPr>
              <a:t>必要書類</a:t>
            </a:r>
            <a:r>
              <a:rPr lang="en-US" altLang="ja-JP" sz="1200" b="1" dirty="0">
                <a:latin typeface="メイリオ" panose="020B0604030504040204" pitchFamily="50" charset="-128"/>
                <a:ea typeface="メイリオ" panose="020B0604030504040204" pitchFamily="50" charset="-128"/>
              </a:rPr>
              <a:t>】</a:t>
            </a:r>
          </a:p>
          <a:p>
            <a:pPr marL="361950" indent="-171450"/>
            <a:r>
              <a:rPr lang="ja-JP" altLang="en-US" sz="1200" dirty="0">
                <a:latin typeface="メイリオ" panose="020B0604030504040204" pitchFamily="50" charset="-128"/>
                <a:ea typeface="メイリオ" panose="020B0604030504040204" pitchFamily="50" charset="-128"/>
              </a:rPr>
              <a:t>①申請書</a:t>
            </a:r>
            <a:endParaRPr lang="en-US" altLang="ja-JP" sz="1200" dirty="0">
              <a:latin typeface="メイリオ" panose="020B0604030504040204" pitchFamily="50" charset="-128"/>
              <a:ea typeface="メイリオ" panose="020B0604030504040204" pitchFamily="50" charset="-128"/>
            </a:endParaRPr>
          </a:p>
          <a:p>
            <a:pPr marL="361950" indent="-171450"/>
            <a:r>
              <a:rPr lang="ja-JP" altLang="en-US" sz="1200" dirty="0">
                <a:latin typeface="メイリオ" panose="020B0604030504040204" pitchFamily="50" charset="-128"/>
                <a:ea typeface="メイリオ" panose="020B0604030504040204" pitchFamily="50" charset="-128"/>
              </a:rPr>
              <a:t>②保護者等のマイナンバーを明らかに出来る書類（マイナンバーカードの写し、マイナンバー通知カードの写し、マイナンバーが記載された住民票等の写し等。）</a:t>
            </a:r>
            <a:endParaRPr lang="en-US" altLang="ja-JP" sz="1200" dirty="0">
              <a:latin typeface="メイリオ" panose="020B0604030504040204" pitchFamily="50" charset="-128"/>
              <a:ea typeface="メイリオ" panose="020B0604030504040204" pitchFamily="50" charset="-128"/>
            </a:endParaRPr>
          </a:p>
          <a:p>
            <a:pPr marL="266700" indent="-171450"/>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他にも、都道府県ごとに必要書類を定めている場合があるので、学校からの案内に沿って提出してください。</a:t>
            </a:r>
            <a:endParaRPr lang="en-US" altLang="ja-JP" sz="1200" dirty="0">
              <a:latin typeface="メイリオ" panose="020B0604030504040204" pitchFamily="50" charset="-128"/>
              <a:ea typeface="メイリオ" panose="020B0604030504040204" pitchFamily="50" charset="-128"/>
            </a:endParaRPr>
          </a:p>
          <a:p>
            <a:pPr>
              <a:spcBef>
                <a:spcPts val="600"/>
              </a:spcBef>
            </a:pPr>
            <a:r>
              <a:rPr lang="ja-JP" altLang="en-US" sz="1200" dirty="0">
                <a:latin typeface="メイリオ" panose="020B0604030504040204" pitchFamily="50" charset="-128"/>
                <a:ea typeface="メイリオ" panose="020B0604030504040204" pitchFamily="50" charset="-128"/>
              </a:rPr>
              <a:t>（注意事項）</a:t>
            </a:r>
            <a:endParaRPr lang="en-US" altLang="ja-JP" sz="1200" dirty="0">
              <a:latin typeface="メイリオ" panose="020B0604030504040204" pitchFamily="50" charset="-128"/>
              <a:ea typeface="メイリオ" panose="020B0604030504040204" pitchFamily="50" charset="-128"/>
            </a:endParaRPr>
          </a:p>
          <a:p>
            <a:pPr marL="180975" indent="-180975"/>
            <a:r>
              <a:rPr lang="ja-JP" altLang="en-US" sz="1200" dirty="0">
                <a:latin typeface="メイリオ" panose="020B0604030504040204" pitchFamily="50" charset="-128"/>
                <a:ea typeface="メイリオ" panose="020B0604030504040204" pitchFamily="50" charset="-128"/>
              </a:rPr>
              <a:t>・虚偽の記載をして提出し、就学支援金の支給をさせた場合は、刑罰に処されることなどがあります。</a:t>
            </a:r>
          </a:p>
          <a:p>
            <a:pPr marL="180975" indent="-180975"/>
            <a:r>
              <a:rPr lang="ja-JP" altLang="en-US" sz="1200" dirty="0">
                <a:latin typeface="メイリオ" panose="020B0604030504040204" pitchFamily="50" charset="-128"/>
                <a:ea typeface="メイリオ" panose="020B0604030504040204" pitchFamily="50" charset="-128"/>
              </a:rPr>
              <a:t>・②は原則、</a:t>
            </a:r>
            <a:r>
              <a:rPr lang="ja-JP" altLang="en-US" sz="1200" u="sng" dirty="0">
                <a:latin typeface="メイリオ" panose="020B0604030504040204" pitchFamily="50" charset="-128"/>
                <a:ea typeface="メイリオ" panose="020B0604030504040204" pitchFamily="50" charset="-128"/>
              </a:rPr>
              <a:t>親権者全員分（例：親権者が両親ならば２名分）</a:t>
            </a:r>
            <a:r>
              <a:rPr lang="ja-JP" altLang="en-US" sz="1200" dirty="0">
                <a:latin typeface="メイリオ" panose="020B0604030504040204" pitchFamily="50" charset="-128"/>
                <a:ea typeface="メイリオ" panose="020B0604030504040204" pitchFamily="50" charset="-128"/>
              </a:rPr>
              <a:t>が必要です。詳細は下図をご覧ください。</a:t>
            </a:r>
            <a:endParaRPr lang="en-US" altLang="ja-JP" sz="1200" dirty="0">
              <a:latin typeface="メイリオ" panose="020B0604030504040204" pitchFamily="50" charset="-128"/>
              <a:ea typeface="メイリオ" panose="020B0604030504040204" pitchFamily="50" charset="-128"/>
            </a:endParaRPr>
          </a:p>
        </p:txBody>
      </p:sp>
      <p:sp>
        <p:nvSpPr>
          <p:cNvPr id="183" name="テキスト ボックス 182"/>
          <p:cNvSpPr txBox="1"/>
          <p:nvPr/>
        </p:nvSpPr>
        <p:spPr>
          <a:xfrm>
            <a:off x="72462" y="161752"/>
            <a:ext cx="4860000" cy="282573"/>
          </a:xfrm>
          <a:prstGeom prst="rect">
            <a:avLst/>
          </a:prstGeom>
          <a:solidFill>
            <a:srgbClr val="92D050"/>
          </a:solidFill>
          <a:ln w="12700" cap="rnd" cmpd="sng">
            <a:solidFill>
              <a:srgbClr val="92D050"/>
            </a:solidFill>
          </a:ln>
        </p:spPr>
        <p:txBody>
          <a:bodyPr wrap="square" lIns="101824" tIns="36000" rIns="101824" bIns="0"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rPr>
              <a:t>　４．申請</a:t>
            </a:r>
          </a:p>
        </p:txBody>
      </p:sp>
      <p:sp>
        <p:nvSpPr>
          <p:cNvPr id="175" name="テキスト ボックス 174"/>
          <p:cNvSpPr txBox="1"/>
          <p:nvPr/>
        </p:nvSpPr>
        <p:spPr>
          <a:xfrm>
            <a:off x="5251542" y="564340"/>
            <a:ext cx="5225536" cy="1200329"/>
          </a:xfrm>
          <a:prstGeom prst="rect">
            <a:avLst/>
          </a:prstGeom>
          <a:noFill/>
        </p:spPr>
        <p:txBody>
          <a:bodyPr wrap="square" lIns="108000" rtlCol="0">
            <a:spAutoFit/>
          </a:bodyPr>
          <a:lstStyle/>
          <a:p>
            <a:r>
              <a:rPr kumimoji="1" lang="ja-JP" altLang="en-US" sz="1100" dirty="0">
                <a:latin typeface="メイリオ" panose="020B0604030504040204" pitchFamily="50" charset="-128"/>
                <a:ea typeface="メイリオ" panose="020B0604030504040204" pitchFamily="50" charset="-128"/>
              </a:rPr>
              <a:t>　</a:t>
            </a:r>
            <a:r>
              <a:rPr kumimoji="1" lang="ja-JP" altLang="en-US" sz="1200" dirty="0">
                <a:latin typeface="メイリオ" panose="020B0604030504040204" pitchFamily="50" charset="-128"/>
                <a:ea typeface="メイリオ" panose="020B0604030504040204" pitchFamily="50" charset="-128"/>
              </a:rPr>
              <a:t>就学支援金は、学校設置者（都道府県、学校法人等）が生徒本人に代わって受け取り、授業料に充てます</a:t>
            </a:r>
            <a:r>
              <a:rPr lang="ja-JP" altLang="en-US" sz="1200" dirty="0">
                <a:latin typeface="メイリオ" panose="020B0604030504040204" pitchFamily="50" charset="-128"/>
                <a:ea typeface="メイリオ" panose="020B0604030504040204" pitchFamily="50" charset="-128"/>
              </a:rPr>
              <a:t>。</a:t>
            </a:r>
            <a:r>
              <a:rPr kumimoji="1" lang="ja-JP" altLang="en-US" sz="1200" u="sng" dirty="0">
                <a:latin typeface="メイリオ" panose="020B0604030504040204" pitchFamily="50" charset="-128"/>
                <a:ea typeface="メイリオ" panose="020B0604030504040204" pitchFamily="50" charset="-128"/>
              </a:rPr>
              <a:t>生徒や保護者が直接受け取るものではありません</a:t>
            </a:r>
            <a:r>
              <a:rPr kumimoji="1" lang="ja-JP" altLang="en-US" sz="1200" dirty="0">
                <a:latin typeface="メイリオ" panose="020B0604030504040204" pitchFamily="50" charset="-128"/>
                <a:ea typeface="メイリオ" panose="020B0604030504040204" pitchFamily="50" charset="-128"/>
              </a:rPr>
              <a:t>。</a:t>
            </a:r>
            <a:endParaRPr kumimoji="1" lang="en-US" altLang="ja-JP" sz="1200" dirty="0">
              <a:latin typeface="メイリオ" panose="020B0604030504040204" pitchFamily="50" charset="-128"/>
              <a:ea typeface="メイリオ" panose="020B0604030504040204" pitchFamily="50" charset="-128"/>
            </a:endParaRPr>
          </a:p>
          <a:p>
            <a:pPr marL="93663" indent="-93663"/>
            <a:r>
              <a:rPr lang="ja-JP" altLang="en-US" sz="1200" dirty="0">
                <a:latin typeface="メイリオ" panose="020B0604030504040204" pitchFamily="50" charset="-128"/>
                <a:ea typeface="メイリオ" panose="020B0604030504040204" pitchFamily="50" charset="-128"/>
              </a:rPr>
              <a:t>（国公立高校は授業料負担が実質０円になります。</a:t>
            </a:r>
            <a:endParaRPr lang="en-US" altLang="ja-JP" sz="1200" dirty="0">
              <a:latin typeface="メイリオ" panose="020B0604030504040204" pitchFamily="50" charset="-128"/>
              <a:ea typeface="メイリオ" panose="020B0604030504040204" pitchFamily="50" charset="-128"/>
            </a:endParaRPr>
          </a:p>
          <a:p>
            <a:pPr marL="93663" indent="-93663"/>
            <a:r>
              <a:rPr lang="ja-JP" altLang="en-US" sz="1200" dirty="0">
                <a:latin typeface="メイリオ" panose="020B0604030504040204" pitchFamily="50" charset="-128"/>
                <a:ea typeface="メイリオ" panose="020B0604030504040204" pitchFamily="50" charset="-128"/>
              </a:rPr>
              <a:t>　私立高校等の場合、授業料と就学支援金との差額は、御負担いただく必要があります。詳細については、学校へお問い合わせ下さい。）</a:t>
            </a:r>
            <a:endParaRPr lang="en-US" altLang="ja-JP" sz="1200" dirty="0">
              <a:latin typeface="メイリオ" panose="020B0604030504040204" pitchFamily="50" charset="-128"/>
              <a:ea typeface="メイリオ" panose="020B0604030504040204" pitchFamily="50" charset="-128"/>
            </a:endParaRPr>
          </a:p>
        </p:txBody>
      </p:sp>
      <p:sp>
        <p:nvSpPr>
          <p:cNvPr id="4" name="楕円 3"/>
          <p:cNvSpPr/>
          <p:nvPr/>
        </p:nvSpPr>
        <p:spPr>
          <a:xfrm>
            <a:off x="251943" y="33908"/>
            <a:ext cx="1391460" cy="521792"/>
          </a:xfrm>
          <a:prstGeom prst="ellipse">
            <a:avLst/>
          </a:prstGeom>
        </p:spPr>
        <p:style>
          <a:lnRef idx="2">
            <a:schemeClr val="accent3"/>
          </a:lnRef>
          <a:fillRef idx="1">
            <a:schemeClr val="lt1"/>
          </a:fillRef>
          <a:effectRef idx="0">
            <a:schemeClr val="accent3"/>
          </a:effectRef>
          <a:fontRef idx="minor">
            <a:schemeClr val="dk1"/>
          </a:fontRef>
        </p:style>
        <p:txBody>
          <a:bodyPr lIns="0" rIns="0" bIns="0" rtlCol="0" anchor="ctr"/>
          <a:lstStyle/>
          <a:p>
            <a:pPr algn="ctr"/>
            <a:r>
              <a:rPr lang="ja-JP" altLang="en-US" sz="1400" b="1" dirty="0">
                <a:solidFill>
                  <a:srgbClr val="FF0000"/>
                </a:solidFill>
                <a:latin typeface="メイリオ" panose="020B0604030504040204" pitchFamily="50" charset="-128"/>
                <a:ea typeface="メイリオ" panose="020B0604030504040204" pitchFamily="50" charset="-128"/>
              </a:rPr>
              <a:t>受給者全員</a:t>
            </a:r>
            <a:endParaRPr lang="en-US" altLang="ja-JP" sz="1400" b="1" dirty="0">
              <a:solidFill>
                <a:srgbClr val="FF0000"/>
              </a:solidFill>
              <a:latin typeface="メイリオ" panose="020B0604030504040204" pitchFamily="50" charset="-128"/>
              <a:ea typeface="メイリオ" panose="020B0604030504040204" pitchFamily="50" charset="-128"/>
            </a:endParaRPr>
          </a:p>
          <a:p>
            <a:pPr algn="ctr"/>
            <a:r>
              <a:rPr lang="ja-JP" altLang="en-US" sz="1400" b="1" dirty="0">
                <a:solidFill>
                  <a:srgbClr val="FF0000"/>
                </a:solidFill>
                <a:latin typeface="メイリオ" panose="020B0604030504040204" pitchFamily="50" charset="-128"/>
                <a:ea typeface="メイリオ" panose="020B0604030504040204" pitchFamily="50" charset="-128"/>
              </a:rPr>
              <a:t>必要です！</a:t>
            </a:r>
            <a:endParaRPr kumimoji="1" lang="ja-JP" altLang="en-US" sz="1400" b="1" dirty="0">
              <a:solidFill>
                <a:srgbClr val="FF0000"/>
              </a:solidFill>
              <a:latin typeface="メイリオ" panose="020B0604030504040204" pitchFamily="50" charset="-128"/>
              <a:ea typeface="メイリオ" panose="020B0604030504040204" pitchFamily="50" charset="-128"/>
            </a:endParaRPr>
          </a:p>
        </p:txBody>
      </p:sp>
      <p:sp>
        <p:nvSpPr>
          <p:cNvPr id="55" name="テキスト ボックス 1"/>
          <p:cNvSpPr txBox="1">
            <a:spLocks noChangeArrowheads="1"/>
          </p:cNvSpPr>
          <p:nvPr/>
        </p:nvSpPr>
        <p:spPr bwMode="auto">
          <a:xfrm>
            <a:off x="5345451" y="6761807"/>
            <a:ext cx="4968267" cy="384721"/>
          </a:xfrm>
          <a:prstGeom prst="rect">
            <a:avLst/>
          </a:prstGeom>
          <a:noFill/>
          <a:ln w="31750">
            <a:noFill/>
            <a:miter lim="800000"/>
            <a:headEnd/>
            <a:tailEnd/>
          </a:ln>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lvl="0" defTabSz="1030288" eaLnBrk="1" hangingPunct="1">
              <a:spcBef>
                <a:spcPct val="0"/>
              </a:spcBef>
              <a:buNone/>
            </a:pPr>
            <a:r>
              <a:rPr lang="ja-JP" altLang="en-US" sz="900" dirty="0">
                <a:solidFill>
                  <a:prstClr val="black"/>
                </a:solidFill>
                <a:latin typeface="メイリオ" panose="020B0604030504040204" pitchFamily="50" charset="-128"/>
                <a:ea typeface="メイリオ" panose="020B0604030504040204" pitchFamily="50" charset="-128"/>
              </a:rPr>
              <a:t>文部科学省ホームページ</a:t>
            </a:r>
            <a:r>
              <a:rPr lang="ja-JP" altLang="en-US" sz="900" dirty="0">
                <a:latin typeface="メイリオ" panose="020B0604030504040204" pitchFamily="50" charset="-128"/>
                <a:ea typeface="メイリオ" panose="020B0604030504040204" pitchFamily="50" charset="-128"/>
              </a:rPr>
              <a:t>：</a:t>
            </a:r>
            <a:endParaRPr lang="en-US" altLang="ja-JP" sz="900" dirty="0">
              <a:latin typeface="メイリオ" panose="020B0604030504040204" pitchFamily="50" charset="-128"/>
              <a:ea typeface="メイリオ" panose="020B0604030504040204" pitchFamily="50" charset="-128"/>
            </a:endParaRPr>
          </a:p>
          <a:p>
            <a:pPr lvl="0" eaLnBrk="1" hangingPunct="1">
              <a:spcBef>
                <a:spcPct val="0"/>
              </a:spcBef>
              <a:buNone/>
            </a:pPr>
            <a:r>
              <a:rPr lang="ja-JP" altLang="en-US" sz="1000" dirty="0">
                <a:latin typeface="メイリオ" panose="020B0604030504040204" pitchFamily="50" charset="-128"/>
                <a:ea typeface="メイリオ" panose="020B0604030504040204" pitchFamily="50" charset="-128"/>
              </a:rPr>
              <a:t>　</a:t>
            </a:r>
            <a:r>
              <a:rPr lang="en-US" altLang="ja-JP" sz="1000" u="sng" dirty="0">
                <a:latin typeface="メイリオ" panose="020B0604030504040204" pitchFamily="50" charset="-128"/>
                <a:ea typeface="メイリオ" panose="020B0604030504040204" pitchFamily="50" charset="-128"/>
              </a:rPr>
              <a:t>http://www.mext.go.jp/a_menu/shotou/mushouka/index.htm</a:t>
            </a:r>
          </a:p>
        </p:txBody>
      </p:sp>
      <p:sp>
        <p:nvSpPr>
          <p:cNvPr id="5" name="正方形/長方形 4"/>
          <p:cNvSpPr/>
          <p:nvPr/>
        </p:nvSpPr>
        <p:spPr>
          <a:xfrm>
            <a:off x="54969" y="3994922"/>
            <a:ext cx="5003238" cy="3205341"/>
          </a:xfrm>
          <a:prstGeom prst="rect">
            <a:avLst/>
          </a:prstGeom>
          <a:noFill/>
          <a:ln>
            <a:solidFill>
              <a:srgbClr val="72A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テキスト ボックス 173"/>
          <p:cNvSpPr txBox="1"/>
          <p:nvPr/>
        </p:nvSpPr>
        <p:spPr>
          <a:xfrm>
            <a:off x="864770" y="3788229"/>
            <a:ext cx="3348000" cy="318262"/>
          </a:xfrm>
          <a:prstGeom prst="rect">
            <a:avLst/>
          </a:prstGeom>
          <a:solidFill>
            <a:schemeClr val="bg1"/>
          </a:solidFill>
          <a:ln w="31750" cap="rnd">
            <a:noFill/>
            <a:prstDash val="solid"/>
            <a:bevel/>
          </a:ln>
        </p:spPr>
        <p:txBody>
          <a:bodyPr wrap="square" lIns="101824" tIns="50912" rIns="101824" bIns="50912" rtlCol="0">
            <a:spAutoFit/>
          </a:bodyPr>
          <a:lstStyle/>
          <a:p>
            <a:pPr algn="ctr"/>
            <a:r>
              <a:rPr lang="ja-JP" altLang="en-US" sz="1400" b="1" dirty="0">
                <a:latin typeface="メイリオ" panose="020B0604030504040204" pitchFamily="50" charset="-128"/>
                <a:ea typeface="メイリオ" panose="020B0604030504040204" pitchFamily="50" charset="-128"/>
              </a:rPr>
              <a:t>誰のマイナンバーの提出が必要か？</a:t>
            </a:r>
            <a:endParaRPr lang="en-US" altLang="ja-JP" sz="1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38370570"/>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28161</TotalTime>
  <Words>431</Words>
  <Application>Microsoft Office PowerPoint</Application>
  <PresentationFormat>ユーザー設定</PresentationFormat>
  <Paragraphs>105</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HGPｺﾞｼｯｸE</vt:lpstr>
      <vt:lpstr>HGP創英角ﾎﾟｯﾌﾟ体</vt:lpstr>
      <vt:lpstr>HG創英角ｺﾞｼｯｸUB</vt:lpstr>
      <vt:lpstr>ＭＳ Ｐゴシック</vt:lpstr>
      <vt:lpstr>メイリオ</vt:lpstr>
      <vt:lpstr>Arial</vt:lpstr>
      <vt:lpstr>Calibri</vt:lpstr>
      <vt:lpstr>blank</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修学支援室</dc:creator>
  <cp:lastModifiedBy>m</cp:lastModifiedBy>
  <cp:revision>554</cp:revision>
  <cp:lastPrinted>2019-03-15T08:12:56Z</cp:lastPrinted>
  <dcterms:created xsi:type="dcterms:W3CDTF">2014-05-20T09:03:07Z</dcterms:created>
  <dcterms:modified xsi:type="dcterms:W3CDTF">2020-01-16T09:32:52Z</dcterms:modified>
</cp:coreProperties>
</file>