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 userDrawn="1">
          <p15:clr>
            <a:srgbClr val="A4A3A4"/>
          </p15:clr>
        </p15:guide>
        <p15:guide id="2" pos="2235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 美由希" initials="千葉" lastIdx="2" clrIdx="0">
    <p:extLst/>
  </p:cmAuthor>
  <p:cmAuthor id="2" name="SS18110673" initials="S" lastIdx="1" clrIdx="1"/>
  <p:cmAuthor id="3" name="仲谷 諒" initials="仲谷" lastIdx="2" clrIdx="2">
    <p:extLst>
      <p:ext uri="{19B8F6BF-5375-455C-9EA6-DF929625EA0E}">
        <p15:presenceInfo xmlns:p15="http://schemas.microsoft.com/office/powerpoint/2012/main" userId="仲谷 諒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33CC33"/>
    <a:srgbClr val="FFCC00"/>
    <a:srgbClr val="FFFFCC"/>
    <a:srgbClr val="663300"/>
    <a:srgbClr val="FFCCFF"/>
    <a:srgbClr val="FF99FF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56" d="100"/>
          <a:sy n="56" d="100"/>
        </p:scale>
        <p:origin x="1550" y="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3220"/>
        <p:guide pos="2235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9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/>
          <a:lstStyle>
            <a:lvl1pPr algn="r">
              <a:defRPr sz="1200"/>
            </a:lvl1pPr>
          </a:lstStyle>
          <a:p>
            <a:fld id="{CB55CD34-C5AB-4DA8-A2A0-BC7EEE9B3C7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2" tIns="45613" rIns="91222" bIns="456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22" tIns="45613" rIns="91222" bIns="456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93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93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 anchor="b"/>
          <a:lstStyle>
            <a:lvl1pPr algn="r">
              <a:defRPr sz="1200"/>
            </a:lvl1pPr>
          </a:lstStyle>
          <a:p>
            <a:fld id="{AC6997F8-95B3-4DBC-AA23-E7697531A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6383" indent="-27553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02128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42978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83829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24681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65531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306382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47233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6190F6-BC80-45C5-817C-5C676784F1D5}" type="slidenum">
              <a:rPr lang="ja-JP" altLang="en-US" sz="1200"/>
              <a:pPr eaLnBrk="1" hangingPunct="1"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7397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97F8-95B3-4DBC-AA23-E7697531AB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9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17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8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12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4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3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582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24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4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0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FF23-5D58-4026-A474-FDF9409C6FF9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4A8A-198F-443F-9188-BA24E6982CF7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6858000" cy="1424608"/>
          </a:xfrm>
          <a:prstGeom prst="rect">
            <a:avLst/>
          </a:prstGeom>
          <a:solidFill>
            <a:srgbClr val="0070C0"/>
          </a:solidFill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17"/>
          <p:cNvSpPr txBox="1">
            <a:spLocks noChangeArrowheads="1"/>
          </p:cNvSpPr>
          <p:nvPr/>
        </p:nvSpPr>
        <p:spPr bwMode="auto">
          <a:xfrm>
            <a:off x="116632" y="6537176"/>
            <a:ext cx="6619819" cy="3077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開催日時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令和６年５月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27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日（月）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13:15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16:00</a:t>
            </a: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２　場所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北上オフィスプラザ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２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F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セミナールーム（北上市相去町山田２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-18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受講対象企業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県南広域振興局管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内に事業所を有するものづくり企業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４　定員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名　</a:t>
            </a:r>
            <a:endParaRPr lang="en-US" altLang="ja-JP" sz="900" i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５　受講料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　無料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６　申込期限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令和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６年５月</a:t>
            </a:r>
            <a:r>
              <a:rPr lang="en-US" altLang="ja-JP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13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日（月）</a:t>
            </a:r>
            <a:endParaRPr lang="en-US" altLang="ja-JP" sz="1200" dirty="0">
              <a:solidFill>
                <a:srgbClr val="EEECE1">
                  <a:lumMod val="10000"/>
                </a:srgbClr>
              </a:solidFill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72337" y="1608117"/>
            <a:ext cx="6652381" cy="171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29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昨今の原材料価格やエネルギーコスト等の高騰に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より、国内外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での生産活動への影響が懸念される中、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ものづくり企業において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も取引先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と十分に協議していくこと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が重要となっています。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県南広域振興局では、今年度</a:t>
            </a:r>
            <a:r>
              <a:rPr lang="ja-JP" altLang="en-US" sz="1300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も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公正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取引委員会事務総局東北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事務所に全面的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な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協力をいただき、全</a:t>
            </a:r>
            <a:r>
              <a:rPr lang="ja-JP" altLang="en-US" sz="1300" b="1" dirty="0" smtClean="0">
                <a:latin typeface="メイリオ" pitchFamily="50" charset="-128"/>
                <a:ea typeface="メイリオ" pitchFamily="50" charset="-128"/>
              </a:rPr>
              <a:t>３</a:t>
            </a:r>
            <a:r>
              <a:rPr lang="ja-JP" altLang="en-US" sz="1300" b="1" dirty="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回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の「ものづくり企業下請法講座」を開催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本講座は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受注者側及び発注者側の双方を対象</a:t>
            </a:r>
            <a:r>
              <a:rPr lang="ja-JP" altLang="en-US" sz="130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と</a:t>
            </a:r>
            <a:r>
              <a:rPr lang="ja-JP" altLang="en-US" sz="1300" smtClean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した内容となっており、下請法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に関する基礎知識～発展的知識の習得・スキルの向上を図ります。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429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54" name="テキスト ボックス 54"/>
          <p:cNvSpPr txBox="1">
            <a:spLocks noChangeArrowheads="1"/>
          </p:cNvSpPr>
          <p:nvPr/>
        </p:nvSpPr>
        <p:spPr bwMode="auto">
          <a:xfrm>
            <a:off x="-5347" y="9282007"/>
            <a:ext cx="6863348" cy="623993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担　当：岩手県県南広域振興局経営企画部産業振興室産業振興課　佐藤岳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ＴＥＬ：０１９７－４８－２４２１　　ＦＡＸ：０１９７－２２－３７４９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9" name="正方形/長方形 11"/>
          <p:cNvSpPr>
            <a:spLocks noChangeArrowheads="1"/>
          </p:cNvSpPr>
          <p:nvPr/>
        </p:nvSpPr>
        <p:spPr bwMode="auto">
          <a:xfrm>
            <a:off x="58390" y="233966"/>
            <a:ext cx="6742537" cy="101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15" tIns="47708" rIns="95415" bIns="47708" anchor="ctr">
            <a:spAutoFit/>
          </a:bodyPr>
          <a:lstStyle/>
          <a:p>
            <a:r>
              <a:rPr lang="ja-JP" altLang="en-US" sz="2400" dirty="0">
                <a:ln w="1778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令和６年度 </a:t>
            </a:r>
            <a:endParaRPr lang="en-US" altLang="ja-JP" sz="2400" dirty="0">
              <a:ln w="17780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3600" dirty="0">
                <a:ln w="1778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ものづくり企業下請法講座</a:t>
            </a:r>
            <a:endParaRPr lang="en-US" altLang="ja-JP" sz="3600" dirty="0">
              <a:ln w="17780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0562" y="3077652"/>
            <a:ext cx="6041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年間実施スケジュール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スケジュールは変更になることがあります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。）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382397"/>
              </p:ext>
            </p:extLst>
          </p:nvPr>
        </p:nvGraphicFramePr>
        <p:xfrm>
          <a:off x="142911" y="3407748"/>
          <a:ext cx="6615425" cy="2819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4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実施時期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実施内容（予定）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講師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第１回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基礎編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27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日（月）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初任者向け動画、下請法の適用範囲、個別事例の紹介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・転嫁円滑化施策パッケージについて（最近の状況）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・「労務費の適切な転嫁のための価格交渉に関する指針」及び手形サイトの短縮について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・個別相談会（希望企業のみ）</a:t>
                      </a:r>
                      <a:endParaRPr kumimoji="1" lang="en-US" altLang="ja-JP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公正取引委員会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事務総局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東北事務所　下請課</a:t>
                      </a:r>
                      <a:endParaRPr kumimoji="1" lang="en-US" altLang="ja-JP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第２回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発展編①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7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8</a:t>
                      </a:r>
                      <a:r>
                        <a:rPr kumimoji="1" lang="ja-JP" altLang="en-US" sz="1100" dirty="0"/>
                        <a:t>月頃</a:t>
                      </a:r>
                      <a:endParaRPr kumimoji="1" lang="en-US" altLang="ja-JP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基礎編の概要、親事業者の義務及び禁止事項、個別事例の紹介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・テーマ未定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・個別相談会（</a:t>
                      </a:r>
                      <a:r>
                        <a:rPr kumimoji="1" lang="ja-JP" altLang="en-US" sz="1050" u="sng" dirty="0"/>
                        <a:t>希望企業のみ</a:t>
                      </a:r>
                      <a:r>
                        <a:rPr kumimoji="1" lang="ja-JP" altLang="en-US" sz="1050" dirty="0"/>
                        <a:t>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同上</a:t>
                      </a:r>
                      <a:endParaRPr kumimoji="1" lang="en-US" altLang="ja-JP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第３回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発展編②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月頃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前回までのおさらい、親事業者の義務実務編（必要記載事項の省略）、個別事例の紹介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・テーマ未定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・個別相談会（希望企業のみ）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同上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16632" y="6249144"/>
            <a:ext cx="64807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今回は、第１回基礎編の申込を受け付けます。</a:t>
            </a:r>
            <a:endParaRPr kumimoji="1" lang="ja-JP" altLang="en-US" sz="105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76" y="7586231"/>
            <a:ext cx="1620976" cy="149332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383" y="6804497"/>
            <a:ext cx="900277" cy="72199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42911" y="3717631"/>
            <a:ext cx="6617377" cy="10193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3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-7228" y="9470189"/>
            <a:ext cx="6865228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主催：岩手県県南広域振興局、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㈱北上オフィスプラザ、北上市産業支援センター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共催：北上川流域ものづくりネットワーク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20" y="1525504"/>
            <a:ext cx="713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記載欄に必要事項を御記入の上、ファクスまたは電子メール（</a:t>
            </a:r>
            <a:r>
              <a:rPr lang="en-US" altLang="ja-JP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gaku-sato@pref.iwate.jp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によりお申し込みください。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申込先着順とし、定員になり次第締め切ります。</a:t>
            </a:r>
            <a:endParaRPr kumimoji="1" lang="ja-JP" alt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上矢印吹き出し 8"/>
          <p:cNvSpPr/>
          <p:nvPr/>
        </p:nvSpPr>
        <p:spPr>
          <a:xfrm>
            <a:off x="57150" y="50800"/>
            <a:ext cx="6756226" cy="1047750"/>
          </a:xfrm>
          <a:prstGeom prst="upArrowCallout">
            <a:avLst>
              <a:gd name="adj1" fmla="val 174545"/>
              <a:gd name="adj2" fmla="val 118333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ＦＡＸ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０１９７－２２－３７４９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県南広域振興局経営企画部産業振興室産業振興課　佐藤岳　宛</a:t>
            </a: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7150" y="1115965"/>
            <a:ext cx="6756226" cy="4269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/>
              <a:t>第１回　ものづくり企業下請法講座（５</a:t>
            </a:r>
            <a:r>
              <a:rPr lang="en-US" altLang="ja-JP" sz="1600" dirty="0"/>
              <a:t>/27</a:t>
            </a:r>
            <a:r>
              <a:rPr lang="ja-JP" altLang="en-US" sz="1600" dirty="0"/>
              <a:t>）　受講申込書</a:t>
            </a:r>
          </a:p>
        </p:txBody>
      </p:sp>
      <p:sp>
        <p:nvSpPr>
          <p:cNvPr id="16" name="テキスト ボックス 5"/>
          <p:cNvSpPr txBox="1">
            <a:spLocks noChangeArrowheads="1"/>
          </p:cNvSpPr>
          <p:nvPr/>
        </p:nvSpPr>
        <p:spPr bwMode="auto">
          <a:xfrm>
            <a:off x="67846" y="1987209"/>
            <a:ext cx="1415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１　申込者の情報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78459"/>
              </p:ext>
            </p:extLst>
          </p:nvPr>
        </p:nvGraphicFramePr>
        <p:xfrm>
          <a:off x="324104" y="2264208"/>
          <a:ext cx="6139614" cy="1717536"/>
        </p:xfrm>
        <a:graphic>
          <a:graphicData uri="http://schemas.openxmlformats.org/drawingml/2006/table">
            <a:tbl>
              <a:tblPr firstRow="1" firstCol="1" bandRow="1"/>
              <a:tblGrid>
                <a:gridCol w="1153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社名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（所属）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（役職）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氏名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（氏）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（名）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連絡先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TEL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　　　　－　　　　　　　</a:t>
                      </a:r>
                      <a:endParaRPr lang="en-US" alt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　　　　－</a:t>
                      </a: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Email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7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（事務連絡を送付します。）</a:t>
                      </a:r>
                      <a:endParaRPr lang="ja-JP" sz="7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85657" y="6609184"/>
            <a:ext cx="66794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15961" y="4478561"/>
            <a:ext cx="6240264" cy="9223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49218" y="4016896"/>
            <a:ext cx="667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２　今後取り上げてほしいテーマや、御社の下請取引に関する課題等がありましたら、御記入　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願います（頂いた御意見は、できるだけ講義内容に反映いたします。）。</a:t>
            </a:r>
            <a:endParaRPr lang="en-US" altLang="ja-JP" sz="105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00476"/>
              </p:ext>
            </p:extLst>
          </p:nvPr>
        </p:nvGraphicFramePr>
        <p:xfrm>
          <a:off x="169389" y="6998168"/>
          <a:ext cx="6552728" cy="2121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2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13:20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13:20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（途中休憩あり）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閉会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個別相談会に参加されない方はここで終了となります。）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個別相談会（希望制）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8170" y="6717771"/>
            <a:ext cx="66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［第１回ものづくり企業下請法講座　 プログラム（予定）］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7867" y="5427583"/>
            <a:ext cx="65962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　個別相談会への申込について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（希望者のみ）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4826" y="9205587"/>
            <a:ext cx="658915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本プログラムの内容は現時点での予定のため、今後の状況に応じ、適宜変更する場合があります。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2656" y="5704582"/>
            <a:ext cx="6240264" cy="769441"/>
          </a:xfrm>
          <a:prstGeom prst="rect">
            <a:avLst/>
          </a:prstGeom>
          <a:noFill/>
          <a:ln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講義終了後、企業様の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困りごと（下請取引に関すること等）についての個別相談会を実施します。参加をご希望の方は☑をご記入下さい。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事前申込者優先で対応いたします。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18904" y="617713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□　希望する</a:t>
            </a:r>
            <a:endParaRPr kumimoji="1"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721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769</Words>
  <Application>Microsoft Office PowerPoint</Application>
  <PresentationFormat>A4 210 x 297 mm</PresentationFormat>
  <Paragraphs>96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HGS創英角ｺﾞｼｯｸUB</vt:lpstr>
      <vt:lpstr>Meiryo UI</vt:lpstr>
      <vt:lpstr>ＭＳ Ｐゴシック</vt:lpstr>
      <vt:lpstr>メイリオ</vt:lpstr>
      <vt:lpstr>Arial</vt:lpstr>
      <vt:lpstr>Calibri</vt:lpstr>
      <vt:lpstr>Times New Roman</vt:lpstr>
      <vt:lpstr>Office ​​テーマ</vt:lpstr>
      <vt:lpstr>デザインの設定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ＩｏＴセミナー（仮称）</dc:title>
  <dc:creator>県南広域経営企画部</dc:creator>
  <cp:lastModifiedBy>100390</cp:lastModifiedBy>
  <cp:revision>254</cp:revision>
  <cp:lastPrinted>2023-03-31T01:53:09Z</cp:lastPrinted>
  <dcterms:created xsi:type="dcterms:W3CDTF">2017-08-24T07:48:09Z</dcterms:created>
  <dcterms:modified xsi:type="dcterms:W3CDTF">2024-04-10T06:30:03Z</dcterms:modified>
</cp:coreProperties>
</file>