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2" r:id="rId6"/>
    <p:sldId id="263" r:id="rId7"/>
    <p:sldId id="266" r:id="rId8"/>
    <p:sldId id="264" r:id="rId9"/>
    <p:sldId id="265" r:id="rId10"/>
    <p:sldId id="259" r:id="rId11"/>
    <p:sldId id="269" r:id="rId12"/>
    <p:sldId id="270" r:id="rId13"/>
    <p:sldId id="271" r:id="rId14"/>
    <p:sldId id="274" r:id="rId15"/>
    <p:sldId id="268" r:id="rId16"/>
    <p:sldId id="275" r:id="rId17"/>
    <p:sldId id="278" r:id="rId18"/>
    <p:sldId id="276" r:id="rId19"/>
    <p:sldId id="280" r:id="rId20"/>
    <p:sldId id="281" r:id="rId21"/>
    <p:sldId id="282" r:id="rId22"/>
    <p:sldId id="283" r:id="rId23"/>
    <p:sldId id="273" r:id="rId2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25" d="100"/>
          <a:sy n="125" d="100"/>
        </p:scale>
        <p:origin x="-1230"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C0FB124-B3D9-415D-AD43-B4C62F55C5DF}" type="datetimeFigureOut">
              <a:rPr kumimoji="1" lang="ja-JP" altLang="en-US" smtClean="0"/>
              <a:t>2019/11/25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65B516-0313-4D02-BFF8-4CC706896E67}" type="slidenum">
              <a:rPr kumimoji="1" lang="ja-JP" altLang="en-US" smtClean="0"/>
              <a:t>‹#›</a:t>
            </a:fld>
            <a:endParaRPr kumimoji="1" lang="ja-JP" altLang="en-US"/>
          </a:p>
        </p:txBody>
      </p:sp>
    </p:spTree>
    <p:extLst>
      <p:ext uri="{BB962C8B-B14F-4D97-AF65-F5344CB8AC3E}">
        <p14:creationId xmlns:p14="http://schemas.microsoft.com/office/powerpoint/2010/main" val="668232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0FB124-B3D9-415D-AD43-B4C62F55C5DF}" type="datetimeFigureOut">
              <a:rPr kumimoji="1" lang="ja-JP" altLang="en-US" smtClean="0"/>
              <a:t>2019/11/25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65B516-0313-4D02-BFF8-4CC706896E67}" type="slidenum">
              <a:rPr kumimoji="1" lang="ja-JP" altLang="en-US" smtClean="0"/>
              <a:t>‹#›</a:t>
            </a:fld>
            <a:endParaRPr kumimoji="1" lang="ja-JP" altLang="en-US"/>
          </a:p>
        </p:txBody>
      </p:sp>
    </p:spTree>
    <p:extLst>
      <p:ext uri="{BB962C8B-B14F-4D97-AF65-F5344CB8AC3E}">
        <p14:creationId xmlns:p14="http://schemas.microsoft.com/office/powerpoint/2010/main" val="1543200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0FB124-B3D9-415D-AD43-B4C62F55C5DF}" type="datetimeFigureOut">
              <a:rPr kumimoji="1" lang="ja-JP" altLang="en-US" smtClean="0"/>
              <a:t>2019/11/25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65B516-0313-4D02-BFF8-4CC706896E67}" type="slidenum">
              <a:rPr kumimoji="1" lang="ja-JP" altLang="en-US" smtClean="0"/>
              <a:t>‹#›</a:t>
            </a:fld>
            <a:endParaRPr kumimoji="1" lang="ja-JP" altLang="en-US"/>
          </a:p>
        </p:txBody>
      </p:sp>
    </p:spTree>
    <p:extLst>
      <p:ext uri="{BB962C8B-B14F-4D97-AF65-F5344CB8AC3E}">
        <p14:creationId xmlns:p14="http://schemas.microsoft.com/office/powerpoint/2010/main" val="3372129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0FB124-B3D9-415D-AD43-B4C62F55C5DF}" type="datetimeFigureOut">
              <a:rPr kumimoji="1" lang="ja-JP" altLang="en-US" smtClean="0"/>
              <a:t>2019/11/25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65B516-0313-4D02-BFF8-4CC706896E67}" type="slidenum">
              <a:rPr kumimoji="1" lang="ja-JP" altLang="en-US" smtClean="0"/>
              <a:t>‹#›</a:t>
            </a:fld>
            <a:endParaRPr kumimoji="1" lang="ja-JP" altLang="en-US"/>
          </a:p>
        </p:txBody>
      </p:sp>
    </p:spTree>
    <p:extLst>
      <p:ext uri="{BB962C8B-B14F-4D97-AF65-F5344CB8AC3E}">
        <p14:creationId xmlns:p14="http://schemas.microsoft.com/office/powerpoint/2010/main" val="2365558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C0FB124-B3D9-415D-AD43-B4C62F55C5DF}" type="datetimeFigureOut">
              <a:rPr kumimoji="1" lang="ja-JP" altLang="en-US" smtClean="0"/>
              <a:t>2019/11/25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65B516-0313-4D02-BFF8-4CC706896E67}" type="slidenum">
              <a:rPr kumimoji="1" lang="ja-JP" altLang="en-US" smtClean="0"/>
              <a:t>‹#›</a:t>
            </a:fld>
            <a:endParaRPr kumimoji="1" lang="ja-JP" altLang="en-US"/>
          </a:p>
        </p:txBody>
      </p:sp>
    </p:spTree>
    <p:extLst>
      <p:ext uri="{BB962C8B-B14F-4D97-AF65-F5344CB8AC3E}">
        <p14:creationId xmlns:p14="http://schemas.microsoft.com/office/powerpoint/2010/main" val="1913671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C0FB124-B3D9-415D-AD43-B4C62F55C5DF}" type="datetimeFigureOut">
              <a:rPr kumimoji="1" lang="ja-JP" altLang="en-US" smtClean="0"/>
              <a:t>2019/11/25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65B516-0313-4D02-BFF8-4CC706896E67}" type="slidenum">
              <a:rPr kumimoji="1" lang="ja-JP" altLang="en-US" smtClean="0"/>
              <a:t>‹#›</a:t>
            </a:fld>
            <a:endParaRPr kumimoji="1" lang="ja-JP" altLang="en-US"/>
          </a:p>
        </p:txBody>
      </p:sp>
    </p:spTree>
    <p:extLst>
      <p:ext uri="{BB962C8B-B14F-4D97-AF65-F5344CB8AC3E}">
        <p14:creationId xmlns:p14="http://schemas.microsoft.com/office/powerpoint/2010/main" val="3223000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C0FB124-B3D9-415D-AD43-B4C62F55C5DF}" type="datetimeFigureOut">
              <a:rPr kumimoji="1" lang="ja-JP" altLang="en-US" smtClean="0"/>
              <a:t>2019/11/25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665B516-0313-4D02-BFF8-4CC706896E67}" type="slidenum">
              <a:rPr kumimoji="1" lang="ja-JP" altLang="en-US" smtClean="0"/>
              <a:t>‹#›</a:t>
            </a:fld>
            <a:endParaRPr kumimoji="1" lang="ja-JP" altLang="en-US"/>
          </a:p>
        </p:txBody>
      </p:sp>
    </p:spTree>
    <p:extLst>
      <p:ext uri="{BB962C8B-B14F-4D97-AF65-F5344CB8AC3E}">
        <p14:creationId xmlns:p14="http://schemas.microsoft.com/office/powerpoint/2010/main" val="3748390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C0FB124-B3D9-415D-AD43-B4C62F55C5DF}" type="datetimeFigureOut">
              <a:rPr kumimoji="1" lang="ja-JP" altLang="en-US" smtClean="0"/>
              <a:t>2019/11/25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665B516-0313-4D02-BFF8-4CC706896E67}" type="slidenum">
              <a:rPr kumimoji="1" lang="ja-JP" altLang="en-US" smtClean="0"/>
              <a:t>‹#›</a:t>
            </a:fld>
            <a:endParaRPr kumimoji="1" lang="ja-JP" altLang="en-US"/>
          </a:p>
        </p:txBody>
      </p:sp>
    </p:spTree>
    <p:extLst>
      <p:ext uri="{BB962C8B-B14F-4D97-AF65-F5344CB8AC3E}">
        <p14:creationId xmlns:p14="http://schemas.microsoft.com/office/powerpoint/2010/main" val="1146054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0FB124-B3D9-415D-AD43-B4C62F55C5DF}" type="datetimeFigureOut">
              <a:rPr kumimoji="1" lang="ja-JP" altLang="en-US" smtClean="0"/>
              <a:t>2019/11/25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665B516-0313-4D02-BFF8-4CC706896E67}" type="slidenum">
              <a:rPr kumimoji="1" lang="ja-JP" altLang="en-US" smtClean="0"/>
              <a:t>‹#›</a:t>
            </a:fld>
            <a:endParaRPr kumimoji="1" lang="ja-JP" altLang="en-US"/>
          </a:p>
        </p:txBody>
      </p:sp>
    </p:spTree>
    <p:extLst>
      <p:ext uri="{BB962C8B-B14F-4D97-AF65-F5344CB8AC3E}">
        <p14:creationId xmlns:p14="http://schemas.microsoft.com/office/powerpoint/2010/main" val="593508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C0FB124-B3D9-415D-AD43-B4C62F55C5DF}" type="datetimeFigureOut">
              <a:rPr kumimoji="1" lang="ja-JP" altLang="en-US" smtClean="0"/>
              <a:t>2019/11/25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65B516-0313-4D02-BFF8-4CC706896E67}" type="slidenum">
              <a:rPr kumimoji="1" lang="ja-JP" altLang="en-US" smtClean="0"/>
              <a:t>‹#›</a:t>
            </a:fld>
            <a:endParaRPr kumimoji="1" lang="ja-JP" altLang="en-US"/>
          </a:p>
        </p:txBody>
      </p:sp>
    </p:spTree>
    <p:extLst>
      <p:ext uri="{BB962C8B-B14F-4D97-AF65-F5344CB8AC3E}">
        <p14:creationId xmlns:p14="http://schemas.microsoft.com/office/powerpoint/2010/main" val="2693909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C0FB124-B3D9-415D-AD43-B4C62F55C5DF}" type="datetimeFigureOut">
              <a:rPr kumimoji="1" lang="ja-JP" altLang="en-US" smtClean="0"/>
              <a:t>2019/11/25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65B516-0313-4D02-BFF8-4CC706896E67}" type="slidenum">
              <a:rPr kumimoji="1" lang="ja-JP" altLang="en-US" smtClean="0"/>
              <a:t>‹#›</a:t>
            </a:fld>
            <a:endParaRPr kumimoji="1" lang="ja-JP" altLang="en-US"/>
          </a:p>
        </p:txBody>
      </p:sp>
    </p:spTree>
    <p:extLst>
      <p:ext uri="{BB962C8B-B14F-4D97-AF65-F5344CB8AC3E}">
        <p14:creationId xmlns:p14="http://schemas.microsoft.com/office/powerpoint/2010/main" val="1747699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0FB124-B3D9-415D-AD43-B4C62F55C5DF}" type="datetimeFigureOut">
              <a:rPr kumimoji="1" lang="ja-JP" altLang="en-US" smtClean="0"/>
              <a:t>2019/11/25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65B516-0313-4D02-BFF8-4CC706896E67}" type="slidenum">
              <a:rPr kumimoji="1" lang="ja-JP" altLang="en-US" smtClean="0"/>
              <a:t>‹#›</a:t>
            </a:fld>
            <a:endParaRPr kumimoji="1" lang="ja-JP" altLang="en-US"/>
          </a:p>
        </p:txBody>
      </p:sp>
    </p:spTree>
    <p:extLst>
      <p:ext uri="{BB962C8B-B14F-4D97-AF65-F5344CB8AC3E}">
        <p14:creationId xmlns:p14="http://schemas.microsoft.com/office/powerpoint/2010/main" val="5930501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38539" y="1122363"/>
            <a:ext cx="8764208" cy="2387600"/>
          </a:xfrm>
        </p:spPr>
        <p:txBody>
          <a:bodyPr/>
          <a:lstStyle/>
          <a:p>
            <a:r>
              <a:rPr kumimoji="1" lang="ja-JP" altLang="en-US" dirty="0">
                <a:solidFill>
                  <a:srgbClr val="002060"/>
                </a:solidFill>
                <a:latin typeface="HGP明朝E" panose="02020900000000000000" pitchFamily="18" charset="-128"/>
                <a:ea typeface="HGP明朝E" panose="02020900000000000000" pitchFamily="18" charset="-128"/>
              </a:rPr>
              <a:t>安全な輸血療法の</a:t>
            </a:r>
            <a:r>
              <a:rPr lang="ja-JP" altLang="en-US" dirty="0">
                <a:solidFill>
                  <a:srgbClr val="002060"/>
                </a:solidFill>
                <a:latin typeface="HGP明朝E" panose="02020900000000000000" pitchFamily="18" charset="-128"/>
                <a:ea typeface="HGP明朝E" panose="02020900000000000000" pitchFamily="18" charset="-128"/>
              </a:rPr>
              <a:t>実施に</a:t>
            </a:r>
            <a:r>
              <a:rPr kumimoji="1" lang="ja-JP" altLang="en-US" dirty="0">
                <a:solidFill>
                  <a:srgbClr val="002060"/>
                </a:solidFill>
                <a:latin typeface="HGP明朝E" panose="02020900000000000000" pitchFamily="18" charset="-128"/>
                <a:ea typeface="HGP明朝E" panose="02020900000000000000" pitchFamily="18" charset="-128"/>
              </a:rPr>
              <a:t>向けての取り組み</a:t>
            </a:r>
          </a:p>
        </p:txBody>
      </p:sp>
      <p:sp>
        <p:nvSpPr>
          <p:cNvPr id="3" name="サブタイトル 2"/>
          <p:cNvSpPr>
            <a:spLocks noGrp="1"/>
          </p:cNvSpPr>
          <p:nvPr>
            <p:ph type="subTitle" idx="1"/>
          </p:nvPr>
        </p:nvSpPr>
        <p:spPr/>
        <p:txBody>
          <a:bodyPr anchor="b"/>
          <a:lstStyle/>
          <a:p>
            <a:r>
              <a:rPr kumimoji="1" lang="ja-JP" altLang="en-US" dirty="0">
                <a:latin typeface="HGP明朝E" panose="02020900000000000000" pitchFamily="18" charset="-128"/>
                <a:ea typeface="HGP明朝E" panose="02020900000000000000" pitchFamily="18" charset="-128"/>
              </a:rPr>
              <a:t>秋田大学医学部附属病院輸血部</a:t>
            </a:r>
            <a:endParaRPr kumimoji="1" lang="en-US" altLang="ja-JP" dirty="0">
              <a:latin typeface="HGP明朝E" panose="02020900000000000000" pitchFamily="18" charset="-128"/>
              <a:ea typeface="HGP明朝E" panose="02020900000000000000" pitchFamily="18" charset="-128"/>
            </a:endParaRPr>
          </a:p>
          <a:p>
            <a:r>
              <a:rPr lang="ja-JP" altLang="en-US" dirty="0">
                <a:latin typeface="HGP明朝E" panose="02020900000000000000" pitchFamily="18" charset="-128"/>
                <a:ea typeface="HGP明朝E" panose="02020900000000000000" pitchFamily="18" charset="-128"/>
              </a:rPr>
              <a:t>佐藤　郁恵</a:t>
            </a:r>
            <a:endParaRPr kumimoji="1" lang="ja-JP" altLang="en-US" dirty="0">
              <a:latin typeface="HGP明朝E" panose="02020900000000000000" pitchFamily="18" charset="-128"/>
              <a:ea typeface="HGP明朝E" panose="02020900000000000000" pitchFamily="18"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1778" y="6335273"/>
            <a:ext cx="2140969" cy="417643"/>
          </a:xfrm>
          <a:prstGeom prst="rect">
            <a:avLst/>
          </a:prstGeom>
        </p:spPr>
      </p:pic>
    </p:spTree>
    <p:extLst>
      <p:ext uri="{BB962C8B-B14F-4D97-AF65-F5344CB8AC3E}">
        <p14:creationId xmlns:p14="http://schemas.microsoft.com/office/powerpoint/2010/main" val="3399060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1778" y="6335273"/>
            <a:ext cx="2140969" cy="417643"/>
          </a:xfrm>
          <a:prstGeom prst="rect">
            <a:avLst/>
          </a:prstGeom>
        </p:spPr>
      </p:pic>
      <p:sp>
        <p:nvSpPr>
          <p:cNvPr id="5" name="タイトル 1"/>
          <p:cNvSpPr>
            <a:spLocks noGrp="1"/>
          </p:cNvSpPr>
          <p:nvPr>
            <p:ph type="title"/>
          </p:nvPr>
        </p:nvSpPr>
        <p:spPr>
          <a:xfrm>
            <a:off x="628650" y="248747"/>
            <a:ext cx="8099714" cy="1325563"/>
          </a:xfrm>
        </p:spPr>
        <p:txBody>
          <a:bodyPr/>
          <a:lstStyle/>
          <a:p>
            <a:r>
              <a:rPr lang="ja-JP" altLang="en-US" dirty="0">
                <a:solidFill>
                  <a:srgbClr val="002060"/>
                </a:solidFill>
                <a:latin typeface="HGP明朝E" panose="02020900000000000000" pitchFamily="18" charset="-128"/>
                <a:ea typeface="HGP明朝E" panose="02020900000000000000" pitchFamily="18" charset="-128"/>
              </a:rPr>
              <a:t>秋田県内の認定輸血検査技師数</a:t>
            </a:r>
            <a:endParaRPr kumimoji="1" lang="ja-JP" altLang="en-US" dirty="0">
              <a:solidFill>
                <a:srgbClr val="002060"/>
              </a:solidFill>
              <a:latin typeface="HGP明朝E" panose="02020900000000000000" pitchFamily="18" charset="-128"/>
              <a:ea typeface="HGP明朝E" panose="02020900000000000000" pitchFamily="18" charset="-128"/>
            </a:endParaRPr>
          </a:p>
        </p:txBody>
      </p:sp>
      <p:grpSp>
        <p:nvGrpSpPr>
          <p:cNvPr id="10" name="グループ化 9"/>
          <p:cNvGrpSpPr/>
          <p:nvPr/>
        </p:nvGrpSpPr>
        <p:grpSpPr>
          <a:xfrm>
            <a:off x="354330" y="1574310"/>
            <a:ext cx="3015277" cy="4760963"/>
            <a:chOff x="628650" y="1574310"/>
            <a:chExt cx="3015277" cy="4760963"/>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574310"/>
              <a:ext cx="3015277" cy="4760963"/>
            </a:xfrm>
            <a:prstGeom prst="rect">
              <a:avLst/>
            </a:prstGeom>
          </p:spPr>
        </p:pic>
        <p:pic>
          <p:nvPicPr>
            <p:cNvPr id="3" name="図 2"/>
            <p:cNvPicPr>
              <a:picLocks noChangeAspect="1"/>
            </p:cNvPicPr>
            <p:nvPr/>
          </p:nvPicPr>
          <p:blipFill>
            <a:blip r:embed="rId4"/>
            <a:stretch>
              <a:fillRect/>
            </a:stretch>
          </p:blipFill>
          <p:spPr>
            <a:xfrm>
              <a:off x="1604356" y="3804244"/>
              <a:ext cx="330604" cy="376910"/>
            </a:xfrm>
            <a:prstGeom prst="rect">
              <a:avLst/>
            </a:prstGeom>
          </p:spPr>
        </p:pic>
        <p:pic>
          <p:nvPicPr>
            <p:cNvPr id="7" name="図 6"/>
            <p:cNvPicPr>
              <a:picLocks noChangeAspect="1"/>
            </p:cNvPicPr>
            <p:nvPr/>
          </p:nvPicPr>
          <p:blipFill>
            <a:blip r:embed="rId4"/>
            <a:stretch>
              <a:fillRect/>
            </a:stretch>
          </p:blipFill>
          <p:spPr>
            <a:xfrm>
              <a:off x="2136288" y="4339029"/>
              <a:ext cx="330604" cy="376910"/>
            </a:xfrm>
            <a:prstGeom prst="rect">
              <a:avLst/>
            </a:prstGeom>
          </p:spPr>
        </p:pic>
        <p:pic>
          <p:nvPicPr>
            <p:cNvPr id="8" name="図 7"/>
            <p:cNvPicPr>
              <a:picLocks noChangeAspect="1"/>
            </p:cNvPicPr>
            <p:nvPr/>
          </p:nvPicPr>
          <p:blipFill>
            <a:blip r:embed="rId4"/>
            <a:stretch>
              <a:fillRect/>
            </a:stretch>
          </p:blipFill>
          <p:spPr>
            <a:xfrm>
              <a:off x="1604356" y="2314539"/>
              <a:ext cx="295448" cy="336830"/>
            </a:xfrm>
            <a:prstGeom prst="rect">
              <a:avLst/>
            </a:prstGeom>
          </p:spPr>
        </p:pic>
        <p:pic>
          <p:nvPicPr>
            <p:cNvPr id="9" name="図 8"/>
            <p:cNvPicPr>
              <a:picLocks noChangeAspect="1"/>
            </p:cNvPicPr>
            <p:nvPr/>
          </p:nvPicPr>
          <p:blipFill>
            <a:blip r:embed="rId4"/>
            <a:stretch>
              <a:fillRect/>
            </a:stretch>
          </p:blipFill>
          <p:spPr>
            <a:xfrm>
              <a:off x="2498155" y="4981880"/>
              <a:ext cx="330604" cy="376910"/>
            </a:xfrm>
            <a:prstGeom prst="rect">
              <a:avLst/>
            </a:prstGeom>
          </p:spPr>
        </p:pic>
      </p:grpSp>
      <p:graphicFrame>
        <p:nvGraphicFramePr>
          <p:cNvPr id="11" name="表 10"/>
          <p:cNvGraphicFramePr>
            <a:graphicFrameLocks noGrp="1"/>
          </p:cNvGraphicFramePr>
          <p:nvPr>
            <p:extLst>
              <p:ext uri="{D42A27DB-BD31-4B8C-83A1-F6EECF244321}">
                <p14:modId xmlns:p14="http://schemas.microsoft.com/office/powerpoint/2010/main" val="3842847372"/>
              </p:ext>
            </p:extLst>
          </p:nvPr>
        </p:nvGraphicFramePr>
        <p:xfrm>
          <a:off x="4516578" y="1870744"/>
          <a:ext cx="3488578" cy="3867000"/>
        </p:xfrm>
        <a:graphic>
          <a:graphicData uri="http://schemas.openxmlformats.org/drawingml/2006/table">
            <a:tbl>
              <a:tblPr firstRow="1" bandRow="1">
                <a:tableStyleId>{5C22544A-7EE6-4342-B048-85BDC9FD1C3A}</a:tableStyleId>
              </a:tblPr>
              <a:tblGrid>
                <a:gridCol w="1744289">
                  <a:extLst>
                    <a:ext uri="{9D8B030D-6E8A-4147-A177-3AD203B41FA5}">
                      <a16:colId xmlns:a16="http://schemas.microsoft.com/office/drawing/2014/main" xmlns="" val="798039838"/>
                    </a:ext>
                  </a:extLst>
                </a:gridCol>
                <a:gridCol w="1744289">
                  <a:extLst>
                    <a:ext uri="{9D8B030D-6E8A-4147-A177-3AD203B41FA5}">
                      <a16:colId xmlns:a16="http://schemas.microsoft.com/office/drawing/2014/main" xmlns="" val="3771783549"/>
                    </a:ext>
                  </a:extLst>
                </a:gridCol>
              </a:tblGrid>
              <a:tr h="773400">
                <a:tc>
                  <a:txBody>
                    <a:bodyPr/>
                    <a:lstStyle/>
                    <a:p>
                      <a:pPr algn="ctr"/>
                      <a:r>
                        <a:rPr kumimoji="1" lang="ja-JP" altLang="en-US" sz="3200" dirty="0">
                          <a:solidFill>
                            <a:schemeClr val="tx1"/>
                          </a:solidFill>
                          <a:latin typeface="HGP明朝E" panose="02020900000000000000" pitchFamily="18" charset="-128"/>
                          <a:ea typeface="HGP明朝E" panose="02020900000000000000" pitchFamily="18" charset="-128"/>
                        </a:rPr>
                        <a:t>年代</a:t>
                      </a:r>
                    </a:p>
                  </a:txBody>
                  <a:tcPr anchor="ctr"/>
                </a:tc>
                <a:tc>
                  <a:txBody>
                    <a:bodyPr/>
                    <a:lstStyle/>
                    <a:p>
                      <a:pPr algn="ctr"/>
                      <a:r>
                        <a:rPr kumimoji="1" lang="ja-JP" altLang="en-US" sz="3200" dirty="0">
                          <a:solidFill>
                            <a:schemeClr val="tx1"/>
                          </a:solidFill>
                          <a:latin typeface="HGP明朝E" panose="02020900000000000000" pitchFamily="18" charset="-128"/>
                          <a:ea typeface="HGP明朝E" panose="02020900000000000000" pitchFamily="18" charset="-128"/>
                        </a:rPr>
                        <a:t>人数</a:t>
                      </a:r>
                    </a:p>
                  </a:txBody>
                  <a:tcPr anchor="ctr"/>
                </a:tc>
                <a:extLst>
                  <a:ext uri="{0D108BD9-81ED-4DB2-BD59-A6C34878D82A}">
                    <a16:rowId xmlns:a16="http://schemas.microsoft.com/office/drawing/2014/main" xmlns="" val="1772329546"/>
                  </a:ext>
                </a:extLst>
              </a:tr>
              <a:tr h="773400">
                <a:tc>
                  <a:txBody>
                    <a:bodyPr/>
                    <a:lstStyle/>
                    <a:p>
                      <a:pPr algn="ctr"/>
                      <a:r>
                        <a:rPr kumimoji="1" lang="en-US" altLang="ja-JP" sz="3200" dirty="0">
                          <a:solidFill>
                            <a:schemeClr val="tx1"/>
                          </a:solidFill>
                          <a:latin typeface="HGP明朝E" panose="02020900000000000000" pitchFamily="18" charset="-128"/>
                          <a:ea typeface="HGP明朝E" panose="02020900000000000000" pitchFamily="18" charset="-128"/>
                        </a:rPr>
                        <a:t>60</a:t>
                      </a:r>
                      <a:r>
                        <a:rPr kumimoji="1" lang="ja-JP" altLang="en-US" sz="3200" dirty="0">
                          <a:solidFill>
                            <a:schemeClr val="tx1"/>
                          </a:solidFill>
                          <a:latin typeface="HGP明朝E" panose="02020900000000000000" pitchFamily="18" charset="-128"/>
                          <a:ea typeface="HGP明朝E" panose="02020900000000000000" pitchFamily="18" charset="-128"/>
                        </a:rPr>
                        <a:t>代</a:t>
                      </a:r>
                    </a:p>
                  </a:txBody>
                  <a:tcPr anchor="ctr"/>
                </a:tc>
                <a:tc>
                  <a:txBody>
                    <a:bodyPr/>
                    <a:lstStyle/>
                    <a:p>
                      <a:pPr algn="ctr"/>
                      <a:r>
                        <a:rPr kumimoji="1" lang="en-US" altLang="ja-JP" sz="3200" dirty="0">
                          <a:solidFill>
                            <a:schemeClr val="tx1"/>
                          </a:solidFill>
                          <a:latin typeface="HGP明朝E" panose="02020900000000000000" pitchFamily="18" charset="-128"/>
                          <a:ea typeface="HGP明朝E" panose="02020900000000000000" pitchFamily="18" charset="-128"/>
                        </a:rPr>
                        <a:t>3</a:t>
                      </a:r>
                      <a:r>
                        <a:rPr kumimoji="1" lang="ja-JP" altLang="en-US" sz="3200" dirty="0">
                          <a:solidFill>
                            <a:schemeClr val="tx1"/>
                          </a:solidFill>
                          <a:latin typeface="HGP明朝E" panose="02020900000000000000" pitchFamily="18" charset="-128"/>
                          <a:ea typeface="HGP明朝E" panose="02020900000000000000" pitchFamily="18" charset="-128"/>
                        </a:rPr>
                        <a:t>名</a:t>
                      </a:r>
                    </a:p>
                  </a:txBody>
                  <a:tcPr anchor="ctr"/>
                </a:tc>
                <a:extLst>
                  <a:ext uri="{0D108BD9-81ED-4DB2-BD59-A6C34878D82A}">
                    <a16:rowId xmlns:a16="http://schemas.microsoft.com/office/drawing/2014/main" xmlns="" val="2561182840"/>
                  </a:ext>
                </a:extLst>
              </a:tr>
              <a:tr h="773400">
                <a:tc>
                  <a:txBody>
                    <a:bodyPr/>
                    <a:lstStyle/>
                    <a:p>
                      <a:pPr algn="ctr"/>
                      <a:r>
                        <a:rPr kumimoji="1" lang="en-US" altLang="ja-JP" sz="3200" dirty="0">
                          <a:solidFill>
                            <a:schemeClr val="tx1"/>
                          </a:solidFill>
                          <a:latin typeface="HGP明朝E" panose="02020900000000000000" pitchFamily="18" charset="-128"/>
                          <a:ea typeface="HGP明朝E" panose="02020900000000000000" pitchFamily="18" charset="-128"/>
                        </a:rPr>
                        <a:t>50</a:t>
                      </a:r>
                      <a:r>
                        <a:rPr kumimoji="1" lang="ja-JP" altLang="en-US" sz="3200" dirty="0">
                          <a:solidFill>
                            <a:schemeClr val="tx1"/>
                          </a:solidFill>
                          <a:latin typeface="HGP明朝E" panose="02020900000000000000" pitchFamily="18" charset="-128"/>
                          <a:ea typeface="HGP明朝E" panose="02020900000000000000" pitchFamily="18" charset="-128"/>
                        </a:rPr>
                        <a:t>代</a:t>
                      </a:r>
                    </a:p>
                  </a:txBody>
                  <a:tcPr anchor="ctr"/>
                </a:tc>
                <a:tc>
                  <a:txBody>
                    <a:bodyPr/>
                    <a:lstStyle/>
                    <a:p>
                      <a:pPr algn="ctr"/>
                      <a:r>
                        <a:rPr kumimoji="1" lang="en-US" altLang="ja-JP" sz="3200" dirty="0">
                          <a:solidFill>
                            <a:schemeClr val="tx1"/>
                          </a:solidFill>
                          <a:latin typeface="HGP明朝E" panose="02020900000000000000" pitchFamily="18" charset="-128"/>
                          <a:ea typeface="HGP明朝E" panose="02020900000000000000" pitchFamily="18" charset="-128"/>
                        </a:rPr>
                        <a:t>5</a:t>
                      </a:r>
                      <a:r>
                        <a:rPr kumimoji="1" lang="ja-JP" altLang="en-US" sz="3200" dirty="0">
                          <a:solidFill>
                            <a:schemeClr val="tx1"/>
                          </a:solidFill>
                          <a:latin typeface="HGP明朝E" panose="02020900000000000000" pitchFamily="18" charset="-128"/>
                          <a:ea typeface="HGP明朝E" panose="02020900000000000000" pitchFamily="18" charset="-128"/>
                        </a:rPr>
                        <a:t>名</a:t>
                      </a:r>
                    </a:p>
                  </a:txBody>
                  <a:tcPr anchor="ctr"/>
                </a:tc>
                <a:extLst>
                  <a:ext uri="{0D108BD9-81ED-4DB2-BD59-A6C34878D82A}">
                    <a16:rowId xmlns:a16="http://schemas.microsoft.com/office/drawing/2014/main" xmlns="" val="3430190669"/>
                  </a:ext>
                </a:extLst>
              </a:tr>
              <a:tr h="773400">
                <a:tc>
                  <a:txBody>
                    <a:bodyPr/>
                    <a:lstStyle/>
                    <a:p>
                      <a:pPr algn="ctr"/>
                      <a:r>
                        <a:rPr kumimoji="1" lang="en-US" altLang="ja-JP" sz="3200" dirty="0">
                          <a:solidFill>
                            <a:schemeClr val="tx1"/>
                          </a:solidFill>
                          <a:latin typeface="HGP明朝E" panose="02020900000000000000" pitchFamily="18" charset="-128"/>
                          <a:ea typeface="HGP明朝E" panose="02020900000000000000" pitchFamily="18" charset="-128"/>
                        </a:rPr>
                        <a:t>40</a:t>
                      </a:r>
                      <a:r>
                        <a:rPr kumimoji="1" lang="ja-JP" altLang="en-US" sz="3200" dirty="0">
                          <a:solidFill>
                            <a:schemeClr val="tx1"/>
                          </a:solidFill>
                          <a:latin typeface="HGP明朝E" panose="02020900000000000000" pitchFamily="18" charset="-128"/>
                          <a:ea typeface="HGP明朝E" panose="02020900000000000000" pitchFamily="18" charset="-128"/>
                        </a:rPr>
                        <a:t>代</a:t>
                      </a:r>
                    </a:p>
                  </a:txBody>
                  <a:tcPr anchor="ctr"/>
                </a:tc>
                <a:tc>
                  <a:txBody>
                    <a:bodyPr/>
                    <a:lstStyle/>
                    <a:p>
                      <a:pPr algn="ctr"/>
                      <a:r>
                        <a:rPr kumimoji="1" lang="en-US" altLang="ja-JP" sz="3200" dirty="0">
                          <a:solidFill>
                            <a:schemeClr val="tx1"/>
                          </a:solidFill>
                          <a:latin typeface="HGP明朝E" panose="02020900000000000000" pitchFamily="18" charset="-128"/>
                          <a:ea typeface="HGP明朝E" panose="02020900000000000000" pitchFamily="18" charset="-128"/>
                        </a:rPr>
                        <a:t>2</a:t>
                      </a:r>
                      <a:r>
                        <a:rPr kumimoji="1" lang="ja-JP" altLang="en-US" sz="3200" dirty="0">
                          <a:solidFill>
                            <a:schemeClr val="tx1"/>
                          </a:solidFill>
                          <a:latin typeface="HGP明朝E" panose="02020900000000000000" pitchFamily="18" charset="-128"/>
                          <a:ea typeface="HGP明朝E" panose="02020900000000000000" pitchFamily="18" charset="-128"/>
                        </a:rPr>
                        <a:t>名</a:t>
                      </a:r>
                    </a:p>
                  </a:txBody>
                  <a:tcPr anchor="ctr"/>
                </a:tc>
                <a:extLst>
                  <a:ext uri="{0D108BD9-81ED-4DB2-BD59-A6C34878D82A}">
                    <a16:rowId xmlns:a16="http://schemas.microsoft.com/office/drawing/2014/main" xmlns="" val="2686795273"/>
                  </a:ext>
                </a:extLst>
              </a:tr>
              <a:tr h="773400">
                <a:tc>
                  <a:txBody>
                    <a:bodyPr/>
                    <a:lstStyle/>
                    <a:p>
                      <a:pPr algn="ctr"/>
                      <a:r>
                        <a:rPr kumimoji="1" lang="en-US" altLang="ja-JP" sz="3200" dirty="0">
                          <a:solidFill>
                            <a:schemeClr val="tx1"/>
                          </a:solidFill>
                          <a:latin typeface="HGP明朝E" panose="02020900000000000000" pitchFamily="18" charset="-128"/>
                          <a:ea typeface="HGP明朝E" panose="02020900000000000000" pitchFamily="18" charset="-128"/>
                        </a:rPr>
                        <a:t>30</a:t>
                      </a:r>
                      <a:r>
                        <a:rPr kumimoji="1" lang="ja-JP" altLang="en-US" sz="3200" dirty="0">
                          <a:solidFill>
                            <a:schemeClr val="tx1"/>
                          </a:solidFill>
                          <a:latin typeface="HGP明朝E" panose="02020900000000000000" pitchFamily="18" charset="-128"/>
                          <a:ea typeface="HGP明朝E" panose="02020900000000000000" pitchFamily="18" charset="-128"/>
                        </a:rPr>
                        <a:t>代</a:t>
                      </a:r>
                    </a:p>
                  </a:txBody>
                  <a:tcPr anchor="ctr"/>
                </a:tc>
                <a:tc>
                  <a:txBody>
                    <a:bodyPr/>
                    <a:lstStyle/>
                    <a:p>
                      <a:pPr algn="ctr"/>
                      <a:r>
                        <a:rPr kumimoji="1" lang="en-US" altLang="ja-JP" sz="3200" dirty="0">
                          <a:solidFill>
                            <a:schemeClr val="tx1"/>
                          </a:solidFill>
                          <a:latin typeface="HGP明朝E" panose="02020900000000000000" pitchFamily="18" charset="-128"/>
                          <a:ea typeface="HGP明朝E" panose="02020900000000000000" pitchFamily="18" charset="-128"/>
                        </a:rPr>
                        <a:t>3</a:t>
                      </a:r>
                      <a:r>
                        <a:rPr kumimoji="1" lang="ja-JP" altLang="en-US" sz="3200" dirty="0">
                          <a:solidFill>
                            <a:schemeClr val="tx1"/>
                          </a:solidFill>
                          <a:latin typeface="HGP明朝E" panose="02020900000000000000" pitchFamily="18" charset="-128"/>
                          <a:ea typeface="HGP明朝E" panose="02020900000000000000" pitchFamily="18" charset="-128"/>
                        </a:rPr>
                        <a:t>名</a:t>
                      </a:r>
                    </a:p>
                  </a:txBody>
                  <a:tcPr anchor="ctr"/>
                </a:tc>
                <a:extLst>
                  <a:ext uri="{0D108BD9-81ED-4DB2-BD59-A6C34878D82A}">
                    <a16:rowId xmlns:a16="http://schemas.microsoft.com/office/drawing/2014/main" xmlns="" val="3069712631"/>
                  </a:ext>
                </a:extLst>
              </a:tr>
            </a:tbl>
          </a:graphicData>
        </a:graphic>
      </p:graphicFrame>
    </p:spTree>
    <p:extLst>
      <p:ext uri="{BB962C8B-B14F-4D97-AF65-F5344CB8AC3E}">
        <p14:creationId xmlns:p14="http://schemas.microsoft.com/office/powerpoint/2010/main" val="1870907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1778" y="6335273"/>
            <a:ext cx="2140969" cy="417643"/>
          </a:xfrm>
          <a:prstGeom prst="rect">
            <a:avLst/>
          </a:prstGeom>
        </p:spPr>
      </p:pic>
      <p:sp>
        <p:nvSpPr>
          <p:cNvPr id="5" name="タイトル 1"/>
          <p:cNvSpPr>
            <a:spLocks noGrp="1"/>
          </p:cNvSpPr>
          <p:nvPr>
            <p:ph type="title"/>
          </p:nvPr>
        </p:nvSpPr>
        <p:spPr/>
        <p:txBody>
          <a:bodyPr/>
          <a:lstStyle/>
          <a:p>
            <a:pPr algn="ctr"/>
            <a:r>
              <a:rPr kumimoji="1" lang="ja-JP" altLang="en-US" dirty="0">
                <a:solidFill>
                  <a:srgbClr val="002060"/>
                </a:solidFill>
                <a:latin typeface="HGP明朝E" panose="02020900000000000000" pitchFamily="18" charset="-128"/>
                <a:ea typeface="HGP明朝E" panose="02020900000000000000" pitchFamily="18" charset="-128"/>
              </a:rPr>
              <a:t>認定試験対策勉強会</a:t>
            </a:r>
          </a:p>
        </p:txBody>
      </p:sp>
      <p:sp>
        <p:nvSpPr>
          <p:cNvPr id="2" name="コンテンツ プレースホルダー 1"/>
          <p:cNvSpPr>
            <a:spLocks noGrp="1"/>
          </p:cNvSpPr>
          <p:nvPr>
            <p:ph idx="1"/>
          </p:nvPr>
        </p:nvSpPr>
        <p:spPr>
          <a:xfrm>
            <a:off x="628650" y="1690689"/>
            <a:ext cx="7886700" cy="4718424"/>
          </a:xfrm>
        </p:spPr>
        <p:txBody>
          <a:bodyPr>
            <a:normAutofit/>
          </a:bodyPr>
          <a:lstStyle/>
          <a:p>
            <a:pPr marL="0" indent="0">
              <a:buNone/>
            </a:pPr>
            <a:r>
              <a:rPr kumimoji="1" lang="en-US" altLang="ja-JP" sz="2400" dirty="0">
                <a:solidFill>
                  <a:srgbClr val="FF0000"/>
                </a:solidFill>
                <a:latin typeface="HGP明朝E" panose="02020900000000000000" pitchFamily="18" charset="-128"/>
                <a:ea typeface="HGP明朝E" panose="02020900000000000000" pitchFamily="18" charset="-128"/>
              </a:rPr>
              <a:t>【</a:t>
            </a:r>
            <a:r>
              <a:rPr lang="ja-JP" altLang="en-US" sz="2400" dirty="0">
                <a:solidFill>
                  <a:srgbClr val="FF0000"/>
                </a:solidFill>
                <a:latin typeface="HGP明朝E" panose="02020900000000000000" pitchFamily="18" charset="-128"/>
                <a:ea typeface="HGP明朝E" panose="02020900000000000000" pitchFamily="18" charset="-128"/>
              </a:rPr>
              <a:t>勉強会開催時期</a:t>
            </a:r>
            <a:r>
              <a:rPr lang="en-US" altLang="ja-JP" sz="2400" dirty="0">
                <a:solidFill>
                  <a:srgbClr val="FF0000"/>
                </a:solidFill>
                <a:latin typeface="HGP明朝E" panose="02020900000000000000" pitchFamily="18" charset="-128"/>
                <a:ea typeface="HGP明朝E" panose="02020900000000000000" pitchFamily="18" charset="-128"/>
              </a:rPr>
              <a:t>】</a:t>
            </a:r>
          </a:p>
          <a:p>
            <a:r>
              <a:rPr kumimoji="1" lang="ja-JP" altLang="en-US" sz="2400" dirty="0">
                <a:latin typeface="HGP明朝E" panose="02020900000000000000" pitchFamily="18" charset="-128"/>
                <a:ea typeface="HGP明朝E" panose="02020900000000000000" pitchFamily="18" charset="-128"/>
              </a:rPr>
              <a:t>再受験者は</a:t>
            </a:r>
            <a:r>
              <a:rPr kumimoji="1" lang="en-US" altLang="ja-JP" sz="2400" dirty="0">
                <a:latin typeface="HGP明朝E" panose="02020900000000000000" pitchFamily="18" charset="-128"/>
                <a:ea typeface="HGP明朝E" panose="02020900000000000000" pitchFamily="18" charset="-128"/>
              </a:rPr>
              <a:t>5</a:t>
            </a:r>
            <a:r>
              <a:rPr kumimoji="1" lang="ja-JP" altLang="en-US" sz="2400" dirty="0">
                <a:latin typeface="HGP明朝E" panose="02020900000000000000" pitchFamily="18" charset="-128"/>
                <a:ea typeface="HGP明朝E" panose="02020900000000000000" pitchFamily="18" charset="-128"/>
              </a:rPr>
              <a:t>月～受験前まで</a:t>
            </a:r>
            <a:endParaRPr kumimoji="1" lang="en-US" altLang="ja-JP" sz="2400" dirty="0">
              <a:latin typeface="HGP明朝E" panose="02020900000000000000" pitchFamily="18" charset="-128"/>
              <a:ea typeface="HGP明朝E" panose="02020900000000000000" pitchFamily="18" charset="-128"/>
            </a:endParaRPr>
          </a:p>
          <a:p>
            <a:r>
              <a:rPr lang="ja-JP" altLang="en-US" sz="2400" dirty="0">
                <a:latin typeface="HGP明朝E" panose="02020900000000000000" pitchFamily="18" charset="-128"/>
                <a:ea typeface="HGP明朝E" panose="02020900000000000000" pitchFamily="18" charset="-128"/>
              </a:rPr>
              <a:t>新規受験者は一次試験合否後～受験前まで</a:t>
            </a:r>
            <a:endParaRPr kumimoji="1" lang="en-US" altLang="ja-JP" sz="2400" dirty="0">
              <a:latin typeface="HGP明朝E" panose="02020900000000000000" pitchFamily="18" charset="-128"/>
              <a:ea typeface="HGP明朝E" panose="02020900000000000000" pitchFamily="18" charset="-128"/>
            </a:endParaRPr>
          </a:p>
          <a:p>
            <a:pPr marL="0" indent="0">
              <a:buNone/>
            </a:pPr>
            <a:r>
              <a:rPr lang="en-US" altLang="ja-JP" sz="2400" dirty="0">
                <a:solidFill>
                  <a:srgbClr val="FF0000"/>
                </a:solidFill>
                <a:latin typeface="HGP明朝E" panose="02020900000000000000" pitchFamily="18" charset="-128"/>
                <a:ea typeface="HGP明朝E" panose="02020900000000000000" pitchFamily="18" charset="-128"/>
              </a:rPr>
              <a:t>【</a:t>
            </a:r>
            <a:r>
              <a:rPr lang="ja-JP" altLang="en-US" sz="2400" dirty="0">
                <a:solidFill>
                  <a:srgbClr val="FF0000"/>
                </a:solidFill>
                <a:latin typeface="HGP明朝E" panose="02020900000000000000" pitchFamily="18" charset="-128"/>
                <a:ea typeface="HGP明朝E" panose="02020900000000000000" pitchFamily="18" charset="-128"/>
              </a:rPr>
              <a:t>内容</a:t>
            </a:r>
            <a:r>
              <a:rPr lang="en-US" altLang="ja-JP" sz="2400" dirty="0">
                <a:solidFill>
                  <a:srgbClr val="FF0000"/>
                </a:solidFill>
                <a:latin typeface="HGP明朝E" panose="02020900000000000000" pitchFamily="18" charset="-128"/>
                <a:ea typeface="HGP明朝E" panose="02020900000000000000" pitchFamily="18" charset="-128"/>
              </a:rPr>
              <a:t>】</a:t>
            </a:r>
          </a:p>
          <a:p>
            <a:r>
              <a:rPr lang="ja-JP" altLang="en-US" sz="2400" dirty="0">
                <a:latin typeface="HGP明朝E" panose="02020900000000000000" pitchFamily="18" charset="-128"/>
                <a:ea typeface="HGP明朝E" panose="02020900000000000000" pitchFamily="18" charset="-128"/>
              </a:rPr>
              <a:t>メインは実技試験</a:t>
            </a:r>
            <a:r>
              <a:rPr kumimoji="1" lang="ja-JP" altLang="en-US" sz="2400" dirty="0">
                <a:latin typeface="HGP明朝E" panose="02020900000000000000" pitchFamily="18" charset="-128"/>
                <a:ea typeface="HGP明朝E" panose="02020900000000000000" pitchFamily="18" charset="-128"/>
              </a:rPr>
              <a:t>。</a:t>
            </a:r>
            <a:endParaRPr kumimoji="1" lang="en-US" altLang="ja-JP" sz="2400" dirty="0">
              <a:latin typeface="HGP明朝E" panose="02020900000000000000" pitchFamily="18" charset="-128"/>
              <a:ea typeface="HGP明朝E" panose="02020900000000000000" pitchFamily="18" charset="-128"/>
            </a:endParaRPr>
          </a:p>
          <a:p>
            <a:r>
              <a:rPr lang="ja-JP" altLang="en-US" sz="2400" dirty="0">
                <a:latin typeface="HGP明朝E" panose="02020900000000000000" pitchFamily="18" charset="-128"/>
                <a:ea typeface="HGP明朝E" panose="02020900000000000000" pitchFamily="18" charset="-128"/>
              </a:rPr>
              <a:t>本番さながらの内容や雰囲気を作り、</a:t>
            </a:r>
            <a:endParaRPr lang="en-US" altLang="ja-JP" sz="2400" dirty="0">
              <a:latin typeface="HGP明朝E" panose="02020900000000000000" pitchFamily="18" charset="-128"/>
              <a:ea typeface="HGP明朝E" panose="02020900000000000000" pitchFamily="18" charset="-128"/>
            </a:endParaRPr>
          </a:p>
          <a:p>
            <a:pPr marL="0" indent="0">
              <a:buNone/>
            </a:pPr>
            <a:r>
              <a:rPr lang="ja-JP" altLang="en-US" sz="2400" dirty="0">
                <a:latin typeface="HGP明朝E" panose="02020900000000000000" pitchFamily="18" charset="-128"/>
                <a:ea typeface="HGP明朝E" panose="02020900000000000000" pitchFamily="18" charset="-128"/>
              </a:rPr>
              <a:t>　緊張感をもって実施。</a:t>
            </a:r>
            <a:endParaRPr lang="en-US" altLang="ja-JP" sz="2400" dirty="0">
              <a:latin typeface="HGP明朝E" panose="02020900000000000000" pitchFamily="18" charset="-128"/>
              <a:ea typeface="HGP明朝E" panose="02020900000000000000" pitchFamily="18" charset="-128"/>
            </a:endParaRPr>
          </a:p>
          <a:p>
            <a:r>
              <a:rPr lang="ja-JP" altLang="en-US" sz="2400" dirty="0">
                <a:latin typeface="HGP明朝E" panose="02020900000000000000" pitchFamily="18" charset="-128"/>
                <a:ea typeface="HGP明朝E" panose="02020900000000000000" pitchFamily="18" charset="-128"/>
              </a:rPr>
              <a:t>模擬検体や設問等は事前に</a:t>
            </a:r>
            <a:endParaRPr lang="en-US" altLang="ja-JP" sz="2400" dirty="0">
              <a:latin typeface="HGP明朝E" panose="02020900000000000000" pitchFamily="18" charset="-128"/>
              <a:ea typeface="HGP明朝E" panose="02020900000000000000" pitchFamily="18" charset="-128"/>
            </a:endParaRPr>
          </a:p>
          <a:p>
            <a:pPr marL="0" indent="0">
              <a:buNone/>
            </a:pPr>
            <a:r>
              <a:rPr lang="ja-JP" altLang="en-US" sz="2400" dirty="0">
                <a:latin typeface="HGP明朝E" panose="02020900000000000000" pitchFamily="18" charset="-128"/>
                <a:ea typeface="HGP明朝E" panose="02020900000000000000" pitchFamily="18" charset="-128"/>
              </a:rPr>
              <a:t>　メーリングリストで意見を出し合い情報共有。</a:t>
            </a:r>
            <a:endParaRPr lang="en-US" altLang="ja-JP" sz="2400" dirty="0">
              <a:latin typeface="HGP明朝E" panose="02020900000000000000" pitchFamily="18" charset="-128"/>
              <a:ea typeface="HGP明朝E" panose="02020900000000000000" pitchFamily="18" charset="-128"/>
            </a:endParaRPr>
          </a:p>
          <a:p>
            <a:r>
              <a:rPr lang="ja-JP" altLang="en-US" sz="2400" dirty="0">
                <a:latin typeface="HGP明朝E" panose="02020900000000000000" pitchFamily="18" charset="-128"/>
                <a:ea typeface="HGP明朝E" panose="02020900000000000000" pitchFamily="18" charset="-128"/>
              </a:rPr>
              <a:t>都合のつく認定技師に声をかけ、試験官を。</a:t>
            </a:r>
            <a:endParaRPr lang="en-US" altLang="ja-JP" sz="2400" dirty="0">
              <a:latin typeface="HGP明朝E" panose="02020900000000000000" pitchFamily="18" charset="-128"/>
              <a:ea typeface="HGP明朝E" panose="02020900000000000000" pitchFamily="18" charset="-128"/>
            </a:endParaRPr>
          </a:p>
        </p:txBody>
      </p:sp>
      <p:grpSp>
        <p:nvGrpSpPr>
          <p:cNvPr id="7" name="グループ化 6"/>
          <p:cNvGrpSpPr/>
          <p:nvPr/>
        </p:nvGrpSpPr>
        <p:grpSpPr>
          <a:xfrm>
            <a:off x="6400800" y="3314413"/>
            <a:ext cx="2601947" cy="2462856"/>
            <a:chOff x="5109633" y="3339051"/>
            <a:chExt cx="3048748" cy="2949169"/>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633" y="3339051"/>
              <a:ext cx="1752145" cy="2538047"/>
            </a:xfrm>
            <a:prstGeom prst="rect">
              <a:avLst/>
            </a:prstGeom>
            <a:ln>
              <a:solidFill>
                <a:schemeClr val="tx1"/>
              </a:solidFill>
            </a:ln>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4394" y="3750173"/>
              <a:ext cx="1793987" cy="2538047"/>
            </a:xfrm>
            <a:prstGeom prst="rect">
              <a:avLst/>
            </a:prstGeom>
            <a:ln>
              <a:solidFill>
                <a:schemeClr val="tx1"/>
              </a:solidFill>
            </a:ln>
          </p:spPr>
        </p:pic>
      </p:grpSp>
    </p:spTree>
    <p:extLst>
      <p:ext uri="{BB962C8B-B14F-4D97-AF65-F5344CB8AC3E}">
        <p14:creationId xmlns:p14="http://schemas.microsoft.com/office/powerpoint/2010/main" val="3437678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1778" y="6335273"/>
            <a:ext cx="2140969" cy="417643"/>
          </a:xfrm>
          <a:prstGeom prst="rect">
            <a:avLst/>
          </a:prstGeom>
        </p:spPr>
      </p:pic>
      <p:sp>
        <p:nvSpPr>
          <p:cNvPr id="5" name="タイトル 1"/>
          <p:cNvSpPr>
            <a:spLocks noGrp="1"/>
          </p:cNvSpPr>
          <p:nvPr>
            <p:ph type="title"/>
          </p:nvPr>
        </p:nvSpPr>
        <p:spPr/>
        <p:txBody>
          <a:bodyPr/>
          <a:lstStyle/>
          <a:p>
            <a:pPr algn="ctr"/>
            <a:r>
              <a:rPr kumimoji="1" lang="ja-JP" altLang="en-US" dirty="0">
                <a:solidFill>
                  <a:srgbClr val="002060"/>
                </a:solidFill>
                <a:latin typeface="HGP明朝E" panose="02020900000000000000" pitchFamily="18" charset="-128"/>
                <a:ea typeface="HGP明朝E" panose="02020900000000000000" pitchFamily="18" charset="-128"/>
              </a:rPr>
              <a:t>認定試験対策勉強会の様子</a:t>
            </a: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 y="1690689"/>
            <a:ext cx="4006735" cy="3003696"/>
          </a:xfrm>
          <a:prstGeom prst="rect">
            <a:avLst/>
          </a:prstGeom>
        </p:spPr>
      </p:pic>
      <p:pic>
        <p:nvPicPr>
          <p:cNvPr id="10" name="図 9"/>
          <p:cNvPicPr>
            <a:picLocks noChangeAspect="1"/>
          </p:cNvPicPr>
          <p:nvPr/>
        </p:nvPicPr>
        <p:blipFill rotWithShape="1">
          <a:blip r:embed="rId4" cstate="print">
            <a:extLst>
              <a:ext uri="{28A0092B-C50C-407E-A947-70E740481C1C}">
                <a14:useLocalDpi xmlns:a14="http://schemas.microsoft.com/office/drawing/2010/main" val="0"/>
              </a:ext>
            </a:extLst>
          </a:blip>
          <a:srcRect r="4449"/>
          <a:stretch/>
        </p:blipFill>
        <p:spPr>
          <a:xfrm>
            <a:off x="4907717" y="3192537"/>
            <a:ext cx="3908121" cy="3066188"/>
          </a:xfrm>
          <a:prstGeom prst="rect">
            <a:avLst/>
          </a:prstGeom>
        </p:spPr>
      </p:pic>
      <p:cxnSp>
        <p:nvCxnSpPr>
          <p:cNvPr id="15" name="直線矢印コネクタ 14"/>
          <p:cNvCxnSpPr/>
          <p:nvPr/>
        </p:nvCxnSpPr>
        <p:spPr>
          <a:xfrm flipV="1">
            <a:off x="5486400" y="3474720"/>
            <a:ext cx="723207" cy="4156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a:off x="7298575" y="3449782"/>
            <a:ext cx="1216775" cy="831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1088967" y="2327564"/>
            <a:ext cx="428157" cy="34079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1" name="グループ化 20"/>
          <p:cNvGrpSpPr/>
          <p:nvPr/>
        </p:nvGrpSpPr>
        <p:grpSpPr>
          <a:xfrm>
            <a:off x="628650" y="4834604"/>
            <a:ext cx="3798396" cy="1500669"/>
            <a:chOff x="459796" y="4851099"/>
            <a:chExt cx="4086745" cy="1712021"/>
          </a:xfrm>
        </p:grpSpPr>
        <p:sp>
          <p:nvSpPr>
            <p:cNvPr id="12" name="角丸四角形 11"/>
            <p:cNvSpPr/>
            <p:nvPr/>
          </p:nvSpPr>
          <p:spPr>
            <a:xfrm>
              <a:off x="1415717" y="4851099"/>
              <a:ext cx="2174901" cy="438950"/>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dirty="0">
                  <a:solidFill>
                    <a:schemeClr val="tx1"/>
                  </a:solidFill>
                  <a:latin typeface="HGP明朝E" panose="02020900000000000000" pitchFamily="18" charset="-128"/>
                  <a:ea typeface="HGP明朝E" panose="02020900000000000000" pitchFamily="18" charset="-128"/>
                </a:rPr>
                <a:t>受験者と日程調整</a:t>
              </a:r>
              <a:endParaRPr kumimoji="1" lang="en-US" altLang="ja-JP" dirty="0">
                <a:solidFill>
                  <a:schemeClr val="tx1"/>
                </a:solidFill>
                <a:latin typeface="HGP明朝E" panose="02020900000000000000" pitchFamily="18" charset="-128"/>
                <a:ea typeface="HGP明朝E" panose="02020900000000000000" pitchFamily="18" charset="-128"/>
              </a:endParaRPr>
            </a:p>
            <a:p>
              <a:pPr algn="ctr"/>
              <a:endParaRPr lang="en-US" altLang="ja-JP" dirty="0">
                <a:solidFill>
                  <a:srgbClr val="FF0000"/>
                </a:solidFill>
                <a:latin typeface="HGP明朝E" panose="02020900000000000000" pitchFamily="18" charset="-128"/>
                <a:ea typeface="HGP明朝E" panose="02020900000000000000" pitchFamily="18" charset="-128"/>
              </a:endParaRPr>
            </a:p>
            <a:p>
              <a:pPr algn="ctr"/>
              <a:endParaRPr lang="en-US" altLang="ja-JP" dirty="0">
                <a:solidFill>
                  <a:srgbClr val="FF0000"/>
                </a:solidFill>
                <a:latin typeface="HGP明朝E" panose="02020900000000000000" pitchFamily="18" charset="-128"/>
                <a:ea typeface="HGP明朝E" panose="02020900000000000000" pitchFamily="18" charset="-128"/>
              </a:endParaRPr>
            </a:p>
            <a:p>
              <a:pPr algn="ctr"/>
              <a:r>
                <a:rPr lang="ja-JP" altLang="en-US" dirty="0">
                  <a:solidFill>
                    <a:srgbClr val="FF0000"/>
                  </a:solidFill>
                  <a:latin typeface="HGP明朝E" panose="02020900000000000000" pitchFamily="18" charset="-128"/>
                  <a:ea typeface="HGP明朝E" panose="02020900000000000000" pitchFamily="18" charset="-128"/>
                </a:rPr>
                <a:t>　　</a:t>
              </a:r>
              <a:endParaRPr lang="en-US" altLang="ja-JP" dirty="0">
                <a:solidFill>
                  <a:srgbClr val="FF0000"/>
                </a:solidFill>
                <a:latin typeface="HGP明朝E" panose="02020900000000000000" pitchFamily="18" charset="-128"/>
                <a:ea typeface="HGP明朝E" panose="02020900000000000000" pitchFamily="18" charset="-128"/>
              </a:endParaRPr>
            </a:p>
            <a:p>
              <a:pPr algn="ctr"/>
              <a:endParaRPr lang="en-US" altLang="ja-JP" dirty="0">
                <a:solidFill>
                  <a:srgbClr val="FF0000"/>
                </a:solidFill>
                <a:latin typeface="HGP明朝E" panose="02020900000000000000" pitchFamily="18" charset="-128"/>
                <a:ea typeface="HGP明朝E" panose="02020900000000000000" pitchFamily="18" charset="-128"/>
              </a:endParaRPr>
            </a:p>
            <a:p>
              <a:pPr algn="ctr"/>
              <a:endParaRPr lang="en-US" altLang="ja-JP" dirty="0">
                <a:solidFill>
                  <a:srgbClr val="FF0000"/>
                </a:solidFill>
                <a:latin typeface="HGP明朝E" panose="02020900000000000000" pitchFamily="18" charset="-128"/>
                <a:ea typeface="HGP明朝E" panose="02020900000000000000" pitchFamily="18" charset="-128"/>
              </a:endParaRPr>
            </a:p>
          </p:txBody>
        </p:sp>
        <p:sp>
          <p:nvSpPr>
            <p:cNvPr id="13" name="右矢印 12"/>
            <p:cNvSpPr/>
            <p:nvPr/>
          </p:nvSpPr>
          <p:spPr>
            <a:xfrm rot="5400000">
              <a:off x="2245472" y="5579146"/>
              <a:ext cx="515392" cy="2576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459796" y="6124170"/>
              <a:ext cx="4086745" cy="438950"/>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dirty="0">
                  <a:solidFill>
                    <a:schemeClr val="tx1"/>
                  </a:solidFill>
                  <a:latin typeface="HGP明朝E" panose="02020900000000000000" pitchFamily="18" charset="-128"/>
                  <a:ea typeface="HGP明朝E" panose="02020900000000000000" pitchFamily="18" charset="-128"/>
                </a:rPr>
                <a:t>複数の認定技師でアドバイスを行なう</a:t>
              </a:r>
              <a:endParaRPr lang="en-US" altLang="ja-JP" dirty="0">
                <a:solidFill>
                  <a:srgbClr val="FF0000"/>
                </a:solidFill>
                <a:latin typeface="HGP明朝E" panose="02020900000000000000" pitchFamily="18" charset="-128"/>
                <a:ea typeface="HGP明朝E" panose="02020900000000000000" pitchFamily="18" charset="-128"/>
              </a:endParaRPr>
            </a:p>
            <a:p>
              <a:pPr algn="ctr"/>
              <a:endParaRPr lang="en-US" altLang="ja-JP" dirty="0">
                <a:solidFill>
                  <a:srgbClr val="FF0000"/>
                </a:solidFill>
                <a:latin typeface="HGP明朝E" panose="02020900000000000000" pitchFamily="18" charset="-128"/>
                <a:ea typeface="HGP明朝E" panose="02020900000000000000" pitchFamily="18" charset="-128"/>
              </a:endParaRPr>
            </a:p>
            <a:p>
              <a:pPr algn="ctr"/>
              <a:r>
                <a:rPr lang="ja-JP" altLang="en-US" dirty="0">
                  <a:solidFill>
                    <a:srgbClr val="FF0000"/>
                  </a:solidFill>
                  <a:latin typeface="HGP明朝E" panose="02020900000000000000" pitchFamily="18" charset="-128"/>
                  <a:ea typeface="HGP明朝E" panose="02020900000000000000" pitchFamily="18" charset="-128"/>
                </a:rPr>
                <a:t>　　</a:t>
              </a:r>
              <a:endParaRPr lang="en-US" altLang="ja-JP" dirty="0">
                <a:solidFill>
                  <a:srgbClr val="FF0000"/>
                </a:solidFill>
                <a:latin typeface="HGP明朝E" panose="02020900000000000000" pitchFamily="18" charset="-128"/>
                <a:ea typeface="HGP明朝E" panose="02020900000000000000" pitchFamily="18" charset="-128"/>
              </a:endParaRPr>
            </a:p>
            <a:p>
              <a:pPr algn="ctr"/>
              <a:endParaRPr lang="en-US" altLang="ja-JP" dirty="0">
                <a:solidFill>
                  <a:srgbClr val="FF0000"/>
                </a:solidFill>
                <a:latin typeface="HGP明朝E" panose="02020900000000000000" pitchFamily="18" charset="-128"/>
                <a:ea typeface="HGP明朝E" panose="02020900000000000000" pitchFamily="18" charset="-128"/>
              </a:endParaRPr>
            </a:p>
            <a:p>
              <a:pPr algn="ctr"/>
              <a:endParaRPr lang="en-US" altLang="ja-JP" dirty="0">
                <a:solidFill>
                  <a:srgbClr val="FF0000"/>
                </a:solidFill>
                <a:latin typeface="HGP明朝E" panose="02020900000000000000" pitchFamily="18" charset="-128"/>
                <a:ea typeface="HGP明朝E" panose="02020900000000000000" pitchFamily="18" charset="-128"/>
              </a:endParaRPr>
            </a:p>
          </p:txBody>
        </p:sp>
      </p:grpSp>
      <p:pic>
        <p:nvPicPr>
          <p:cNvPr id="22" name="図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6269" y="1864414"/>
            <a:ext cx="1419398" cy="926454"/>
          </a:xfrm>
          <a:prstGeom prst="rect">
            <a:avLst/>
          </a:prstGeom>
        </p:spPr>
      </p:pic>
      <p:sp>
        <p:nvSpPr>
          <p:cNvPr id="23" name="角丸四角形 22"/>
          <p:cNvSpPr/>
          <p:nvPr/>
        </p:nvSpPr>
        <p:spPr>
          <a:xfrm>
            <a:off x="4980408" y="1947934"/>
            <a:ext cx="2482298" cy="9144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HGP明朝E" panose="02020900000000000000" pitchFamily="18" charset="-128"/>
                <a:ea typeface="HGP明朝E" panose="02020900000000000000" pitchFamily="18" charset="-128"/>
              </a:rPr>
              <a:t>ぴったり横に座り、</a:t>
            </a:r>
            <a:endParaRPr kumimoji="1" lang="en-US" altLang="ja-JP" dirty="0">
              <a:solidFill>
                <a:schemeClr val="tx1"/>
              </a:solidFill>
              <a:latin typeface="HGP明朝E" panose="02020900000000000000" pitchFamily="18" charset="-128"/>
              <a:ea typeface="HGP明朝E" panose="02020900000000000000" pitchFamily="18" charset="-128"/>
            </a:endParaRPr>
          </a:p>
          <a:p>
            <a:r>
              <a:rPr lang="ja-JP" altLang="en-US" dirty="0">
                <a:solidFill>
                  <a:schemeClr val="tx1"/>
                </a:solidFill>
                <a:latin typeface="HGP明朝E" panose="02020900000000000000" pitchFamily="18" charset="-128"/>
                <a:ea typeface="HGP明朝E" panose="02020900000000000000" pitchFamily="18" charset="-128"/>
              </a:rPr>
              <a:t>手技をジーッと見つめ、観察します！！</a:t>
            </a:r>
            <a:endParaRPr kumimoji="1" lang="ja-JP" altLang="en-US" dirty="0">
              <a:solidFill>
                <a:schemeClr val="tx1"/>
              </a:solidFill>
              <a:latin typeface="HGP明朝E" panose="02020900000000000000" pitchFamily="18" charset="-128"/>
              <a:ea typeface="HGP明朝E" panose="02020900000000000000" pitchFamily="18" charset="-128"/>
            </a:endParaRPr>
          </a:p>
        </p:txBody>
      </p:sp>
      <p:pic>
        <p:nvPicPr>
          <p:cNvPr id="24" name="図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28592" y="3312709"/>
            <a:ext cx="437376" cy="274145"/>
          </a:xfrm>
          <a:prstGeom prst="rect">
            <a:avLst/>
          </a:prstGeom>
        </p:spPr>
      </p:pic>
      <p:pic>
        <p:nvPicPr>
          <p:cNvPr id="25" name="図 24"/>
          <p:cNvPicPr>
            <a:picLocks noChangeAspect="1"/>
          </p:cNvPicPr>
          <p:nvPr/>
        </p:nvPicPr>
        <p:blipFill>
          <a:blip r:embed="rId7"/>
          <a:stretch>
            <a:fillRect/>
          </a:stretch>
        </p:blipFill>
        <p:spPr>
          <a:xfrm>
            <a:off x="5572960" y="3371071"/>
            <a:ext cx="397039" cy="248862"/>
          </a:xfrm>
          <a:prstGeom prst="rect">
            <a:avLst/>
          </a:prstGeom>
        </p:spPr>
      </p:pic>
      <p:pic>
        <p:nvPicPr>
          <p:cNvPr id="27" name="図 26"/>
          <p:cNvPicPr>
            <a:picLocks noChangeAspect="1"/>
          </p:cNvPicPr>
          <p:nvPr/>
        </p:nvPicPr>
        <p:blipFill>
          <a:blip r:embed="rId7"/>
          <a:stretch>
            <a:fillRect/>
          </a:stretch>
        </p:blipFill>
        <p:spPr>
          <a:xfrm>
            <a:off x="1077483" y="2215862"/>
            <a:ext cx="397039" cy="248862"/>
          </a:xfrm>
          <a:prstGeom prst="rect">
            <a:avLst/>
          </a:prstGeom>
        </p:spPr>
      </p:pic>
    </p:spTree>
    <p:extLst>
      <p:ext uri="{BB962C8B-B14F-4D97-AF65-F5344CB8AC3E}">
        <p14:creationId xmlns:p14="http://schemas.microsoft.com/office/powerpoint/2010/main" val="3900655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1778" y="6335273"/>
            <a:ext cx="2140969" cy="417643"/>
          </a:xfrm>
          <a:prstGeom prst="rect">
            <a:avLst/>
          </a:prstGeom>
        </p:spPr>
      </p:pic>
      <p:sp>
        <p:nvSpPr>
          <p:cNvPr id="5" name="タイトル 1"/>
          <p:cNvSpPr>
            <a:spLocks noGrp="1"/>
          </p:cNvSpPr>
          <p:nvPr>
            <p:ph type="title"/>
          </p:nvPr>
        </p:nvSpPr>
        <p:spPr/>
        <p:txBody>
          <a:bodyPr/>
          <a:lstStyle/>
          <a:p>
            <a:pPr algn="ctr"/>
            <a:r>
              <a:rPr kumimoji="1" lang="ja-JP" altLang="en-US" dirty="0">
                <a:solidFill>
                  <a:srgbClr val="002060"/>
                </a:solidFill>
                <a:latin typeface="HGP明朝E" panose="02020900000000000000" pitchFamily="18" charset="-128"/>
                <a:ea typeface="HGP明朝E" panose="02020900000000000000" pitchFamily="18" charset="-128"/>
              </a:rPr>
              <a:t>認定試験対策勉強会では・・・</a:t>
            </a:r>
          </a:p>
        </p:txBody>
      </p:sp>
      <p:sp>
        <p:nvSpPr>
          <p:cNvPr id="2" name="コンテンツ プレースホルダー 1"/>
          <p:cNvSpPr>
            <a:spLocks noGrp="1"/>
          </p:cNvSpPr>
          <p:nvPr>
            <p:ph idx="1"/>
          </p:nvPr>
        </p:nvSpPr>
        <p:spPr>
          <a:xfrm>
            <a:off x="628650" y="1478654"/>
            <a:ext cx="8108026" cy="4351338"/>
          </a:xfrm>
        </p:spPr>
        <p:txBody>
          <a:bodyPr anchor="ctr">
            <a:normAutofit/>
          </a:bodyPr>
          <a:lstStyle/>
          <a:p>
            <a:r>
              <a:rPr kumimoji="1" lang="ja-JP" altLang="en-US" sz="2400" dirty="0">
                <a:latin typeface="HGP明朝E" panose="02020900000000000000" pitchFamily="18" charset="-128"/>
                <a:ea typeface="HGP明朝E" panose="02020900000000000000" pitchFamily="18" charset="-128"/>
              </a:rPr>
              <a:t>手順を図や絵で表す。（イメージトレーニングに最適！！）</a:t>
            </a:r>
            <a:endParaRPr kumimoji="1" lang="en-US" altLang="ja-JP" sz="2400" dirty="0">
              <a:latin typeface="HGP明朝E" panose="02020900000000000000" pitchFamily="18" charset="-128"/>
              <a:ea typeface="HGP明朝E" panose="02020900000000000000" pitchFamily="18" charset="-128"/>
            </a:endParaRPr>
          </a:p>
          <a:p>
            <a:r>
              <a:rPr kumimoji="1" lang="ja-JP" altLang="en-US" sz="2400" dirty="0">
                <a:latin typeface="HGP明朝E" panose="02020900000000000000" pitchFamily="18" charset="-128"/>
                <a:ea typeface="HGP明朝E" panose="02020900000000000000" pitchFamily="18" charset="-128"/>
              </a:rPr>
              <a:t>遠心時間は</a:t>
            </a:r>
            <a:r>
              <a:rPr kumimoji="1" lang="en-US" altLang="ja-JP" sz="2400" dirty="0">
                <a:latin typeface="HGP明朝E" panose="02020900000000000000" pitchFamily="18" charset="-128"/>
                <a:ea typeface="HGP明朝E" panose="02020900000000000000" pitchFamily="18" charset="-128"/>
              </a:rPr>
              <a:t>1</a:t>
            </a:r>
            <a:r>
              <a:rPr kumimoji="1" lang="ja-JP" altLang="en-US" sz="2400" dirty="0">
                <a:latin typeface="HGP明朝E" panose="02020900000000000000" pitchFamily="18" charset="-128"/>
                <a:ea typeface="HGP明朝E" panose="02020900000000000000" pitchFamily="18" charset="-128"/>
              </a:rPr>
              <a:t>分</a:t>
            </a:r>
            <a:r>
              <a:rPr kumimoji="1" lang="en-US" altLang="ja-JP" sz="2400" dirty="0">
                <a:latin typeface="HGP明朝E" panose="02020900000000000000" pitchFamily="18" charset="-128"/>
                <a:ea typeface="HGP明朝E" panose="02020900000000000000" pitchFamily="18" charset="-128"/>
              </a:rPr>
              <a:t>or2</a:t>
            </a:r>
            <a:r>
              <a:rPr kumimoji="1" lang="ja-JP" altLang="en-US" sz="2400" dirty="0">
                <a:latin typeface="HGP明朝E" panose="02020900000000000000" pitchFamily="18" charset="-128"/>
                <a:ea typeface="HGP明朝E" panose="02020900000000000000" pitchFamily="18" charset="-128"/>
              </a:rPr>
              <a:t>分なら？</a:t>
            </a:r>
            <a:endParaRPr lang="en-US" altLang="ja-JP" sz="2400" dirty="0">
              <a:latin typeface="HGP明朝E" panose="02020900000000000000" pitchFamily="18" charset="-128"/>
              <a:ea typeface="HGP明朝E" panose="02020900000000000000" pitchFamily="18" charset="-128"/>
            </a:endParaRPr>
          </a:p>
          <a:p>
            <a:r>
              <a:rPr lang="ja-JP" altLang="en-US" sz="2400" dirty="0">
                <a:latin typeface="HGP明朝E" panose="02020900000000000000" pitchFamily="18" charset="-128"/>
                <a:ea typeface="HGP明朝E" panose="02020900000000000000" pitchFamily="18" charset="-128"/>
              </a:rPr>
              <a:t>物品や器具の条件を何パターンか想定し実施。</a:t>
            </a:r>
            <a:endParaRPr lang="en-US" altLang="ja-JP" sz="2400" dirty="0">
              <a:latin typeface="HGP明朝E" panose="02020900000000000000" pitchFamily="18" charset="-128"/>
              <a:ea typeface="HGP明朝E" panose="02020900000000000000" pitchFamily="18" charset="-128"/>
            </a:endParaRPr>
          </a:p>
          <a:p>
            <a:r>
              <a:rPr kumimoji="1" lang="ja-JP" altLang="en-US" sz="2400" dirty="0">
                <a:latin typeface="HGP明朝E" panose="02020900000000000000" pitchFamily="18" charset="-128"/>
                <a:ea typeface="HGP明朝E" panose="02020900000000000000" pitchFamily="18" charset="-128"/>
              </a:rPr>
              <a:t>試験管立てにどのように試験管や検体をたてるか。</a:t>
            </a:r>
            <a:endParaRPr kumimoji="1" lang="en-US" altLang="ja-JP" sz="2400" dirty="0">
              <a:latin typeface="HGP明朝E" panose="02020900000000000000" pitchFamily="18" charset="-128"/>
              <a:ea typeface="HGP明朝E" panose="02020900000000000000" pitchFamily="18" charset="-128"/>
            </a:endParaRPr>
          </a:p>
          <a:p>
            <a:r>
              <a:rPr lang="ja-JP" altLang="en-US" sz="2400" dirty="0">
                <a:latin typeface="HGP明朝E" panose="02020900000000000000" pitchFamily="18" charset="-128"/>
                <a:ea typeface="HGP明朝E" panose="02020900000000000000" pitchFamily="18" charset="-128"/>
              </a:rPr>
              <a:t>待ち時間の有効活用</a:t>
            </a:r>
            <a:endParaRPr lang="en-US" altLang="ja-JP" sz="2400" dirty="0">
              <a:latin typeface="HGP明朝E" panose="02020900000000000000" pitchFamily="18" charset="-128"/>
              <a:ea typeface="HGP明朝E" panose="02020900000000000000" pitchFamily="18" charset="-128"/>
            </a:endParaRPr>
          </a:p>
          <a:p>
            <a:r>
              <a:rPr kumimoji="1" lang="ja-JP" altLang="en-US" sz="2400" dirty="0">
                <a:latin typeface="HGP明朝E" panose="02020900000000000000" pitchFamily="18" charset="-128"/>
                <a:ea typeface="HGP明朝E" panose="02020900000000000000" pitchFamily="18" charset="-128"/>
              </a:rPr>
              <a:t>手順ごとにどれだけ時間がかかっているか計測する。</a:t>
            </a:r>
            <a:endParaRPr lang="en-US" altLang="ja-JP" sz="2400" dirty="0">
              <a:latin typeface="HGP明朝E" panose="02020900000000000000" pitchFamily="18" charset="-128"/>
              <a:ea typeface="HGP明朝E" panose="02020900000000000000" pitchFamily="18" charset="-128"/>
            </a:endParaRPr>
          </a:p>
          <a:p>
            <a:r>
              <a:rPr kumimoji="1" lang="ja-JP" altLang="en-US" sz="2400" dirty="0">
                <a:latin typeface="HGP明朝E" panose="02020900000000000000" pitchFamily="18" charset="-128"/>
                <a:ea typeface="HGP明朝E" panose="02020900000000000000" pitchFamily="18" charset="-128"/>
              </a:rPr>
              <a:t>ＡＢＯオモテウラ検査で反応パターンを想定し、そこから考えられる原因や追加検査などをスラスラ書けるように演習する。</a:t>
            </a:r>
            <a:endParaRPr kumimoji="1" lang="en-US" altLang="ja-JP" sz="24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894242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1778" y="6335273"/>
            <a:ext cx="2140969" cy="417643"/>
          </a:xfrm>
          <a:prstGeom prst="rect">
            <a:avLst/>
          </a:prstGeom>
        </p:spPr>
      </p:pic>
      <p:sp>
        <p:nvSpPr>
          <p:cNvPr id="5" name="タイトル 1"/>
          <p:cNvSpPr>
            <a:spLocks noGrp="1"/>
          </p:cNvSpPr>
          <p:nvPr>
            <p:ph type="title"/>
          </p:nvPr>
        </p:nvSpPr>
        <p:spPr/>
        <p:txBody>
          <a:bodyPr/>
          <a:lstStyle/>
          <a:p>
            <a:pPr algn="ctr"/>
            <a:r>
              <a:rPr kumimoji="1" lang="ja-JP" altLang="en-US" dirty="0">
                <a:solidFill>
                  <a:srgbClr val="002060"/>
                </a:solidFill>
                <a:latin typeface="HGP明朝E" panose="02020900000000000000" pitchFamily="18" charset="-128"/>
                <a:ea typeface="HGP明朝E" panose="02020900000000000000" pitchFamily="18" charset="-128"/>
              </a:rPr>
              <a:t>秋田県合同輸血療法委員会</a:t>
            </a:r>
          </a:p>
        </p:txBody>
      </p:sp>
      <p:sp>
        <p:nvSpPr>
          <p:cNvPr id="7" name="テキスト ボックス 6">
            <a:extLst>
              <a:ext uri="{FF2B5EF4-FFF2-40B4-BE49-F238E27FC236}">
                <a16:creationId xmlns:a16="http://schemas.microsoft.com/office/drawing/2014/main" xmlns="" id="{C44CB74A-7B6C-430B-BC71-02493CE2DAB4}"/>
              </a:ext>
            </a:extLst>
          </p:cNvPr>
          <p:cNvSpPr txBox="1"/>
          <p:nvPr/>
        </p:nvSpPr>
        <p:spPr>
          <a:xfrm>
            <a:off x="735495" y="1595835"/>
            <a:ext cx="7673009" cy="646331"/>
          </a:xfrm>
          <a:prstGeom prst="rect">
            <a:avLst/>
          </a:prstGeom>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kumimoji="1" lang="ja-JP" altLang="en-US" dirty="0">
                <a:latin typeface="HGS明朝E" panose="02020900000000000000" pitchFamily="18" charset="-128"/>
                <a:ea typeface="HGS明朝E" panose="02020900000000000000" pitchFamily="18" charset="-128"/>
              </a:rPr>
              <a:t>血液製剤の使用適正化や安全な輸血療法を推進するため、「行政」、「医療機関」、「血液センター」が三位一体となり活動を展開している</a:t>
            </a:r>
          </a:p>
        </p:txBody>
      </p:sp>
      <p:pic>
        <p:nvPicPr>
          <p:cNvPr id="11" name="図 10">
            <a:extLst>
              <a:ext uri="{FF2B5EF4-FFF2-40B4-BE49-F238E27FC236}">
                <a16:creationId xmlns:a16="http://schemas.microsoft.com/office/drawing/2014/main" xmlns="" id="{2B3BEFFC-587F-47E7-BA3D-AB200259E301}"/>
              </a:ext>
            </a:extLst>
          </p:cNvPr>
          <p:cNvPicPr>
            <a:picLocks noChangeAspect="1"/>
          </p:cNvPicPr>
          <p:nvPr/>
        </p:nvPicPr>
        <p:blipFill rotWithShape="1">
          <a:blip r:embed="rId3"/>
          <a:srcRect t="6545" r="6835"/>
          <a:stretch/>
        </p:blipFill>
        <p:spPr>
          <a:xfrm>
            <a:off x="208970" y="2921398"/>
            <a:ext cx="3975322" cy="2811287"/>
          </a:xfrm>
          <a:prstGeom prst="rect">
            <a:avLst/>
          </a:prstGeom>
        </p:spPr>
      </p:pic>
      <p:sp>
        <p:nvSpPr>
          <p:cNvPr id="16" name="正方形/長方形 15">
            <a:extLst>
              <a:ext uri="{FF2B5EF4-FFF2-40B4-BE49-F238E27FC236}">
                <a16:creationId xmlns:a16="http://schemas.microsoft.com/office/drawing/2014/main" xmlns="" id="{511C8F38-63CE-4504-909B-13F439A11BF4}"/>
              </a:ext>
            </a:extLst>
          </p:cNvPr>
          <p:cNvSpPr/>
          <p:nvPr/>
        </p:nvSpPr>
        <p:spPr>
          <a:xfrm>
            <a:off x="4571999" y="2921398"/>
            <a:ext cx="1311966" cy="5035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ＭＳ Ｐゴシック" panose="020B0600070205080204" pitchFamily="50" charset="-128"/>
                <a:ea typeface="ＭＳ Ｐゴシック" panose="020B0600070205080204" pitchFamily="50" charset="-128"/>
              </a:rPr>
              <a:t>組織図</a:t>
            </a:r>
          </a:p>
        </p:txBody>
      </p:sp>
      <p:grpSp>
        <p:nvGrpSpPr>
          <p:cNvPr id="44" name="グループ化 43">
            <a:extLst>
              <a:ext uri="{FF2B5EF4-FFF2-40B4-BE49-F238E27FC236}">
                <a16:creationId xmlns:a16="http://schemas.microsoft.com/office/drawing/2014/main" xmlns="" id="{29FC7862-B94C-4978-A2E4-89782885EDD6}"/>
              </a:ext>
            </a:extLst>
          </p:cNvPr>
          <p:cNvGrpSpPr/>
          <p:nvPr/>
        </p:nvGrpSpPr>
        <p:grpSpPr>
          <a:xfrm>
            <a:off x="4477209" y="3896139"/>
            <a:ext cx="4339758" cy="2034675"/>
            <a:chOff x="4477209" y="3697357"/>
            <a:chExt cx="4339758" cy="2034675"/>
          </a:xfrm>
        </p:grpSpPr>
        <p:sp>
          <p:nvSpPr>
            <p:cNvPr id="17" name="四角形: 角を丸くする 16">
              <a:extLst>
                <a:ext uri="{FF2B5EF4-FFF2-40B4-BE49-F238E27FC236}">
                  <a16:creationId xmlns:a16="http://schemas.microsoft.com/office/drawing/2014/main" xmlns="" id="{BCCED066-F5DC-4475-B6A6-C2F9AF988597}"/>
                </a:ext>
              </a:extLst>
            </p:cNvPr>
            <p:cNvSpPr/>
            <p:nvPr/>
          </p:nvSpPr>
          <p:spPr>
            <a:xfrm>
              <a:off x="4571999" y="3697357"/>
              <a:ext cx="1616766" cy="64633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ＭＳ Ｐゴシック" panose="020B0600070205080204" pitchFamily="50" charset="-128"/>
                  <a:ea typeface="ＭＳ Ｐゴシック" panose="020B0600070205080204" pitchFamily="50" charset="-128"/>
                </a:rPr>
                <a:t>秋田県合同輸血療法委員会</a:t>
              </a:r>
            </a:p>
          </p:txBody>
        </p:sp>
        <p:cxnSp>
          <p:nvCxnSpPr>
            <p:cNvPr id="27" name="直線コネクタ 26">
              <a:extLst>
                <a:ext uri="{FF2B5EF4-FFF2-40B4-BE49-F238E27FC236}">
                  <a16:creationId xmlns:a16="http://schemas.microsoft.com/office/drawing/2014/main" xmlns="" id="{46B0EFA9-A06D-4DF9-9264-83B545C16E15}"/>
                </a:ext>
              </a:extLst>
            </p:cNvPr>
            <p:cNvCxnSpPr>
              <a:stCxn id="17" idx="3"/>
            </p:cNvCxnSpPr>
            <p:nvPr/>
          </p:nvCxnSpPr>
          <p:spPr>
            <a:xfrm flipV="1">
              <a:off x="6188765" y="4015409"/>
              <a:ext cx="673013" cy="5114"/>
            </a:xfrm>
            <a:prstGeom prst="line">
              <a:avLst/>
            </a:prstGeom>
          </p:spPr>
          <p:style>
            <a:lnRef idx="1">
              <a:schemeClr val="accent1"/>
            </a:lnRef>
            <a:fillRef idx="0">
              <a:schemeClr val="accent1"/>
            </a:fillRef>
            <a:effectRef idx="0">
              <a:schemeClr val="accent1"/>
            </a:effectRef>
            <a:fontRef idx="minor">
              <a:schemeClr val="tx1"/>
            </a:fontRef>
          </p:style>
        </p:cxnSp>
        <p:sp>
          <p:nvSpPr>
            <p:cNvPr id="28" name="四角形: 角を丸くする 27">
              <a:extLst>
                <a:ext uri="{FF2B5EF4-FFF2-40B4-BE49-F238E27FC236}">
                  <a16:creationId xmlns:a16="http://schemas.microsoft.com/office/drawing/2014/main" xmlns="" id="{EF9127DB-160F-4A6E-877D-F58235D01618}"/>
                </a:ext>
              </a:extLst>
            </p:cNvPr>
            <p:cNvSpPr/>
            <p:nvPr/>
          </p:nvSpPr>
          <p:spPr>
            <a:xfrm>
              <a:off x="6861778" y="3761246"/>
              <a:ext cx="1239079" cy="508325"/>
            </a:xfrm>
            <a:prstGeom prst="roundRect">
              <a:avLst/>
            </a:prstGeom>
            <a:solidFill>
              <a:schemeClr val="accent4">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ＭＳ Ｐゴシック" panose="020B0600070205080204" pitchFamily="50" charset="-128"/>
                  <a:ea typeface="ＭＳ Ｐゴシック" panose="020B0600070205080204" pitchFamily="50" charset="-128"/>
                </a:rPr>
                <a:t>世話人会</a:t>
              </a:r>
            </a:p>
          </p:txBody>
        </p:sp>
        <p:cxnSp>
          <p:nvCxnSpPr>
            <p:cNvPr id="35" name="直線コネクタ 34">
              <a:extLst>
                <a:ext uri="{FF2B5EF4-FFF2-40B4-BE49-F238E27FC236}">
                  <a16:creationId xmlns:a16="http://schemas.microsoft.com/office/drawing/2014/main" xmlns="" id="{3D2D8134-CADB-4B17-9E06-BFCC09E0D762}"/>
                </a:ext>
              </a:extLst>
            </p:cNvPr>
            <p:cNvCxnSpPr/>
            <p:nvPr/>
          </p:nvCxnSpPr>
          <p:spPr>
            <a:xfrm>
              <a:off x="5075256" y="4664112"/>
              <a:ext cx="2907538"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四角形: 角を丸くする 30">
              <a:extLst>
                <a:ext uri="{FF2B5EF4-FFF2-40B4-BE49-F238E27FC236}">
                  <a16:creationId xmlns:a16="http://schemas.microsoft.com/office/drawing/2014/main" xmlns="" id="{4AFAFD68-E1D5-4041-81BB-6EC1A4C26A42}"/>
                </a:ext>
              </a:extLst>
            </p:cNvPr>
            <p:cNvSpPr/>
            <p:nvPr/>
          </p:nvSpPr>
          <p:spPr>
            <a:xfrm>
              <a:off x="7505001" y="5219185"/>
              <a:ext cx="1311966" cy="503211"/>
            </a:xfrm>
            <a:prstGeom prst="round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latin typeface="ＭＳ Ｐゴシック" panose="020B0600070205080204" pitchFamily="50" charset="-128"/>
                  <a:ea typeface="ＭＳ Ｐゴシック" panose="020B0600070205080204" pitchFamily="50" charset="-128"/>
                </a:rPr>
                <a:t>検査技師部会</a:t>
              </a:r>
            </a:p>
          </p:txBody>
        </p:sp>
        <p:sp>
          <p:nvSpPr>
            <p:cNvPr id="32" name="四角形: 角を丸くする 31">
              <a:extLst>
                <a:ext uri="{FF2B5EF4-FFF2-40B4-BE49-F238E27FC236}">
                  <a16:creationId xmlns:a16="http://schemas.microsoft.com/office/drawing/2014/main" xmlns="" id="{AAE4A04A-B3B1-4B39-8C0D-3CE09DE9DE7B}"/>
                </a:ext>
              </a:extLst>
            </p:cNvPr>
            <p:cNvSpPr/>
            <p:nvPr/>
          </p:nvSpPr>
          <p:spPr>
            <a:xfrm>
              <a:off x="4477209" y="5228821"/>
              <a:ext cx="1196094" cy="503211"/>
            </a:xfrm>
            <a:prstGeom prst="round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ＭＳ Ｐゴシック" panose="020B0600070205080204" pitchFamily="50" charset="-128"/>
                  <a:ea typeface="ＭＳ Ｐゴシック" panose="020B0600070205080204" pitchFamily="50" charset="-128"/>
                </a:rPr>
                <a:t>医師部会</a:t>
              </a:r>
            </a:p>
          </p:txBody>
        </p:sp>
        <p:sp>
          <p:nvSpPr>
            <p:cNvPr id="33" name="四角形: 角を丸くする 32">
              <a:extLst>
                <a:ext uri="{FF2B5EF4-FFF2-40B4-BE49-F238E27FC236}">
                  <a16:creationId xmlns:a16="http://schemas.microsoft.com/office/drawing/2014/main" xmlns="" id="{A44243C7-C66F-4A56-9869-39D4150F5C05}"/>
                </a:ext>
              </a:extLst>
            </p:cNvPr>
            <p:cNvSpPr/>
            <p:nvPr/>
          </p:nvSpPr>
          <p:spPr>
            <a:xfrm>
              <a:off x="5933169" y="5219184"/>
              <a:ext cx="1311966" cy="503211"/>
            </a:xfrm>
            <a:prstGeom prst="round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ＭＳ Ｐゴシック" panose="020B0600070205080204" pitchFamily="50" charset="-128"/>
                  <a:ea typeface="ＭＳ Ｐゴシック" panose="020B0600070205080204" pitchFamily="50" charset="-128"/>
                </a:rPr>
                <a:t>看護師部会</a:t>
              </a:r>
            </a:p>
          </p:txBody>
        </p:sp>
        <p:cxnSp>
          <p:nvCxnSpPr>
            <p:cNvPr id="37" name="直線コネクタ 36">
              <a:extLst>
                <a:ext uri="{FF2B5EF4-FFF2-40B4-BE49-F238E27FC236}">
                  <a16:creationId xmlns:a16="http://schemas.microsoft.com/office/drawing/2014/main" xmlns="" id="{FB643910-174F-40FC-A6E1-CA56102ECB65}"/>
                </a:ext>
              </a:extLst>
            </p:cNvPr>
            <p:cNvCxnSpPr>
              <a:cxnSpLocks/>
              <a:endCxn id="32" idx="0"/>
            </p:cNvCxnSpPr>
            <p:nvPr/>
          </p:nvCxnSpPr>
          <p:spPr>
            <a:xfrm>
              <a:off x="5075256" y="4664112"/>
              <a:ext cx="0" cy="564709"/>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xmlns="" id="{CD37BBD6-8E13-4B64-96D8-B73741FC4EAD}"/>
                </a:ext>
              </a:extLst>
            </p:cNvPr>
            <p:cNvCxnSpPr>
              <a:cxnSpLocks/>
            </p:cNvCxnSpPr>
            <p:nvPr/>
          </p:nvCxnSpPr>
          <p:spPr>
            <a:xfrm>
              <a:off x="6589152" y="4015408"/>
              <a:ext cx="0" cy="12134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xmlns="" id="{E885D8C4-E7D4-4099-BA1C-632C1F5D2243}"/>
                </a:ext>
              </a:extLst>
            </p:cNvPr>
            <p:cNvCxnSpPr>
              <a:cxnSpLocks/>
            </p:cNvCxnSpPr>
            <p:nvPr/>
          </p:nvCxnSpPr>
          <p:spPr>
            <a:xfrm>
              <a:off x="7982794" y="4654475"/>
              <a:ext cx="0" cy="564709"/>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59581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1778" y="6335273"/>
            <a:ext cx="2140969" cy="417643"/>
          </a:xfrm>
          <a:prstGeom prst="rect">
            <a:avLst/>
          </a:prstGeom>
        </p:spPr>
      </p:pic>
      <p:sp>
        <p:nvSpPr>
          <p:cNvPr id="3" name="テキスト ボックス 2"/>
          <p:cNvSpPr txBox="1"/>
          <p:nvPr/>
        </p:nvSpPr>
        <p:spPr>
          <a:xfrm>
            <a:off x="7506393" y="1069714"/>
            <a:ext cx="1837112" cy="276999"/>
          </a:xfrm>
          <a:prstGeom prst="rect">
            <a:avLst/>
          </a:prstGeom>
          <a:noFill/>
        </p:spPr>
        <p:txBody>
          <a:bodyPr wrap="square" rtlCol="0">
            <a:spAutoFit/>
          </a:bodyPr>
          <a:lstStyle/>
          <a:p>
            <a:r>
              <a:rPr kumimoji="1" lang="ja-JP" altLang="en-US" sz="1200" dirty="0">
                <a:latin typeface="HGP明朝E" panose="02020900000000000000" pitchFamily="18" charset="-128"/>
                <a:ea typeface="HGP明朝E" panose="02020900000000000000" pitchFamily="18" charset="-128"/>
              </a:rPr>
              <a:t>＊認定輸血検査技師</a:t>
            </a:r>
          </a:p>
        </p:txBody>
      </p:sp>
      <p:graphicFrame>
        <p:nvGraphicFramePr>
          <p:cNvPr id="5" name="表 4">
            <a:extLst>
              <a:ext uri="{FF2B5EF4-FFF2-40B4-BE49-F238E27FC236}">
                <a16:creationId xmlns:a16="http://schemas.microsoft.com/office/drawing/2014/main" xmlns="" id="{C5902A44-D33C-41BE-A71A-5D454E083E93}"/>
              </a:ext>
            </a:extLst>
          </p:cNvPr>
          <p:cNvGraphicFramePr>
            <a:graphicFrameLocks noGrp="1"/>
          </p:cNvGraphicFramePr>
          <p:nvPr>
            <p:extLst>
              <p:ext uri="{D42A27DB-BD31-4B8C-83A1-F6EECF244321}">
                <p14:modId xmlns:p14="http://schemas.microsoft.com/office/powerpoint/2010/main" val="2025445716"/>
              </p:ext>
            </p:extLst>
          </p:nvPr>
        </p:nvGraphicFramePr>
        <p:xfrm>
          <a:off x="928225" y="1447800"/>
          <a:ext cx="7287550" cy="4820920"/>
        </p:xfrm>
        <a:graphic>
          <a:graphicData uri="http://schemas.openxmlformats.org/drawingml/2006/table">
            <a:tbl>
              <a:tblPr firstRow="1" bandRow="1">
                <a:tableStyleId>{5940675A-B579-460E-94D1-54222C63F5DA}</a:tableStyleId>
              </a:tblPr>
              <a:tblGrid>
                <a:gridCol w="1851550">
                  <a:extLst>
                    <a:ext uri="{9D8B030D-6E8A-4147-A177-3AD203B41FA5}">
                      <a16:colId xmlns:a16="http://schemas.microsoft.com/office/drawing/2014/main" xmlns="" val="1401376030"/>
                    </a:ext>
                  </a:extLst>
                </a:gridCol>
                <a:gridCol w="5436000">
                  <a:extLst>
                    <a:ext uri="{9D8B030D-6E8A-4147-A177-3AD203B41FA5}">
                      <a16:colId xmlns:a16="http://schemas.microsoft.com/office/drawing/2014/main" xmlns="" val="3279916794"/>
                    </a:ext>
                  </a:extLst>
                </a:gridCol>
              </a:tblGrid>
              <a:tr h="370840">
                <a:tc>
                  <a:txBody>
                    <a:bodyPr/>
                    <a:lstStyle/>
                    <a:p>
                      <a:pPr algn="l"/>
                      <a:r>
                        <a:rPr kumimoji="1" lang="ja-JP" altLang="en-US" dirty="0">
                          <a:latin typeface="HGS明朝E" panose="02020900000000000000" pitchFamily="18" charset="-128"/>
                          <a:ea typeface="HGS明朝E" panose="02020900000000000000" pitchFamily="18" charset="-128"/>
                        </a:rPr>
                        <a:t>林崎　久美子＊</a:t>
                      </a:r>
                    </a:p>
                  </a:txBody>
                  <a:tcPr anchor="ctr"/>
                </a:tc>
                <a:tc>
                  <a:txBody>
                    <a:bodyPr/>
                    <a:lstStyle/>
                    <a:p>
                      <a:pPr algn="l"/>
                      <a:r>
                        <a:rPr kumimoji="1" lang="ja-JP" altLang="en-US" dirty="0">
                          <a:latin typeface="HGS明朝E" panose="02020900000000000000" pitchFamily="18" charset="-128"/>
                          <a:ea typeface="HGS明朝E" panose="02020900000000000000" pitchFamily="18" charset="-128"/>
                        </a:rPr>
                        <a:t>大曲厚生医療センター　（代表世話人）</a:t>
                      </a:r>
                    </a:p>
                  </a:txBody>
                  <a:tcPr anchor="ctr"/>
                </a:tc>
                <a:extLst>
                  <a:ext uri="{0D108BD9-81ED-4DB2-BD59-A6C34878D82A}">
                    <a16:rowId xmlns:a16="http://schemas.microsoft.com/office/drawing/2014/main" xmlns="" val="85015901"/>
                  </a:ext>
                </a:extLst>
              </a:tr>
              <a:tr h="370840">
                <a:tc>
                  <a:txBody>
                    <a:bodyPr/>
                    <a:lstStyle/>
                    <a:p>
                      <a:pPr algn="l"/>
                      <a:r>
                        <a:rPr kumimoji="1" lang="ja-JP" altLang="en-US" dirty="0">
                          <a:latin typeface="HGS明朝E" panose="02020900000000000000" pitchFamily="18" charset="-128"/>
                          <a:ea typeface="HGS明朝E" panose="02020900000000000000" pitchFamily="18" charset="-128"/>
                        </a:rPr>
                        <a:t>小塚　源儀</a:t>
                      </a:r>
                    </a:p>
                  </a:txBody>
                  <a:tcPr anchor="ctr"/>
                </a:tc>
                <a:tc>
                  <a:txBody>
                    <a:bodyPr/>
                    <a:lstStyle/>
                    <a:p>
                      <a:pPr algn="l"/>
                      <a:r>
                        <a:rPr kumimoji="1" lang="ja-JP" altLang="en-US" dirty="0">
                          <a:latin typeface="HGS明朝E" panose="02020900000000000000" pitchFamily="18" charset="-128"/>
                          <a:ea typeface="HGS明朝E" panose="02020900000000000000" pitchFamily="18" charset="-128"/>
                        </a:rPr>
                        <a:t>大館市立総合病院　（代表世話人）</a:t>
                      </a:r>
                    </a:p>
                  </a:txBody>
                  <a:tcPr anchor="ctr"/>
                </a:tc>
                <a:extLst>
                  <a:ext uri="{0D108BD9-81ED-4DB2-BD59-A6C34878D82A}">
                    <a16:rowId xmlns:a16="http://schemas.microsoft.com/office/drawing/2014/main" xmlns="" val="2237495167"/>
                  </a:ext>
                </a:extLst>
              </a:tr>
              <a:tr h="370840">
                <a:tc>
                  <a:txBody>
                    <a:bodyPr/>
                    <a:lstStyle/>
                    <a:p>
                      <a:pPr algn="l"/>
                      <a:r>
                        <a:rPr kumimoji="1" lang="ja-JP" altLang="en-US" dirty="0">
                          <a:latin typeface="HGS明朝E" panose="02020900000000000000" pitchFamily="18" charset="-128"/>
                          <a:ea typeface="HGS明朝E" panose="02020900000000000000" pitchFamily="18" charset="-128"/>
                        </a:rPr>
                        <a:t>阿部　雄大</a:t>
                      </a:r>
                    </a:p>
                  </a:txBody>
                  <a:tcPr anchor="ctr"/>
                </a:tc>
                <a:tc>
                  <a:txBody>
                    <a:bodyPr/>
                    <a:lstStyle/>
                    <a:p>
                      <a:pPr algn="l"/>
                      <a:r>
                        <a:rPr kumimoji="1" lang="ja-JP" altLang="en-US" dirty="0" err="1">
                          <a:latin typeface="HGS明朝E" panose="02020900000000000000" pitchFamily="18" charset="-128"/>
                          <a:ea typeface="HGS明朝E" panose="02020900000000000000" pitchFamily="18" charset="-128"/>
                        </a:rPr>
                        <a:t>かづの</a:t>
                      </a:r>
                      <a:r>
                        <a:rPr kumimoji="1" lang="ja-JP" altLang="en-US" dirty="0">
                          <a:latin typeface="HGS明朝E" panose="02020900000000000000" pitchFamily="18" charset="-128"/>
                          <a:ea typeface="HGS明朝E" panose="02020900000000000000" pitchFamily="18" charset="-128"/>
                        </a:rPr>
                        <a:t>厚生病院</a:t>
                      </a:r>
                    </a:p>
                  </a:txBody>
                  <a:tcPr anchor="ctr"/>
                </a:tc>
                <a:extLst>
                  <a:ext uri="{0D108BD9-81ED-4DB2-BD59-A6C34878D82A}">
                    <a16:rowId xmlns:a16="http://schemas.microsoft.com/office/drawing/2014/main" xmlns="" val="3250957085"/>
                  </a:ext>
                </a:extLst>
              </a:tr>
              <a:tr h="370840">
                <a:tc>
                  <a:txBody>
                    <a:bodyPr/>
                    <a:lstStyle/>
                    <a:p>
                      <a:pPr algn="l"/>
                      <a:r>
                        <a:rPr kumimoji="1" lang="ja-JP" altLang="en-US" dirty="0">
                          <a:latin typeface="HGS明朝E" panose="02020900000000000000" pitchFamily="18" charset="-128"/>
                          <a:ea typeface="HGS明朝E" panose="02020900000000000000" pitchFamily="18" charset="-128"/>
                        </a:rPr>
                        <a:t>加藤　亜有子＊</a:t>
                      </a:r>
                    </a:p>
                  </a:txBody>
                  <a:tcPr anchor="ctr"/>
                </a:tc>
                <a:tc>
                  <a:txBody>
                    <a:bodyPr/>
                    <a:lstStyle/>
                    <a:p>
                      <a:pPr algn="l"/>
                      <a:r>
                        <a:rPr kumimoji="1" lang="ja-JP" altLang="en-US" dirty="0">
                          <a:latin typeface="HGS明朝E" panose="02020900000000000000" pitchFamily="18" charset="-128"/>
                          <a:ea typeface="HGS明朝E" panose="02020900000000000000" pitchFamily="18" charset="-128"/>
                        </a:rPr>
                        <a:t>能代厚生医療センター</a:t>
                      </a:r>
                    </a:p>
                  </a:txBody>
                  <a:tcPr anchor="ctr"/>
                </a:tc>
                <a:extLst>
                  <a:ext uri="{0D108BD9-81ED-4DB2-BD59-A6C34878D82A}">
                    <a16:rowId xmlns:a16="http://schemas.microsoft.com/office/drawing/2014/main" xmlns="" val="511875096"/>
                  </a:ext>
                </a:extLst>
              </a:tr>
              <a:tr h="370840">
                <a:tc>
                  <a:txBody>
                    <a:bodyPr/>
                    <a:lstStyle/>
                    <a:p>
                      <a:pPr algn="l"/>
                      <a:r>
                        <a:rPr kumimoji="1" lang="ja-JP" altLang="en-US" dirty="0">
                          <a:latin typeface="HGS明朝E" panose="02020900000000000000" pitchFamily="18" charset="-128"/>
                          <a:ea typeface="HGS明朝E" panose="02020900000000000000" pitchFamily="18" charset="-128"/>
                        </a:rPr>
                        <a:t>芳賀　津晶</a:t>
                      </a:r>
                    </a:p>
                  </a:txBody>
                  <a:tcPr anchor="ctr"/>
                </a:tc>
                <a:tc>
                  <a:txBody>
                    <a:bodyPr/>
                    <a:lstStyle/>
                    <a:p>
                      <a:pPr algn="l"/>
                      <a:r>
                        <a:rPr kumimoji="1" lang="ja-JP" altLang="en-US" dirty="0">
                          <a:latin typeface="HGS明朝E" panose="02020900000000000000" pitchFamily="18" charset="-128"/>
                          <a:ea typeface="HGS明朝E" panose="02020900000000000000" pitchFamily="18" charset="-128"/>
                        </a:rPr>
                        <a:t>独立行政法人　地域医療機能推進機構　秋田病院</a:t>
                      </a:r>
                    </a:p>
                  </a:txBody>
                  <a:tcPr anchor="ctr"/>
                </a:tc>
                <a:extLst>
                  <a:ext uri="{0D108BD9-81ED-4DB2-BD59-A6C34878D82A}">
                    <a16:rowId xmlns:a16="http://schemas.microsoft.com/office/drawing/2014/main" xmlns="" val="918799361"/>
                  </a:ext>
                </a:extLst>
              </a:tr>
              <a:tr h="370840">
                <a:tc>
                  <a:txBody>
                    <a:bodyPr/>
                    <a:lstStyle/>
                    <a:p>
                      <a:pPr algn="l"/>
                      <a:r>
                        <a:rPr kumimoji="1" lang="ja-JP" altLang="en-US" dirty="0">
                          <a:latin typeface="HGS明朝E" panose="02020900000000000000" pitchFamily="18" charset="-128"/>
                          <a:ea typeface="HGS明朝E" panose="02020900000000000000" pitchFamily="18" charset="-128"/>
                        </a:rPr>
                        <a:t>能登谷　武＊</a:t>
                      </a:r>
                    </a:p>
                  </a:txBody>
                  <a:tcPr anchor="ctr"/>
                </a:tc>
                <a:tc>
                  <a:txBody>
                    <a:bodyPr/>
                    <a:lstStyle/>
                    <a:p>
                      <a:pPr algn="l"/>
                      <a:r>
                        <a:rPr kumimoji="1" lang="ja-JP" altLang="en-US" dirty="0">
                          <a:latin typeface="HGS明朝E" panose="02020900000000000000" pitchFamily="18" charset="-128"/>
                          <a:ea typeface="HGS明朝E" panose="02020900000000000000" pitchFamily="18" charset="-128"/>
                        </a:rPr>
                        <a:t>秋田大学医学部附属病院</a:t>
                      </a:r>
                    </a:p>
                  </a:txBody>
                  <a:tcPr anchor="ctr"/>
                </a:tc>
                <a:extLst>
                  <a:ext uri="{0D108BD9-81ED-4DB2-BD59-A6C34878D82A}">
                    <a16:rowId xmlns:a16="http://schemas.microsoft.com/office/drawing/2014/main" xmlns="" val="1418555277"/>
                  </a:ext>
                </a:extLst>
              </a:tr>
              <a:tr h="370840">
                <a:tc>
                  <a:txBody>
                    <a:bodyPr/>
                    <a:lstStyle/>
                    <a:p>
                      <a:pPr algn="l"/>
                      <a:r>
                        <a:rPr kumimoji="1" lang="ja-JP" altLang="en-US" dirty="0">
                          <a:latin typeface="HGS明朝E" panose="02020900000000000000" pitchFamily="18" charset="-128"/>
                          <a:ea typeface="HGS明朝E" panose="02020900000000000000" pitchFamily="18" charset="-128"/>
                        </a:rPr>
                        <a:t>佐藤　郁恵＊</a:t>
                      </a:r>
                    </a:p>
                  </a:txBody>
                  <a:tcPr anchor="ctr"/>
                </a:tc>
                <a:tc>
                  <a:txBody>
                    <a:bodyPr/>
                    <a:lstStyle/>
                    <a:p>
                      <a:pPr algn="l"/>
                      <a:r>
                        <a:rPr kumimoji="1" lang="ja-JP" altLang="en-US" dirty="0">
                          <a:latin typeface="HGS明朝E" panose="02020900000000000000" pitchFamily="18" charset="-128"/>
                          <a:ea typeface="HGS明朝E" panose="02020900000000000000" pitchFamily="18" charset="-128"/>
                        </a:rPr>
                        <a:t>秋田大学医学部附属病院</a:t>
                      </a:r>
                    </a:p>
                  </a:txBody>
                  <a:tcPr anchor="ctr"/>
                </a:tc>
                <a:extLst>
                  <a:ext uri="{0D108BD9-81ED-4DB2-BD59-A6C34878D82A}">
                    <a16:rowId xmlns:a16="http://schemas.microsoft.com/office/drawing/2014/main" xmlns="" val="2522351043"/>
                  </a:ext>
                </a:extLst>
              </a:tr>
              <a:tr h="370840">
                <a:tc>
                  <a:txBody>
                    <a:bodyPr/>
                    <a:lstStyle/>
                    <a:p>
                      <a:pPr algn="l"/>
                      <a:r>
                        <a:rPr kumimoji="1" lang="ja-JP" altLang="en-US" dirty="0">
                          <a:latin typeface="HGS明朝E" panose="02020900000000000000" pitchFamily="18" charset="-128"/>
                          <a:ea typeface="HGS明朝E" panose="02020900000000000000" pitchFamily="18" charset="-128"/>
                        </a:rPr>
                        <a:t>田仲　宏充＊</a:t>
                      </a:r>
                    </a:p>
                  </a:txBody>
                  <a:tcPr anchor="ctr"/>
                </a:tc>
                <a:tc>
                  <a:txBody>
                    <a:bodyPr/>
                    <a:lstStyle/>
                    <a:p>
                      <a:pPr algn="l"/>
                      <a:r>
                        <a:rPr kumimoji="1" lang="ja-JP" altLang="en-US" dirty="0">
                          <a:latin typeface="HGS明朝E" panose="02020900000000000000" pitchFamily="18" charset="-128"/>
                          <a:ea typeface="HGS明朝E" panose="02020900000000000000" pitchFamily="18" charset="-128"/>
                        </a:rPr>
                        <a:t>秋田赤十字病院</a:t>
                      </a:r>
                    </a:p>
                  </a:txBody>
                  <a:tcPr anchor="ctr"/>
                </a:tc>
                <a:extLst>
                  <a:ext uri="{0D108BD9-81ED-4DB2-BD59-A6C34878D82A}">
                    <a16:rowId xmlns:a16="http://schemas.microsoft.com/office/drawing/2014/main" xmlns="" val="961046157"/>
                  </a:ext>
                </a:extLst>
              </a:tr>
              <a:tr h="370840">
                <a:tc>
                  <a:txBody>
                    <a:bodyPr/>
                    <a:lstStyle/>
                    <a:p>
                      <a:pPr algn="l"/>
                      <a:r>
                        <a:rPr kumimoji="1" lang="ja-JP" altLang="en-US" dirty="0">
                          <a:latin typeface="HGS明朝E" panose="02020900000000000000" pitchFamily="18" charset="-128"/>
                          <a:ea typeface="HGS明朝E" panose="02020900000000000000" pitchFamily="18" charset="-128"/>
                        </a:rPr>
                        <a:t>佐藤　千春</a:t>
                      </a:r>
                    </a:p>
                  </a:txBody>
                  <a:tcPr anchor="ctr"/>
                </a:tc>
                <a:tc>
                  <a:txBody>
                    <a:bodyPr/>
                    <a:lstStyle/>
                    <a:p>
                      <a:pPr algn="l"/>
                      <a:r>
                        <a:rPr kumimoji="1" lang="ja-JP" altLang="en-US" dirty="0">
                          <a:latin typeface="HGS明朝E" panose="02020900000000000000" pitchFamily="18" charset="-128"/>
                          <a:ea typeface="HGS明朝E" panose="02020900000000000000" pitchFamily="18" charset="-128"/>
                        </a:rPr>
                        <a:t>市立秋田総合病院</a:t>
                      </a:r>
                    </a:p>
                  </a:txBody>
                  <a:tcPr anchor="ctr"/>
                </a:tc>
                <a:extLst>
                  <a:ext uri="{0D108BD9-81ED-4DB2-BD59-A6C34878D82A}">
                    <a16:rowId xmlns:a16="http://schemas.microsoft.com/office/drawing/2014/main" xmlns="" val="2969517288"/>
                  </a:ext>
                </a:extLst>
              </a:tr>
              <a:tr h="370840">
                <a:tc>
                  <a:txBody>
                    <a:bodyPr/>
                    <a:lstStyle/>
                    <a:p>
                      <a:pPr algn="l"/>
                      <a:r>
                        <a:rPr kumimoji="1" lang="ja-JP" altLang="en-US" dirty="0">
                          <a:latin typeface="HGS明朝E" panose="02020900000000000000" pitchFamily="18" charset="-128"/>
                          <a:ea typeface="HGS明朝E" panose="02020900000000000000" pitchFamily="18" charset="-128"/>
                        </a:rPr>
                        <a:t>國井　華子＊</a:t>
                      </a:r>
                    </a:p>
                  </a:txBody>
                  <a:tcPr anchor="ctr"/>
                </a:tc>
                <a:tc>
                  <a:txBody>
                    <a:bodyPr/>
                    <a:lstStyle/>
                    <a:p>
                      <a:pPr algn="l"/>
                      <a:r>
                        <a:rPr kumimoji="1" lang="ja-JP" altLang="en-US" dirty="0">
                          <a:latin typeface="HGS明朝E" panose="02020900000000000000" pitchFamily="18" charset="-128"/>
                          <a:ea typeface="HGS明朝E" panose="02020900000000000000" pitchFamily="18" charset="-128"/>
                        </a:rPr>
                        <a:t>秋田県赤十字血液センター</a:t>
                      </a:r>
                    </a:p>
                  </a:txBody>
                  <a:tcPr anchor="ctr"/>
                </a:tc>
                <a:extLst>
                  <a:ext uri="{0D108BD9-81ED-4DB2-BD59-A6C34878D82A}">
                    <a16:rowId xmlns:a16="http://schemas.microsoft.com/office/drawing/2014/main" xmlns="" val="48723821"/>
                  </a:ext>
                </a:extLst>
              </a:tr>
              <a:tr h="370840">
                <a:tc>
                  <a:txBody>
                    <a:bodyPr/>
                    <a:lstStyle/>
                    <a:p>
                      <a:pPr algn="l"/>
                      <a:r>
                        <a:rPr kumimoji="1" lang="ja-JP" altLang="en-US" dirty="0">
                          <a:latin typeface="HGS明朝E" panose="02020900000000000000" pitchFamily="18" charset="-128"/>
                          <a:ea typeface="HGS明朝E" panose="02020900000000000000" pitchFamily="18" charset="-128"/>
                        </a:rPr>
                        <a:t>佐藤　和美</a:t>
                      </a:r>
                    </a:p>
                  </a:txBody>
                  <a:tcPr anchor="ctr"/>
                </a:tc>
                <a:tc>
                  <a:txBody>
                    <a:bodyPr/>
                    <a:lstStyle/>
                    <a:p>
                      <a:pPr algn="l"/>
                      <a:r>
                        <a:rPr kumimoji="1" lang="ja-JP" altLang="en-US">
                          <a:latin typeface="HGS明朝E" panose="02020900000000000000" pitchFamily="18" charset="-128"/>
                          <a:ea typeface="HGS明朝E" panose="02020900000000000000" pitchFamily="18" charset="-128"/>
                        </a:rPr>
                        <a:t>由利組合総合病院</a:t>
                      </a:r>
                      <a:endParaRPr kumimoji="1" lang="ja-JP" altLang="en-US" dirty="0">
                        <a:latin typeface="HGS明朝E" panose="02020900000000000000" pitchFamily="18" charset="-128"/>
                        <a:ea typeface="HGS明朝E" panose="02020900000000000000" pitchFamily="18" charset="-128"/>
                      </a:endParaRPr>
                    </a:p>
                  </a:txBody>
                  <a:tcPr anchor="ctr"/>
                </a:tc>
                <a:extLst>
                  <a:ext uri="{0D108BD9-81ED-4DB2-BD59-A6C34878D82A}">
                    <a16:rowId xmlns:a16="http://schemas.microsoft.com/office/drawing/2014/main" xmlns="" val="2149589818"/>
                  </a:ext>
                </a:extLst>
              </a:tr>
              <a:tr h="370840">
                <a:tc>
                  <a:txBody>
                    <a:bodyPr/>
                    <a:lstStyle/>
                    <a:p>
                      <a:pPr algn="l"/>
                      <a:r>
                        <a:rPr kumimoji="1" lang="ja-JP" altLang="en-US" dirty="0">
                          <a:latin typeface="HGS明朝E" panose="02020900000000000000" pitchFamily="18" charset="-128"/>
                          <a:ea typeface="HGS明朝E" panose="02020900000000000000" pitchFamily="18" charset="-128"/>
                        </a:rPr>
                        <a:t>佐々木　俊一＊</a:t>
                      </a:r>
                    </a:p>
                  </a:txBody>
                  <a:tcPr anchor="ctr"/>
                </a:tc>
                <a:tc>
                  <a:txBody>
                    <a:bodyPr/>
                    <a:lstStyle/>
                    <a:p>
                      <a:pPr algn="l"/>
                      <a:r>
                        <a:rPr kumimoji="1" lang="ja-JP" altLang="en-US" dirty="0">
                          <a:latin typeface="HGS明朝E" panose="02020900000000000000" pitchFamily="18" charset="-128"/>
                          <a:ea typeface="HGS明朝E" panose="02020900000000000000" pitchFamily="18" charset="-128"/>
                        </a:rPr>
                        <a:t>平鹿総合病院</a:t>
                      </a:r>
                    </a:p>
                  </a:txBody>
                  <a:tcPr anchor="ctr"/>
                </a:tc>
                <a:extLst>
                  <a:ext uri="{0D108BD9-81ED-4DB2-BD59-A6C34878D82A}">
                    <a16:rowId xmlns:a16="http://schemas.microsoft.com/office/drawing/2014/main" xmlns="" val="187923585"/>
                  </a:ext>
                </a:extLst>
              </a:tr>
              <a:tr h="370840">
                <a:tc>
                  <a:txBody>
                    <a:bodyPr/>
                    <a:lstStyle/>
                    <a:p>
                      <a:pPr algn="l"/>
                      <a:r>
                        <a:rPr kumimoji="1" lang="ja-JP" altLang="en-US" dirty="0">
                          <a:latin typeface="HGS明朝E" panose="02020900000000000000" pitchFamily="18" charset="-128"/>
                          <a:ea typeface="HGS明朝E" panose="02020900000000000000" pitchFamily="18" charset="-128"/>
                        </a:rPr>
                        <a:t>佐藤　知佳子</a:t>
                      </a:r>
                    </a:p>
                  </a:txBody>
                  <a:tcPr anchor="ctr"/>
                </a:tc>
                <a:tc>
                  <a:txBody>
                    <a:bodyPr/>
                    <a:lstStyle/>
                    <a:p>
                      <a:pPr algn="l"/>
                      <a:r>
                        <a:rPr kumimoji="1" lang="ja-JP" altLang="en-US" dirty="0">
                          <a:latin typeface="HGS明朝E" panose="02020900000000000000" pitchFamily="18" charset="-128"/>
                          <a:ea typeface="HGS明朝E" panose="02020900000000000000" pitchFamily="18" charset="-128"/>
                        </a:rPr>
                        <a:t>北秋田市民病院</a:t>
                      </a:r>
                    </a:p>
                  </a:txBody>
                  <a:tcPr anchor="ctr"/>
                </a:tc>
                <a:extLst>
                  <a:ext uri="{0D108BD9-81ED-4DB2-BD59-A6C34878D82A}">
                    <a16:rowId xmlns:a16="http://schemas.microsoft.com/office/drawing/2014/main" xmlns="" val="1052322377"/>
                  </a:ext>
                </a:extLst>
              </a:tr>
            </a:tbl>
          </a:graphicData>
        </a:graphic>
      </p:graphicFrame>
      <p:sp>
        <p:nvSpPr>
          <p:cNvPr id="9" name="タイトル 1">
            <a:extLst>
              <a:ext uri="{FF2B5EF4-FFF2-40B4-BE49-F238E27FC236}">
                <a16:creationId xmlns:a16="http://schemas.microsoft.com/office/drawing/2014/main" xmlns="" id="{262A7E10-49CD-4E56-907A-2AAD6ECEDF34}"/>
              </a:ext>
            </a:extLst>
          </p:cNvPr>
          <p:cNvSpPr>
            <a:spLocks noGrp="1"/>
          </p:cNvSpPr>
          <p:nvPr>
            <p:ph type="title"/>
          </p:nvPr>
        </p:nvSpPr>
        <p:spPr>
          <a:xfrm>
            <a:off x="628650" y="365125"/>
            <a:ext cx="7886700" cy="1325563"/>
          </a:xfrm>
        </p:spPr>
        <p:txBody>
          <a:bodyPr anchor="t"/>
          <a:lstStyle/>
          <a:p>
            <a:pPr algn="ctr"/>
            <a:r>
              <a:rPr lang="ja-JP" altLang="en-US" dirty="0">
                <a:solidFill>
                  <a:srgbClr val="002060"/>
                </a:solidFill>
                <a:latin typeface="HGP明朝E" panose="02020900000000000000" pitchFamily="18" charset="-128"/>
                <a:ea typeface="HGP明朝E" panose="02020900000000000000" pitchFamily="18" charset="-128"/>
              </a:rPr>
              <a:t>検査技師部会メンバー</a:t>
            </a:r>
            <a:endParaRPr kumimoji="1" lang="ja-JP" altLang="en-US" dirty="0">
              <a:solidFill>
                <a:srgbClr val="002060"/>
              </a:solidFill>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685419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1778" y="6335273"/>
            <a:ext cx="2140969" cy="417643"/>
          </a:xfrm>
          <a:prstGeom prst="rect">
            <a:avLst/>
          </a:prstGeom>
        </p:spPr>
      </p:pic>
      <p:sp>
        <p:nvSpPr>
          <p:cNvPr id="5" name="タイトル 1"/>
          <p:cNvSpPr>
            <a:spLocks noGrp="1"/>
          </p:cNvSpPr>
          <p:nvPr>
            <p:ph type="title"/>
          </p:nvPr>
        </p:nvSpPr>
        <p:spPr/>
        <p:txBody>
          <a:bodyPr anchor="t"/>
          <a:lstStyle/>
          <a:p>
            <a:pPr algn="ctr"/>
            <a:r>
              <a:rPr lang="ja-JP" altLang="en-US" dirty="0">
                <a:solidFill>
                  <a:srgbClr val="002060"/>
                </a:solidFill>
                <a:latin typeface="HGP明朝E" panose="02020900000000000000" pitchFamily="18" charset="-128"/>
                <a:ea typeface="HGP明朝E" panose="02020900000000000000" pitchFamily="18" charset="-128"/>
              </a:rPr>
              <a:t>輸血検査技術の向上のために①</a:t>
            </a:r>
            <a:endParaRPr kumimoji="1" lang="ja-JP" altLang="en-US" dirty="0">
              <a:solidFill>
                <a:srgbClr val="002060"/>
              </a:solidFill>
              <a:latin typeface="HGP明朝E" panose="02020900000000000000" pitchFamily="18" charset="-128"/>
              <a:ea typeface="HGP明朝E" panose="02020900000000000000" pitchFamily="18" charset="-128"/>
            </a:endParaRPr>
          </a:p>
        </p:txBody>
      </p:sp>
      <p:sp>
        <p:nvSpPr>
          <p:cNvPr id="7" name="テキスト ボックス 6">
            <a:extLst>
              <a:ext uri="{FF2B5EF4-FFF2-40B4-BE49-F238E27FC236}">
                <a16:creationId xmlns:a16="http://schemas.microsoft.com/office/drawing/2014/main" xmlns="" id="{55E42E42-DE41-4458-BD16-293620908303}"/>
              </a:ext>
            </a:extLst>
          </p:cNvPr>
          <p:cNvSpPr txBox="1"/>
          <p:nvPr/>
        </p:nvSpPr>
        <p:spPr>
          <a:xfrm>
            <a:off x="840685" y="1137549"/>
            <a:ext cx="7674665" cy="830997"/>
          </a:xfrm>
          <a:prstGeom prst="rect">
            <a:avLst/>
          </a:prstGeom>
          <a:solidFill>
            <a:schemeClr val="accent5">
              <a:lumMod val="20000"/>
              <a:lumOff val="80000"/>
            </a:schemeClr>
          </a:solidFill>
          <a:ln>
            <a:solidFill>
              <a:schemeClr val="tx1"/>
            </a:solidFill>
          </a:ln>
        </p:spPr>
        <p:txBody>
          <a:bodyPr wrap="square" rtlCol="0">
            <a:spAutoFit/>
          </a:bodyPr>
          <a:lstStyle/>
          <a:p>
            <a:pPr algn="ctr"/>
            <a:r>
              <a:rPr kumimoji="1" lang="ja-JP" altLang="en-US" sz="2400" dirty="0">
                <a:latin typeface="HGS明朝E" panose="02020900000000000000" pitchFamily="18" charset="-128"/>
                <a:ea typeface="HGS明朝E" panose="02020900000000000000" pitchFamily="18" charset="-128"/>
              </a:rPr>
              <a:t>輸血検査に携わる機会の少ない検査技師への適切な検査技術の指導を、毎年研修会を開催し行っている。</a:t>
            </a:r>
          </a:p>
        </p:txBody>
      </p:sp>
      <p:pic>
        <p:nvPicPr>
          <p:cNvPr id="11" name="図 10">
            <a:extLst>
              <a:ext uri="{FF2B5EF4-FFF2-40B4-BE49-F238E27FC236}">
                <a16:creationId xmlns:a16="http://schemas.microsoft.com/office/drawing/2014/main" xmlns="" id="{70F2B496-2D04-436D-9D6A-C9BB67EDAA79}"/>
              </a:ext>
            </a:extLst>
          </p:cNvPr>
          <p:cNvPicPr>
            <a:picLocks noChangeAspect="1"/>
          </p:cNvPicPr>
          <p:nvPr/>
        </p:nvPicPr>
        <p:blipFill rotWithShape="1">
          <a:blip r:embed="rId3"/>
          <a:srcRect l="21594" t="16188" r="21015" b="9208"/>
          <a:stretch/>
        </p:blipFill>
        <p:spPr>
          <a:xfrm>
            <a:off x="840685" y="2139317"/>
            <a:ext cx="3943350" cy="3138111"/>
          </a:xfrm>
          <a:prstGeom prst="rect">
            <a:avLst/>
          </a:prstGeom>
          <a:ln>
            <a:solidFill>
              <a:schemeClr val="tx1"/>
            </a:solidFill>
          </a:ln>
        </p:spPr>
      </p:pic>
      <p:pic>
        <p:nvPicPr>
          <p:cNvPr id="13" name="図 12">
            <a:extLst>
              <a:ext uri="{FF2B5EF4-FFF2-40B4-BE49-F238E27FC236}">
                <a16:creationId xmlns:a16="http://schemas.microsoft.com/office/drawing/2014/main" xmlns="" id="{9F209959-1D1E-4B05-96FE-3274AF03F719}"/>
              </a:ext>
            </a:extLst>
          </p:cNvPr>
          <p:cNvPicPr>
            <a:picLocks noChangeAspect="1"/>
          </p:cNvPicPr>
          <p:nvPr/>
        </p:nvPicPr>
        <p:blipFill rotWithShape="1">
          <a:blip r:embed="rId4"/>
          <a:srcRect l="25165" t="14234" r="26702" b="31376"/>
          <a:stretch/>
        </p:blipFill>
        <p:spPr>
          <a:xfrm>
            <a:off x="4280451" y="3410617"/>
            <a:ext cx="4592707" cy="2917878"/>
          </a:xfrm>
          <a:prstGeom prst="rect">
            <a:avLst/>
          </a:prstGeom>
          <a:ln>
            <a:solidFill>
              <a:schemeClr val="tx1"/>
            </a:solidFill>
          </a:ln>
        </p:spPr>
      </p:pic>
      <p:sp>
        <p:nvSpPr>
          <p:cNvPr id="14" name="テキスト ボックス 13">
            <a:extLst>
              <a:ext uri="{FF2B5EF4-FFF2-40B4-BE49-F238E27FC236}">
                <a16:creationId xmlns:a16="http://schemas.microsoft.com/office/drawing/2014/main" xmlns="" id="{4EC42A2D-FBB6-41F0-8A35-55139FF7ECD8}"/>
              </a:ext>
            </a:extLst>
          </p:cNvPr>
          <p:cNvSpPr txBox="1"/>
          <p:nvPr/>
        </p:nvSpPr>
        <p:spPr>
          <a:xfrm>
            <a:off x="5420139" y="2422745"/>
            <a:ext cx="3339548" cy="646331"/>
          </a:xfrm>
          <a:prstGeom prst="rect">
            <a:avLst/>
          </a:prstGeom>
          <a:noFill/>
          <a:ln>
            <a:solidFill>
              <a:schemeClr val="tx1"/>
            </a:solidFill>
          </a:ln>
        </p:spPr>
        <p:txBody>
          <a:bodyPr wrap="square" rtlCol="0">
            <a:spAutoFit/>
          </a:bodyPr>
          <a:lstStyle/>
          <a:p>
            <a:r>
              <a:rPr kumimoji="1" lang="ja-JP" altLang="en-US" dirty="0">
                <a:latin typeface="HGS明朝E" panose="02020900000000000000" pitchFamily="18" charset="-128"/>
                <a:ea typeface="HGS明朝E" panose="02020900000000000000" pitchFamily="18" charset="-128"/>
              </a:rPr>
              <a:t>令和元年</a:t>
            </a:r>
            <a:r>
              <a:rPr kumimoji="1" lang="en-US" altLang="ja-JP" dirty="0">
                <a:latin typeface="HGS明朝E" panose="02020900000000000000" pitchFamily="18" charset="-128"/>
                <a:ea typeface="HGS明朝E" panose="02020900000000000000" pitchFamily="18" charset="-128"/>
              </a:rPr>
              <a:t>10</a:t>
            </a:r>
            <a:r>
              <a:rPr kumimoji="1" lang="ja-JP" altLang="en-US" dirty="0">
                <a:latin typeface="HGS明朝E" panose="02020900000000000000" pitchFamily="18" charset="-128"/>
                <a:ea typeface="HGS明朝E" panose="02020900000000000000" pitchFamily="18" charset="-128"/>
              </a:rPr>
              <a:t>月</a:t>
            </a:r>
            <a:r>
              <a:rPr kumimoji="1" lang="en-US" altLang="ja-JP" dirty="0">
                <a:latin typeface="HGS明朝E" panose="02020900000000000000" pitchFamily="18" charset="-128"/>
                <a:ea typeface="HGS明朝E" panose="02020900000000000000" pitchFamily="18" charset="-128"/>
              </a:rPr>
              <a:t>20</a:t>
            </a:r>
            <a:r>
              <a:rPr kumimoji="1" lang="ja-JP" altLang="en-US" dirty="0">
                <a:latin typeface="HGS明朝E" panose="02020900000000000000" pitchFamily="18" charset="-128"/>
                <a:ea typeface="HGS明朝E" panose="02020900000000000000" pitchFamily="18" charset="-128"/>
              </a:rPr>
              <a:t>日（日）</a:t>
            </a:r>
            <a:endParaRPr kumimoji="1" lang="en-US" altLang="ja-JP" dirty="0">
              <a:latin typeface="HGS明朝E" panose="02020900000000000000" pitchFamily="18" charset="-128"/>
              <a:ea typeface="HGS明朝E" panose="02020900000000000000" pitchFamily="18" charset="-128"/>
            </a:endParaRPr>
          </a:p>
          <a:p>
            <a:r>
              <a:rPr lang="ja-JP" altLang="en-US" dirty="0">
                <a:latin typeface="HGS明朝E" panose="02020900000000000000" pitchFamily="18" charset="-128"/>
                <a:ea typeface="HGS明朝E" panose="02020900000000000000" pitchFamily="18" charset="-128"/>
              </a:rPr>
              <a:t>秋田大学医学部にて　　開催</a:t>
            </a:r>
            <a:endParaRPr kumimoji="1" lang="ja-JP" altLang="en-US" dirty="0">
              <a:latin typeface="HGS明朝E" panose="02020900000000000000" pitchFamily="18" charset="-128"/>
              <a:ea typeface="HGS明朝E" panose="02020900000000000000" pitchFamily="18" charset="-128"/>
            </a:endParaRPr>
          </a:p>
        </p:txBody>
      </p:sp>
    </p:spTree>
    <p:extLst>
      <p:ext uri="{BB962C8B-B14F-4D97-AF65-F5344CB8AC3E}">
        <p14:creationId xmlns:p14="http://schemas.microsoft.com/office/powerpoint/2010/main" val="2790526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1778" y="6335273"/>
            <a:ext cx="2140969" cy="417643"/>
          </a:xfrm>
          <a:prstGeom prst="rect">
            <a:avLst/>
          </a:prstGeom>
        </p:spPr>
      </p:pic>
      <p:sp>
        <p:nvSpPr>
          <p:cNvPr id="5" name="タイトル 1"/>
          <p:cNvSpPr>
            <a:spLocks noGrp="1"/>
          </p:cNvSpPr>
          <p:nvPr>
            <p:ph type="title"/>
          </p:nvPr>
        </p:nvSpPr>
        <p:spPr/>
        <p:txBody>
          <a:bodyPr anchor="t"/>
          <a:lstStyle/>
          <a:p>
            <a:pPr algn="ctr"/>
            <a:r>
              <a:rPr lang="ja-JP" altLang="en-US" dirty="0">
                <a:solidFill>
                  <a:srgbClr val="002060"/>
                </a:solidFill>
                <a:latin typeface="HGP明朝E" panose="02020900000000000000" pitchFamily="18" charset="-128"/>
                <a:ea typeface="HGP明朝E" panose="02020900000000000000" pitchFamily="18" charset="-128"/>
              </a:rPr>
              <a:t>輸血検査技術の向上のために②</a:t>
            </a:r>
            <a:endParaRPr kumimoji="1" lang="ja-JP" altLang="en-US" dirty="0">
              <a:solidFill>
                <a:srgbClr val="002060"/>
              </a:solidFill>
              <a:latin typeface="HGP明朝E" panose="02020900000000000000" pitchFamily="18" charset="-128"/>
              <a:ea typeface="HGP明朝E" panose="02020900000000000000" pitchFamily="18" charset="-128"/>
            </a:endParaRPr>
          </a:p>
        </p:txBody>
      </p:sp>
      <p:sp>
        <p:nvSpPr>
          <p:cNvPr id="9" name="コンテンツ プレースホルダー 2">
            <a:extLst>
              <a:ext uri="{FF2B5EF4-FFF2-40B4-BE49-F238E27FC236}">
                <a16:creationId xmlns:a16="http://schemas.microsoft.com/office/drawing/2014/main" xmlns="" id="{FD3D3DF3-12B4-40ED-945F-E70DA5BEE3D6}"/>
              </a:ext>
            </a:extLst>
          </p:cNvPr>
          <p:cNvSpPr>
            <a:spLocks noGrp="1"/>
          </p:cNvSpPr>
          <p:nvPr>
            <p:ph idx="1"/>
          </p:nvPr>
        </p:nvSpPr>
        <p:spPr>
          <a:xfrm>
            <a:off x="628650" y="1181697"/>
            <a:ext cx="7886700" cy="1864474"/>
          </a:xfrm>
          <a:ln>
            <a:solidFill>
              <a:schemeClr val="accent1">
                <a:lumMod val="50000"/>
              </a:schemeClr>
            </a:solidFill>
          </a:ln>
        </p:spPr>
        <p:txBody>
          <a:bodyPr>
            <a:noAutofit/>
          </a:bodyPr>
          <a:lstStyle/>
          <a:p>
            <a:r>
              <a:rPr lang="ja-JP" altLang="en-US" sz="2800" dirty="0">
                <a:latin typeface="HGS明朝E" panose="02020900000000000000" pitchFamily="18" charset="-128"/>
                <a:ea typeface="HGS明朝E" panose="02020900000000000000" pitchFamily="18" charset="-128"/>
              </a:rPr>
              <a:t>検査技師部会より平成</a:t>
            </a:r>
            <a:r>
              <a:rPr lang="en-US" altLang="ja-JP" sz="2800" dirty="0">
                <a:latin typeface="HGS明朝E" panose="02020900000000000000" pitchFamily="18" charset="-128"/>
                <a:ea typeface="HGS明朝E" panose="02020900000000000000" pitchFamily="18" charset="-128"/>
              </a:rPr>
              <a:t>29</a:t>
            </a:r>
            <a:r>
              <a:rPr lang="ja-JP" altLang="en-US" sz="2800" dirty="0">
                <a:latin typeface="HGS明朝E" panose="02020900000000000000" pitchFamily="18" charset="-128"/>
                <a:ea typeface="HGS明朝E" panose="02020900000000000000" pitchFamily="18" charset="-128"/>
              </a:rPr>
              <a:t>年に小規模医療機関の輸血の実態についてアンケート調査を</a:t>
            </a:r>
            <a:r>
              <a:rPr lang="ja-JP" altLang="en-US" dirty="0">
                <a:latin typeface="HGS明朝E" panose="02020900000000000000" pitchFamily="18" charset="-128"/>
                <a:ea typeface="HGS明朝E" panose="02020900000000000000" pitchFamily="18" charset="-128"/>
              </a:rPr>
              <a:t>実施。</a:t>
            </a:r>
            <a:endParaRPr lang="en-US" altLang="ja-JP" dirty="0">
              <a:latin typeface="HGS明朝E" panose="02020900000000000000" pitchFamily="18" charset="-128"/>
              <a:ea typeface="HGS明朝E" panose="02020900000000000000" pitchFamily="18" charset="-128"/>
            </a:endParaRPr>
          </a:p>
          <a:p>
            <a:r>
              <a:rPr kumimoji="1" lang="ja-JP" altLang="en-US" sz="2800" dirty="0">
                <a:latin typeface="HGS明朝E" panose="02020900000000000000" pitchFamily="18" charset="-128"/>
                <a:ea typeface="HGS明朝E" panose="02020900000000000000" pitchFamily="18" charset="-128"/>
              </a:rPr>
              <a:t>上記アンケート対象病院のうち、一施設に対し検査実技指導を行った。</a:t>
            </a:r>
          </a:p>
        </p:txBody>
      </p:sp>
      <p:sp>
        <p:nvSpPr>
          <p:cNvPr id="10" name="コンテンツ プレースホルダー 2">
            <a:extLst>
              <a:ext uri="{FF2B5EF4-FFF2-40B4-BE49-F238E27FC236}">
                <a16:creationId xmlns:a16="http://schemas.microsoft.com/office/drawing/2014/main" xmlns="" id="{F26AB262-0D81-4BF5-8B5A-198B87FE1E1C}"/>
              </a:ext>
            </a:extLst>
          </p:cNvPr>
          <p:cNvSpPr txBox="1">
            <a:spLocks/>
          </p:cNvSpPr>
          <p:nvPr/>
        </p:nvSpPr>
        <p:spPr>
          <a:xfrm>
            <a:off x="739293" y="3397524"/>
            <a:ext cx="5317878" cy="25969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Wingdings" panose="05000000000000000000" pitchFamily="2" charset="2"/>
              <a:buChar char="Ø"/>
            </a:pPr>
            <a:r>
              <a:rPr lang="ja-JP" altLang="en-US" dirty="0">
                <a:latin typeface="HGS明朝E" panose="02020900000000000000" pitchFamily="18" charset="-128"/>
                <a:ea typeface="HGS明朝E" panose="02020900000000000000" pitchFamily="18" charset="-128"/>
              </a:rPr>
              <a:t>対象病院近隣の検査技師部会員で構成したメンバー（</a:t>
            </a:r>
            <a:r>
              <a:rPr lang="en-US" altLang="ja-JP" dirty="0">
                <a:latin typeface="HGS明朝E" panose="02020900000000000000" pitchFamily="18" charset="-128"/>
                <a:ea typeface="HGS明朝E" panose="02020900000000000000" pitchFamily="18" charset="-128"/>
              </a:rPr>
              <a:t>3</a:t>
            </a:r>
            <a:r>
              <a:rPr lang="ja-JP" altLang="en-US" dirty="0">
                <a:latin typeface="HGS明朝E" panose="02020900000000000000" pitchFamily="18" charset="-128"/>
                <a:ea typeface="HGS明朝E" panose="02020900000000000000" pitchFamily="18" charset="-128"/>
              </a:rPr>
              <a:t>名）で病院を訪問</a:t>
            </a:r>
            <a:endParaRPr lang="en-US" altLang="ja-JP" dirty="0">
              <a:latin typeface="HGS明朝E" panose="02020900000000000000" pitchFamily="18" charset="-128"/>
              <a:ea typeface="HGS明朝E" panose="02020900000000000000" pitchFamily="18" charset="-128"/>
            </a:endParaRPr>
          </a:p>
          <a:p>
            <a:pPr>
              <a:buFont typeface="Wingdings" panose="05000000000000000000" pitchFamily="2" charset="2"/>
              <a:buChar char="Ø"/>
            </a:pPr>
            <a:r>
              <a:rPr lang="en-US" altLang="ja-JP" dirty="0">
                <a:latin typeface="HGS明朝E" panose="02020900000000000000" pitchFamily="18" charset="-128"/>
                <a:ea typeface="HGS明朝E" panose="02020900000000000000" pitchFamily="18" charset="-128"/>
              </a:rPr>
              <a:t>ABO</a:t>
            </a:r>
            <a:r>
              <a:rPr lang="ja-JP" altLang="en-US" dirty="0" err="1">
                <a:latin typeface="HGS明朝E" panose="02020900000000000000" pitchFamily="18" charset="-128"/>
                <a:ea typeface="HGS明朝E" panose="02020900000000000000" pitchFamily="18" charset="-128"/>
              </a:rPr>
              <a:t>、</a:t>
            </a:r>
            <a:r>
              <a:rPr lang="en-US" altLang="ja-JP" dirty="0" err="1">
                <a:latin typeface="HGS明朝E" panose="02020900000000000000" pitchFamily="18" charset="-128"/>
                <a:ea typeface="HGS明朝E" panose="02020900000000000000" pitchFamily="18" charset="-128"/>
              </a:rPr>
              <a:t>RhD</a:t>
            </a:r>
            <a:r>
              <a:rPr lang="ja-JP" altLang="en-US" dirty="0">
                <a:latin typeface="HGS明朝E" panose="02020900000000000000" pitchFamily="18" charset="-128"/>
                <a:ea typeface="HGS明朝E" panose="02020900000000000000" pitchFamily="18" charset="-128"/>
              </a:rPr>
              <a:t>式血液型検査及び交差適合試験の実技をチェックリストを基に確認</a:t>
            </a:r>
            <a:endParaRPr lang="en-US" altLang="ja-JP" dirty="0">
              <a:latin typeface="HGS明朝E" panose="02020900000000000000" pitchFamily="18" charset="-128"/>
              <a:ea typeface="HGS明朝E" panose="02020900000000000000" pitchFamily="18" charset="-128"/>
            </a:endParaRPr>
          </a:p>
          <a:p>
            <a:pPr marL="0" indent="0">
              <a:buFont typeface="Arial" panose="020B0604020202020204" pitchFamily="34" charset="0"/>
              <a:buNone/>
            </a:pPr>
            <a:endParaRPr lang="ja-JP" altLang="en-US" dirty="0">
              <a:latin typeface="HGS明朝E" panose="02020900000000000000" pitchFamily="18" charset="-128"/>
              <a:ea typeface="HGS明朝E" panose="02020900000000000000" pitchFamily="18" charset="-128"/>
            </a:endParaRPr>
          </a:p>
        </p:txBody>
      </p:sp>
      <p:pic>
        <p:nvPicPr>
          <p:cNvPr id="2" name="図 1">
            <a:extLst>
              <a:ext uri="{FF2B5EF4-FFF2-40B4-BE49-F238E27FC236}">
                <a16:creationId xmlns:a16="http://schemas.microsoft.com/office/drawing/2014/main" xmlns="" id="{E353D873-87C3-4655-8F2F-C008124432DE}"/>
              </a:ext>
            </a:extLst>
          </p:cNvPr>
          <p:cNvPicPr>
            <a:picLocks noChangeAspect="1"/>
          </p:cNvPicPr>
          <p:nvPr/>
        </p:nvPicPr>
        <p:blipFill>
          <a:blip r:embed="rId3"/>
          <a:stretch>
            <a:fillRect/>
          </a:stretch>
        </p:blipFill>
        <p:spPr>
          <a:xfrm>
            <a:off x="6625091" y="3397524"/>
            <a:ext cx="1890259" cy="2619572"/>
          </a:xfrm>
          <a:prstGeom prst="rect">
            <a:avLst/>
          </a:prstGeom>
        </p:spPr>
      </p:pic>
    </p:spTree>
    <p:extLst>
      <p:ext uri="{BB962C8B-B14F-4D97-AF65-F5344CB8AC3E}">
        <p14:creationId xmlns:p14="http://schemas.microsoft.com/office/powerpoint/2010/main" val="3679244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xmlns="" id="{B7D3E324-6033-4D01-B23C-D59C1D6935DA}"/>
              </a:ext>
            </a:extLst>
          </p:cNvPr>
          <p:cNvSpPr txBox="1">
            <a:spLocks/>
          </p:cNvSpPr>
          <p:nvPr/>
        </p:nvSpPr>
        <p:spPr>
          <a:xfrm>
            <a:off x="450573" y="199933"/>
            <a:ext cx="6347713" cy="132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solidFill>
                  <a:srgbClr val="002060"/>
                </a:solidFill>
                <a:latin typeface="HGS明朝E" panose="02020900000000000000" pitchFamily="18" charset="-128"/>
                <a:ea typeface="HGS明朝E" panose="02020900000000000000" pitchFamily="18" charset="-128"/>
              </a:rPr>
              <a:t>訪問時のスケジュール</a:t>
            </a:r>
          </a:p>
        </p:txBody>
      </p:sp>
      <p:pic>
        <p:nvPicPr>
          <p:cNvPr id="5" name="コンテンツ プレースホルダー 3">
            <a:extLst>
              <a:ext uri="{FF2B5EF4-FFF2-40B4-BE49-F238E27FC236}">
                <a16:creationId xmlns:a16="http://schemas.microsoft.com/office/drawing/2014/main" xmlns="" id="{6CF6E91F-2430-4D8C-8A31-8956FE3C40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953000" y="1683530"/>
            <a:ext cx="2794000" cy="2095499"/>
          </a:xfrm>
          <a:prstGeom prst="rect">
            <a:avLst/>
          </a:prstGeom>
          <a:ln>
            <a:noFill/>
          </a:ln>
          <a:effectLst>
            <a:outerShdw blurRad="292100" dist="139700" dir="2700000" algn="tl" rotWithShape="0">
              <a:srgbClr val="333333">
                <a:alpha val="65000"/>
              </a:srgbClr>
            </a:outerShdw>
          </a:effectLst>
        </p:spPr>
      </p:pic>
      <p:pic>
        <p:nvPicPr>
          <p:cNvPr id="6" name="図 5">
            <a:extLst>
              <a:ext uri="{FF2B5EF4-FFF2-40B4-BE49-F238E27FC236}">
                <a16:creationId xmlns:a16="http://schemas.microsoft.com/office/drawing/2014/main" xmlns="" id="{65D5DEEB-3041-4559-8B9A-74D20FB94F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135687" y="4033839"/>
            <a:ext cx="2908300" cy="2181225"/>
          </a:xfrm>
          <a:prstGeom prst="rect">
            <a:avLst/>
          </a:prstGeom>
          <a:ln>
            <a:noFill/>
          </a:ln>
          <a:effectLst>
            <a:outerShdw blurRad="292100" dist="139700" dir="2700000" algn="tl" rotWithShape="0">
              <a:srgbClr val="333333">
                <a:alpha val="65000"/>
              </a:srgbClr>
            </a:outerShdw>
          </a:effectLst>
        </p:spPr>
      </p:pic>
      <p:sp>
        <p:nvSpPr>
          <p:cNvPr id="7" name="テキスト ボックス 6">
            <a:extLst>
              <a:ext uri="{FF2B5EF4-FFF2-40B4-BE49-F238E27FC236}">
                <a16:creationId xmlns:a16="http://schemas.microsoft.com/office/drawing/2014/main" xmlns="" id="{A244E256-2188-4F0D-8D57-5DF62FDCEFA9}"/>
              </a:ext>
            </a:extLst>
          </p:cNvPr>
          <p:cNvSpPr txBox="1"/>
          <p:nvPr/>
        </p:nvSpPr>
        <p:spPr>
          <a:xfrm>
            <a:off x="609599" y="1801843"/>
            <a:ext cx="4797288" cy="4247317"/>
          </a:xfrm>
          <a:prstGeom prst="rect">
            <a:avLst/>
          </a:prstGeom>
          <a:noFill/>
        </p:spPr>
        <p:txBody>
          <a:bodyPr wrap="square" rtlCol="0">
            <a:spAutoFit/>
          </a:bodyPr>
          <a:lstStyle/>
          <a:p>
            <a:r>
              <a:rPr kumimoji="1" lang="en-US" altLang="ja-JP" dirty="0">
                <a:latin typeface="HGS明朝E" panose="02020900000000000000" pitchFamily="18" charset="-128"/>
                <a:ea typeface="HGS明朝E" panose="02020900000000000000" pitchFamily="18" charset="-128"/>
              </a:rPr>
              <a:t>13</a:t>
            </a:r>
            <a:r>
              <a:rPr kumimoji="1" lang="ja-JP" altLang="en-US" dirty="0">
                <a:latin typeface="HGS明朝E" panose="02020900000000000000" pitchFamily="18" charset="-128"/>
                <a:ea typeface="HGS明朝E" panose="02020900000000000000" pitchFamily="18" charset="-128"/>
              </a:rPr>
              <a:t>：</a:t>
            </a:r>
            <a:r>
              <a:rPr kumimoji="1" lang="en-US" altLang="ja-JP" dirty="0">
                <a:latin typeface="HGS明朝E" panose="02020900000000000000" pitchFamily="18" charset="-128"/>
                <a:ea typeface="HGS明朝E" panose="02020900000000000000" pitchFamily="18" charset="-128"/>
              </a:rPr>
              <a:t>00</a:t>
            </a:r>
            <a:r>
              <a:rPr kumimoji="1" lang="ja-JP" altLang="en-US" dirty="0">
                <a:latin typeface="HGS明朝E" panose="02020900000000000000" pitchFamily="18" charset="-128"/>
                <a:ea typeface="HGS明朝E" panose="02020900000000000000" pitchFamily="18" charset="-128"/>
              </a:rPr>
              <a:t>　顔合わせ</a:t>
            </a:r>
            <a:endParaRPr kumimoji="1" lang="en-US" altLang="ja-JP" dirty="0">
              <a:latin typeface="HGS明朝E" panose="02020900000000000000" pitchFamily="18" charset="-128"/>
              <a:ea typeface="HGS明朝E" panose="02020900000000000000" pitchFamily="18" charset="-128"/>
            </a:endParaRPr>
          </a:p>
          <a:p>
            <a:r>
              <a:rPr kumimoji="1" lang="ja-JP" altLang="en-US" dirty="0">
                <a:latin typeface="HGS明朝E" panose="02020900000000000000" pitchFamily="18" charset="-128"/>
                <a:ea typeface="HGS明朝E" panose="02020900000000000000" pitchFamily="18" charset="-128"/>
              </a:rPr>
              <a:t>（スケジュールの説明と確認）</a:t>
            </a:r>
            <a:endParaRPr kumimoji="1" lang="en-US" altLang="ja-JP" dirty="0">
              <a:latin typeface="HGS明朝E" panose="02020900000000000000" pitchFamily="18" charset="-128"/>
              <a:ea typeface="HGS明朝E" panose="02020900000000000000" pitchFamily="18" charset="-128"/>
            </a:endParaRPr>
          </a:p>
          <a:p>
            <a:endParaRPr lang="en-US" altLang="ja-JP" dirty="0">
              <a:latin typeface="HGS明朝E" panose="02020900000000000000" pitchFamily="18" charset="-128"/>
              <a:ea typeface="HGS明朝E" panose="02020900000000000000" pitchFamily="18" charset="-128"/>
            </a:endParaRPr>
          </a:p>
          <a:p>
            <a:r>
              <a:rPr kumimoji="1" lang="en-US" altLang="ja-JP" dirty="0">
                <a:latin typeface="HGS明朝E" panose="02020900000000000000" pitchFamily="18" charset="-128"/>
                <a:ea typeface="HGS明朝E" panose="02020900000000000000" pitchFamily="18" charset="-128"/>
              </a:rPr>
              <a:t>13</a:t>
            </a:r>
            <a:r>
              <a:rPr kumimoji="1" lang="ja-JP" altLang="en-US" dirty="0">
                <a:latin typeface="HGS明朝E" panose="02020900000000000000" pitchFamily="18" charset="-128"/>
                <a:ea typeface="HGS明朝E" panose="02020900000000000000" pitchFamily="18" charset="-128"/>
              </a:rPr>
              <a:t>：</a:t>
            </a:r>
            <a:r>
              <a:rPr kumimoji="1" lang="en-US" altLang="ja-JP" dirty="0">
                <a:latin typeface="HGS明朝E" panose="02020900000000000000" pitchFamily="18" charset="-128"/>
                <a:ea typeface="HGS明朝E" panose="02020900000000000000" pitchFamily="18" charset="-128"/>
              </a:rPr>
              <a:t>10</a:t>
            </a:r>
            <a:r>
              <a:rPr kumimoji="1" lang="ja-JP" altLang="en-US" dirty="0">
                <a:latin typeface="HGS明朝E" panose="02020900000000000000" pitchFamily="18" charset="-128"/>
                <a:ea typeface="HGS明朝E" panose="02020900000000000000" pitchFamily="18" charset="-128"/>
              </a:rPr>
              <a:t>　訪問先施設の日常検査手順の確認</a:t>
            </a:r>
            <a:endParaRPr kumimoji="1" lang="en-US" altLang="ja-JP" dirty="0">
              <a:latin typeface="HGS明朝E" panose="02020900000000000000" pitchFamily="18" charset="-128"/>
              <a:ea typeface="HGS明朝E" panose="02020900000000000000" pitchFamily="18" charset="-128"/>
            </a:endParaRPr>
          </a:p>
          <a:p>
            <a:endParaRPr lang="en-US" altLang="ja-JP" dirty="0">
              <a:latin typeface="HGS明朝E" panose="02020900000000000000" pitchFamily="18" charset="-128"/>
              <a:ea typeface="HGS明朝E" panose="02020900000000000000" pitchFamily="18" charset="-128"/>
            </a:endParaRPr>
          </a:p>
          <a:p>
            <a:r>
              <a:rPr kumimoji="1" lang="en-US" altLang="ja-JP" dirty="0">
                <a:latin typeface="HGS明朝E" panose="02020900000000000000" pitchFamily="18" charset="-128"/>
                <a:ea typeface="HGS明朝E" panose="02020900000000000000" pitchFamily="18" charset="-128"/>
              </a:rPr>
              <a:t>13</a:t>
            </a:r>
            <a:r>
              <a:rPr kumimoji="1" lang="ja-JP" altLang="en-US" dirty="0">
                <a:latin typeface="HGS明朝E" panose="02020900000000000000" pitchFamily="18" charset="-128"/>
                <a:ea typeface="HGS明朝E" panose="02020900000000000000" pitchFamily="18" charset="-128"/>
              </a:rPr>
              <a:t>：</a:t>
            </a:r>
            <a:r>
              <a:rPr kumimoji="1" lang="en-US" altLang="ja-JP" dirty="0">
                <a:latin typeface="HGS明朝E" panose="02020900000000000000" pitchFamily="18" charset="-128"/>
                <a:ea typeface="HGS明朝E" panose="02020900000000000000" pitchFamily="18" charset="-128"/>
              </a:rPr>
              <a:t>40</a:t>
            </a:r>
            <a:r>
              <a:rPr kumimoji="1" lang="ja-JP" altLang="en-US" dirty="0">
                <a:latin typeface="HGS明朝E" panose="02020900000000000000" pitchFamily="18" charset="-128"/>
                <a:ea typeface="HGS明朝E" panose="02020900000000000000" pitchFamily="18" charset="-128"/>
              </a:rPr>
              <a:t>　検査技師部会員による検査技術の</a:t>
            </a:r>
            <a:endParaRPr kumimoji="1" lang="en-US" altLang="ja-JP" dirty="0">
              <a:latin typeface="HGS明朝E" panose="02020900000000000000" pitchFamily="18" charset="-128"/>
              <a:ea typeface="HGS明朝E" panose="02020900000000000000" pitchFamily="18" charset="-128"/>
            </a:endParaRPr>
          </a:p>
          <a:p>
            <a:r>
              <a:rPr lang="ja-JP" altLang="en-US" dirty="0">
                <a:latin typeface="HGS明朝E" panose="02020900000000000000" pitchFamily="18" charset="-128"/>
                <a:ea typeface="HGS明朝E" panose="02020900000000000000" pitchFamily="18" charset="-128"/>
              </a:rPr>
              <a:t>　　　　 </a:t>
            </a:r>
            <a:r>
              <a:rPr kumimoji="1" lang="ja-JP" altLang="en-US" dirty="0">
                <a:latin typeface="HGS明朝E" panose="02020900000000000000" pitchFamily="18" charset="-128"/>
                <a:ea typeface="HGS明朝E" panose="02020900000000000000" pitchFamily="18" charset="-128"/>
              </a:rPr>
              <a:t>指導</a:t>
            </a:r>
            <a:endParaRPr kumimoji="1" lang="en-US" altLang="ja-JP" dirty="0">
              <a:latin typeface="HGS明朝E" panose="02020900000000000000" pitchFamily="18" charset="-128"/>
              <a:ea typeface="HGS明朝E" panose="02020900000000000000" pitchFamily="18" charset="-128"/>
            </a:endParaRPr>
          </a:p>
          <a:p>
            <a:endParaRPr lang="en-US" altLang="ja-JP" dirty="0">
              <a:latin typeface="HGS明朝E" panose="02020900000000000000" pitchFamily="18" charset="-128"/>
              <a:ea typeface="HGS明朝E" panose="02020900000000000000" pitchFamily="18" charset="-128"/>
            </a:endParaRPr>
          </a:p>
          <a:p>
            <a:r>
              <a:rPr kumimoji="1" lang="en-US" altLang="ja-JP" dirty="0">
                <a:latin typeface="HGS明朝E" panose="02020900000000000000" pitchFamily="18" charset="-128"/>
                <a:ea typeface="HGS明朝E" panose="02020900000000000000" pitchFamily="18" charset="-128"/>
              </a:rPr>
              <a:t>14</a:t>
            </a:r>
            <a:r>
              <a:rPr kumimoji="1" lang="ja-JP" altLang="en-US" dirty="0">
                <a:latin typeface="HGS明朝E" panose="02020900000000000000" pitchFamily="18" charset="-128"/>
                <a:ea typeface="HGS明朝E" panose="02020900000000000000" pitchFamily="18" charset="-128"/>
              </a:rPr>
              <a:t>：</a:t>
            </a:r>
            <a:r>
              <a:rPr kumimoji="1" lang="en-US" altLang="ja-JP" dirty="0">
                <a:latin typeface="HGS明朝E" panose="02020900000000000000" pitchFamily="18" charset="-128"/>
                <a:ea typeface="HGS明朝E" panose="02020900000000000000" pitchFamily="18" charset="-128"/>
              </a:rPr>
              <a:t>45</a:t>
            </a:r>
            <a:r>
              <a:rPr kumimoji="1" lang="ja-JP" altLang="en-US" dirty="0">
                <a:latin typeface="HGS明朝E" panose="02020900000000000000" pitchFamily="18" charset="-128"/>
                <a:ea typeface="HGS明朝E" panose="02020900000000000000" pitchFamily="18" charset="-128"/>
              </a:rPr>
              <a:t>　総評</a:t>
            </a:r>
            <a:endParaRPr kumimoji="1" lang="en-US" altLang="ja-JP" dirty="0">
              <a:latin typeface="HGS明朝E" panose="02020900000000000000" pitchFamily="18" charset="-128"/>
              <a:ea typeface="HGS明朝E" panose="02020900000000000000" pitchFamily="18" charset="-128"/>
            </a:endParaRPr>
          </a:p>
          <a:p>
            <a:r>
              <a:rPr lang="en-US" altLang="ja-JP" dirty="0">
                <a:latin typeface="HGS明朝E" panose="02020900000000000000" pitchFamily="18" charset="-128"/>
                <a:ea typeface="HGS明朝E" panose="02020900000000000000" pitchFamily="18" charset="-128"/>
              </a:rPr>
              <a:t>	</a:t>
            </a:r>
            <a:r>
              <a:rPr lang="ja-JP" altLang="en-US" dirty="0">
                <a:latin typeface="HGS明朝E" panose="02020900000000000000" pitchFamily="18" charset="-128"/>
                <a:ea typeface="HGS明朝E" panose="02020900000000000000" pitchFamily="18" charset="-128"/>
              </a:rPr>
              <a:t>・実技で良かった点</a:t>
            </a:r>
            <a:endParaRPr lang="en-US" altLang="ja-JP" dirty="0">
              <a:latin typeface="HGS明朝E" panose="02020900000000000000" pitchFamily="18" charset="-128"/>
              <a:ea typeface="HGS明朝E" panose="02020900000000000000" pitchFamily="18" charset="-128"/>
            </a:endParaRPr>
          </a:p>
          <a:p>
            <a:r>
              <a:rPr kumimoji="1" lang="en-US" altLang="ja-JP" dirty="0">
                <a:latin typeface="HGS明朝E" panose="02020900000000000000" pitchFamily="18" charset="-128"/>
                <a:ea typeface="HGS明朝E" panose="02020900000000000000" pitchFamily="18" charset="-128"/>
              </a:rPr>
              <a:t>	</a:t>
            </a:r>
            <a:r>
              <a:rPr lang="ja-JP" altLang="en-US" dirty="0">
                <a:latin typeface="HGS明朝E" panose="02020900000000000000" pitchFamily="18" charset="-128"/>
                <a:ea typeface="HGS明朝E" panose="02020900000000000000" pitchFamily="18" charset="-128"/>
              </a:rPr>
              <a:t>・改善が望ましい点</a:t>
            </a:r>
            <a:endParaRPr lang="en-US" altLang="ja-JP" dirty="0">
              <a:latin typeface="HGS明朝E" panose="02020900000000000000" pitchFamily="18" charset="-128"/>
              <a:ea typeface="HGS明朝E" panose="02020900000000000000" pitchFamily="18" charset="-128"/>
            </a:endParaRPr>
          </a:p>
          <a:p>
            <a:r>
              <a:rPr lang="en-US" altLang="ja-JP" dirty="0">
                <a:latin typeface="HGS明朝E" panose="02020900000000000000" pitchFamily="18" charset="-128"/>
                <a:ea typeface="HGS明朝E" panose="02020900000000000000" pitchFamily="18" charset="-128"/>
              </a:rPr>
              <a:t>	</a:t>
            </a:r>
            <a:r>
              <a:rPr lang="ja-JP" altLang="en-US" dirty="0">
                <a:latin typeface="HGS明朝E" panose="02020900000000000000" pitchFamily="18" charset="-128"/>
                <a:ea typeface="HGS明朝E" panose="02020900000000000000" pitchFamily="18" charset="-128"/>
              </a:rPr>
              <a:t>・事前質問への回答</a:t>
            </a:r>
            <a:endParaRPr lang="en-US" altLang="ja-JP" dirty="0">
              <a:latin typeface="HGS明朝E" panose="02020900000000000000" pitchFamily="18" charset="-128"/>
              <a:ea typeface="HGS明朝E" panose="02020900000000000000" pitchFamily="18" charset="-128"/>
            </a:endParaRPr>
          </a:p>
          <a:p>
            <a:r>
              <a:rPr kumimoji="1" lang="en-US" altLang="ja-JP" dirty="0">
                <a:latin typeface="HGS明朝E" panose="02020900000000000000" pitchFamily="18" charset="-128"/>
                <a:ea typeface="HGS明朝E" panose="02020900000000000000" pitchFamily="18" charset="-128"/>
              </a:rPr>
              <a:t>	</a:t>
            </a:r>
            <a:r>
              <a:rPr kumimoji="1" lang="ja-JP" altLang="en-US" dirty="0">
                <a:latin typeface="HGS明朝E" panose="02020900000000000000" pitchFamily="18" charset="-128"/>
                <a:ea typeface="HGS明朝E" panose="02020900000000000000" pitchFamily="18" charset="-128"/>
              </a:rPr>
              <a:t>などを口頭報告</a:t>
            </a:r>
            <a:endParaRPr kumimoji="1" lang="en-US" altLang="ja-JP" dirty="0">
              <a:latin typeface="HGS明朝E" panose="02020900000000000000" pitchFamily="18" charset="-128"/>
              <a:ea typeface="HGS明朝E" panose="02020900000000000000" pitchFamily="18" charset="-128"/>
            </a:endParaRPr>
          </a:p>
          <a:p>
            <a:endParaRPr lang="en-US" altLang="ja-JP" dirty="0">
              <a:latin typeface="HGS明朝E" panose="02020900000000000000" pitchFamily="18" charset="-128"/>
              <a:ea typeface="HGS明朝E" panose="02020900000000000000" pitchFamily="18" charset="-128"/>
            </a:endParaRPr>
          </a:p>
          <a:p>
            <a:r>
              <a:rPr kumimoji="1" lang="en-US" altLang="ja-JP" dirty="0">
                <a:latin typeface="HGS明朝E" panose="02020900000000000000" pitchFamily="18" charset="-128"/>
                <a:ea typeface="HGS明朝E" panose="02020900000000000000" pitchFamily="18" charset="-128"/>
              </a:rPr>
              <a:t>15</a:t>
            </a:r>
            <a:r>
              <a:rPr kumimoji="1" lang="ja-JP" altLang="en-US" dirty="0">
                <a:latin typeface="HGS明朝E" panose="02020900000000000000" pitchFamily="18" charset="-128"/>
                <a:ea typeface="HGS明朝E" panose="02020900000000000000" pitchFamily="18" charset="-128"/>
              </a:rPr>
              <a:t>：</a:t>
            </a:r>
            <a:r>
              <a:rPr kumimoji="1" lang="en-US" altLang="ja-JP" dirty="0">
                <a:latin typeface="HGS明朝E" panose="02020900000000000000" pitchFamily="18" charset="-128"/>
                <a:ea typeface="HGS明朝E" panose="02020900000000000000" pitchFamily="18" charset="-128"/>
              </a:rPr>
              <a:t>00</a:t>
            </a:r>
            <a:r>
              <a:rPr kumimoji="1" lang="ja-JP" altLang="en-US" dirty="0">
                <a:latin typeface="HGS明朝E" panose="02020900000000000000" pitchFamily="18" charset="-128"/>
                <a:ea typeface="HGS明朝E" panose="02020900000000000000" pitchFamily="18" charset="-128"/>
              </a:rPr>
              <a:t>　終了</a:t>
            </a:r>
          </a:p>
        </p:txBody>
      </p:sp>
      <p:sp>
        <p:nvSpPr>
          <p:cNvPr id="8" name="角丸四角形吹き出し 6">
            <a:extLst>
              <a:ext uri="{FF2B5EF4-FFF2-40B4-BE49-F238E27FC236}">
                <a16:creationId xmlns:a16="http://schemas.microsoft.com/office/drawing/2014/main" xmlns="" id="{46EDD7E2-C0AB-40A1-BA97-3E6ED86748F9}"/>
              </a:ext>
            </a:extLst>
          </p:cNvPr>
          <p:cNvSpPr/>
          <p:nvPr/>
        </p:nvSpPr>
        <p:spPr>
          <a:xfrm>
            <a:off x="6798286" y="832152"/>
            <a:ext cx="2072640" cy="1325880"/>
          </a:xfrm>
          <a:prstGeom prst="wedgeRoundRectCallout">
            <a:avLst>
              <a:gd name="adj1" fmla="val -35636"/>
              <a:gd name="adj2" fmla="val 62500"/>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latin typeface="HGS明朝E" panose="02020900000000000000" pitchFamily="18" charset="-128"/>
                <a:ea typeface="HGS明朝E" panose="02020900000000000000" pitchFamily="18" charset="-128"/>
              </a:rPr>
              <a:t>最初に、通常通り検査を実施してもらった</a:t>
            </a:r>
          </a:p>
        </p:txBody>
      </p:sp>
      <p:sp>
        <p:nvSpPr>
          <p:cNvPr id="9" name="角丸四角形吹き出し 7">
            <a:extLst>
              <a:ext uri="{FF2B5EF4-FFF2-40B4-BE49-F238E27FC236}">
                <a16:creationId xmlns:a16="http://schemas.microsoft.com/office/drawing/2014/main" xmlns="" id="{EC635643-9AB6-4BAA-96A8-08E17BD17BD5}"/>
              </a:ext>
            </a:extLst>
          </p:cNvPr>
          <p:cNvSpPr/>
          <p:nvPr/>
        </p:nvSpPr>
        <p:spPr>
          <a:xfrm>
            <a:off x="4465954" y="4690501"/>
            <a:ext cx="1798320" cy="1325880"/>
          </a:xfrm>
          <a:prstGeom prst="wedgeRoundRectCallout">
            <a:avLst>
              <a:gd name="adj1" fmla="val 61822"/>
              <a:gd name="adj2" fmla="val -876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latin typeface="HGS明朝E" panose="02020900000000000000" pitchFamily="18" charset="-128"/>
                <a:ea typeface="HGS明朝E" panose="02020900000000000000" pitchFamily="18" charset="-128"/>
              </a:rPr>
              <a:t>帳票類、使用器具等の確認</a:t>
            </a:r>
          </a:p>
        </p:txBody>
      </p:sp>
    </p:spTree>
    <p:extLst>
      <p:ext uri="{BB962C8B-B14F-4D97-AF65-F5344CB8AC3E}">
        <p14:creationId xmlns:p14="http://schemas.microsoft.com/office/powerpoint/2010/main" val="2092232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1778" y="6335273"/>
            <a:ext cx="2140969" cy="417643"/>
          </a:xfrm>
          <a:prstGeom prst="rect">
            <a:avLst/>
          </a:prstGeom>
        </p:spPr>
      </p:pic>
      <p:sp>
        <p:nvSpPr>
          <p:cNvPr id="11" name="タイトル 1">
            <a:extLst>
              <a:ext uri="{FF2B5EF4-FFF2-40B4-BE49-F238E27FC236}">
                <a16:creationId xmlns:a16="http://schemas.microsoft.com/office/drawing/2014/main" xmlns="" id="{979CFAD0-CEA7-4ACA-B92E-5C9A6524A422}"/>
              </a:ext>
            </a:extLst>
          </p:cNvPr>
          <p:cNvSpPr>
            <a:spLocks noGrp="1"/>
          </p:cNvSpPr>
          <p:nvPr>
            <p:ph type="title"/>
          </p:nvPr>
        </p:nvSpPr>
        <p:spPr>
          <a:xfrm>
            <a:off x="628650" y="310389"/>
            <a:ext cx="7886700" cy="1325563"/>
          </a:xfrm>
        </p:spPr>
        <p:txBody>
          <a:bodyPr anchor="ctr"/>
          <a:lstStyle/>
          <a:p>
            <a:pPr algn="ctr"/>
            <a:r>
              <a:rPr lang="ja-JP" altLang="en-US" dirty="0">
                <a:solidFill>
                  <a:srgbClr val="002060"/>
                </a:solidFill>
                <a:latin typeface="HGP明朝E" panose="02020900000000000000" pitchFamily="18" charset="-128"/>
                <a:ea typeface="HGP明朝E" panose="02020900000000000000" pitchFamily="18" charset="-128"/>
              </a:rPr>
              <a:t>事前に医療機関から受けた質問</a:t>
            </a:r>
            <a:endParaRPr kumimoji="1" lang="ja-JP" altLang="en-US" dirty="0">
              <a:solidFill>
                <a:srgbClr val="002060"/>
              </a:solidFill>
              <a:latin typeface="HGP明朝E" panose="02020900000000000000" pitchFamily="18" charset="-128"/>
              <a:ea typeface="HGP明朝E" panose="02020900000000000000" pitchFamily="18" charset="-128"/>
            </a:endParaRPr>
          </a:p>
        </p:txBody>
      </p:sp>
      <p:sp>
        <p:nvSpPr>
          <p:cNvPr id="10" name="コンテンツ プレースホルダー 3">
            <a:extLst>
              <a:ext uri="{FF2B5EF4-FFF2-40B4-BE49-F238E27FC236}">
                <a16:creationId xmlns:a16="http://schemas.microsoft.com/office/drawing/2014/main" xmlns="" id="{81C1AEAC-4357-4C87-A107-5771F4ED5A7C}"/>
              </a:ext>
            </a:extLst>
          </p:cNvPr>
          <p:cNvSpPr txBox="1">
            <a:spLocks/>
          </p:cNvSpPr>
          <p:nvPr/>
        </p:nvSpPr>
        <p:spPr>
          <a:xfrm>
            <a:off x="628650" y="1541615"/>
            <a:ext cx="7886700" cy="422696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Wingdings" panose="05000000000000000000" pitchFamily="2" charset="2"/>
              <a:buChar char="Ø"/>
            </a:pPr>
            <a:r>
              <a:rPr lang="ja-JP" altLang="en-US" sz="2400" dirty="0">
                <a:latin typeface="HGS明朝E" panose="02020900000000000000" pitchFamily="18" charset="-128"/>
                <a:ea typeface="HGS明朝E" panose="02020900000000000000" pitchFamily="18" charset="-128"/>
              </a:rPr>
              <a:t>血液型のダブルチェックは、一人の検査者が行った試験管の凝集像をもう一人が確認するという方法を取っていますが大丈夫でしょうか。</a:t>
            </a:r>
            <a:endParaRPr lang="en-US" altLang="ja-JP" sz="2400" dirty="0">
              <a:latin typeface="HGS明朝E" panose="02020900000000000000" pitchFamily="18" charset="-128"/>
              <a:ea typeface="HGS明朝E" panose="02020900000000000000" pitchFamily="18" charset="-128"/>
            </a:endParaRPr>
          </a:p>
          <a:p>
            <a:pPr>
              <a:buFont typeface="Wingdings" panose="05000000000000000000" pitchFamily="2" charset="2"/>
              <a:buChar char="Ø"/>
            </a:pPr>
            <a:r>
              <a:rPr lang="en-US" altLang="ja-JP" sz="2400" dirty="0" err="1">
                <a:latin typeface="HGS明朝E" panose="02020900000000000000" pitchFamily="18" charset="-128"/>
                <a:ea typeface="HGS明朝E" panose="02020900000000000000" pitchFamily="18" charset="-128"/>
              </a:rPr>
              <a:t>RhD</a:t>
            </a:r>
            <a:r>
              <a:rPr lang="ja-JP" altLang="en-US" sz="2400" dirty="0">
                <a:latin typeface="HGS明朝E" panose="02020900000000000000" pitchFamily="18" charset="-128"/>
                <a:ea typeface="HGS明朝E" panose="02020900000000000000" pitchFamily="18" charset="-128"/>
              </a:rPr>
              <a:t>陽性、陰性の報告の際、表記を（＋）、（－）としています。この記載方法で間違いないでしょうか。</a:t>
            </a:r>
            <a:endParaRPr lang="en-US" altLang="ja-JP" sz="2400" dirty="0">
              <a:latin typeface="HGS明朝E" panose="02020900000000000000" pitchFamily="18" charset="-128"/>
              <a:ea typeface="HGS明朝E" panose="02020900000000000000" pitchFamily="18" charset="-128"/>
            </a:endParaRPr>
          </a:p>
          <a:p>
            <a:pPr>
              <a:buFont typeface="Wingdings" panose="05000000000000000000" pitchFamily="2" charset="2"/>
              <a:buChar char="Ø"/>
            </a:pPr>
            <a:r>
              <a:rPr lang="en-US" altLang="ja-JP" sz="2400" dirty="0">
                <a:latin typeface="HGS明朝E" panose="02020900000000000000" pitchFamily="18" charset="-128"/>
                <a:ea typeface="HGS明朝E" panose="02020900000000000000" pitchFamily="18" charset="-128"/>
              </a:rPr>
              <a:t>PBS</a:t>
            </a:r>
            <a:r>
              <a:rPr lang="ja-JP" altLang="en-US" sz="2400" dirty="0">
                <a:latin typeface="HGS明朝E" panose="02020900000000000000" pitchFamily="18" charset="-128"/>
                <a:ea typeface="HGS明朝E" panose="02020900000000000000" pitchFamily="18" charset="-128"/>
              </a:rPr>
              <a:t>の作製法について、当院の方法で問題がないか教えてください。また使用期限や</a:t>
            </a:r>
            <a:r>
              <a:rPr lang="en-US" altLang="ja-JP" sz="2400" dirty="0">
                <a:latin typeface="HGS明朝E" panose="02020900000000000000" pitchFamily="18" charset="-128"/>
                <a:ea typeface="HGS明朝E" panose="02020900000000000000" pitchFamily="18" charset="-128"/>
              </a:rPr>
              <a:t>pH</a:t>
            </a:r>
            <a:r>
              <a:rPr lang="ja-JP" altLang="en-US" sz="2400" dirty="0">
                <a:latin typeface="HGS明朝E" panose="02020900000000000000" pitchFamily="18" charset="-128"/>
                <a:ea typeface="HGS明朝E" panose="02020900000000000000" pitchFamily="18" charset="-128"/>
              </a:rPr>
              <a:t>の確認方法も合わせて教えてください。</a:t>
            </a:r>
            <a:endParaRPr lang="en-US" altLang="ja-JP" sz="2400" dirty="0">
              <a:latin typeface="HGS明朝E" panose="02020900000000000000" pitchFamily="18" charset="-128"/>
              <a:ea typeface="HGS明朝E" panose="02020900000000000000" pitchFamily="18" charset="-128"/>
            </a:endParaRPr>
          </a:p>
          <a:p>
            <a:pPr>
              <a:buFont typeface="Wingdings" panose="05000000000000000000" pitchFamily="2" charset="2"/>
              <a:buChar char="Ø"/>
            </a:pPr>
            <a:r>
              <a:rPr lang="ja-JP" altLang="en-US" sz="2400" dirty="0">
                <a:latin typeface="HGS明朝E" panose="02020900000000000000" pitchFamily="18" charset="-128"/>
                <a:ea typeface="HGS明朝E" panose="02020900000000000000" pitchFamily="18" charset="-128"/>
              </a:rPr>
              <a:t>セグメントを切る際に使用したはさみの洗浄方法と、そのタイミングについて教えてください。</a:t>
            </a:r>
            <a:endParaRPr lang="en-US" altLang="ja-JP" sz="2400" dirty="0">
              <a:latin typeface="HGS明朝E" panose="02020900000000000000" pitchFamily="18" charset="-128"/>
              <a:ea typeface="HGS明朝E" panose="02020900000000000000" pitchFamily="18" charset="-128"/>
            </a:endParaRPr>
          </a:p>
        </p:txBody>
      </p:sp>
    </p:spTree>
    <p:extLst>
      <p:ext uri="{BB962C8B-B14F-4D97-AF65-F5344CB8AC3E}">
        <p14:creationId xmlns:p14="http://schemas.microsoft.com/office/powerpoint/2010/main" val="2602048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1901" y="539692"/>
            <a:ext cx="7886700" cy="6019049"/>
          </a:xfrm>
        </p:spPr>
        <p:txBody>
          <a:bodyPr>
            <a:normAutofit/>
          </a:bodyPr>
          <a:lstStyle/>
          <a:p>
            <a:pPr algn="ctr"/>
            <a:r>
              <a:rPr lang="ja-JP" altLang="en-US" sz="3200" dirty="0">
                <a:latin typeface="HGP明朝E" panose="02020900000000000000" pitchFamily="18" charset="-128"/>
                <a:ea typeface="HGP明朝E" panose="02020900000000000000" pitchFamily="18" charset="-128"/>
              </a:rPr>
              <a:t>令和元年度岩手県合同輸血療法委員会</a:t>
            </a:r>
            <a:r>
              <a:rPr lang="en-US" altLang="ja-JP" sz="3200" dirty="0">
                <a:latin typeface="HGP明朝E" panose="02020900000000000000" pitchFamily="18" charset="-128"/>
                <a:ea typeface="HGP明朝E" panose="02020900000000000000" pitchFamily="18" charset="-128"/>
              </a:rPr>
              <a:t/>
            </a:r>
            <a:br>
              <a:rPr lang="en-US" altLang="ja-JP" sz="3200" dirty="0">
                <a:latin typeface="HGP明朝E" panose="02020900000000000000" pitchFamily="18" charset="-128"/>
                <a:ea typeface="HGP明朝E" panose="02020900000000000000" pitchFamily="18" charset="-128"/>
              </a:rPr>
            </a:br>
            <a:r>
              <a:rPr lang="en-US" altLang="ja-JP" sz="3200" dirty="0">
                <a:latin typeface="HGP明朝E" panose="02020900000000000000" pitchFamily="18" charset="-128"/>
                <a:ea typeface="HGP明朝E" panose="02020900000000000000" pitchFamily="18" charset="-128"/>
              </a:rPr>
              <a:t>COI</a:t>
            </a:r>
            <a:r>
              <a:rPr lang="ja-JP" altLang="en-US" sz="3200" dirty="0">
                <a:latin typeface="HGP明朝E" panose="02020900000000000000" pitchFamily="18" charset="-128"/>
                <a:ea typeface="HGP明朝E" panose="02020900000000000000" pitchFamily="18" charset="-128"/>
              </a:rPr>
              <a:t>開示</a:t>
            </a:r>
            <a:r>
              <a:rPr lang="en-US" altLang="ja-JP" dirty="0">
                <a:latin typeface="HGP明朝E" panose="02020900000000000000" pitchFamily="18" charset="-128"/>
                <a:ea typeface="HGP明朝E" panose="02020900000000000000" pitchFamily="18" charset="-128"/>
              </a:rPr>
              <a:t/>
            </a:r>
            <a:br>
              <a:rPr lang="en-US" altLang="ja-JP" dirty="0">
                <a:latin typeface="HGP明朝E" panose="02020900000000000000" pitchFamily="18" charset="-128"/>
                <a:ea typeface="HGP明朝E" panose="02020900000000000000" pitchFamily="18" charset="-128"/>
              </a:rPr>
            </a:br>
            <a:r>
              <a:rPr lang="en-US" altLang="ja-JP" dirty="0">
                <a:latin typeface="HGP明朝E" panose="02020900000000000000" pitchFamily="18" charset="-128"/>
                <a:ea typeface="HGP明朝E" panose="02020900000000000000" pitchFamily="18" charset="-128"/>
              </a:rPr>
              <a:t/>
            </a:r>
            <a:br>
              <a:rPr lang="en-US" altLang="ja-JP" dirty="0">
                <a:latin typeface="HGP明朝E" panose="02020900000000000000" pitchFamily="18" charset="-128"/>
                <a:ea typeface="HGP明朝E" panose="02020900000000000000" pitchFamily="18" charset="-128"/>
              </a:rPr>
            </a:br>
            <a:r>
              <a:rPr lang="ja-JP" altLang="en-US" sz="3200" dirty="0">
                <a:latin typeface="HGP明朝E" panose="02020900000000000000" pitchFamily="18" charset="-128"/>
                <a:ea typeface="HGP明朝E" panose="02020900000000000000" pitchFamily="18" charset="-128"/>
              </a:rPr>
              <a:t>筆頭発表者名：佐藤　郁恵</a:t>
            </a:r>
            <a:r>
              <a:rPr lang="en-US" altLang="ja-JP" sz="3200" dirty="0">
                <a:latin typeface="HGP明朝E" panose="02020900000000000000" pitchFamily="18" charset="-128"/>
                <a:ea typeface="HGP明朝E" panose="02020900000000000000" pitchFamily="18" charset="-128"/>
              </a:rPr>
              <a:t/>
            </a:r>
            <a:br>
              <a:rPr lang="en-US" altLang="ja-JP" sz="3200" dirty="0">
                <a:latin typeface="HGP明朝E" panose="02020900000000000000" pitchFamily="18" charset="-128"/>
                <a:ea typeface="HGP明朝E" panose="02020900000000000000" pitchFamily="18" charset="-128"/>
              </a:rPr>
            </a:br>
            <a:r>
              <a:rPr lang="en-US" altLang="ja-JP" sz="3200" dirty="0">
                <a:latin typeface="HGP明朝E" panose="02020900000000000000" pitchFamily="18" charset="-128"/>
                <a:ea typeface="HGP明朝E" panose="02020900000000000000" pitchFamily="18" charset="-128"/>
              </a:rPr>
              <a:t/>
            </a:r>
            <a:br>
              <a:rPr lang="en-US" altLang="ja-JP" sz="3200" dirty="0">
                <a:latin typeface="HGP明朝E" panose="02020900000000000000" pitchFamily="18" charset="-128"/>
                <a:ea typeface="HGP明朝E" panose="02020900000000000000" pitchFamily="18" charset="-128"/>
              </a:rPr>
            </a:br>
            <a:r>
              <a:rPr lang="ja-JP" altLang="en-US" sz="2800" dirty="0">
                <a:latin typeface="HGP明朝E" panose="02020900000000000000" pitchFamily="18" charset="-128"/>
                <a:ea typeface="HGP明朝E" panose="02020900000000000000" pitchFamily="18" charset="-128"/>
              </a:rPr>
              <a:t>演題発表に関連し開示すべき</a:t>
            </a:r>
            <a:r>
              <a:rPr lang="en-US" altLang="ja-JP" sz="2800" dirty="0">
                <a:latin typeface="HGP明朝E" panose="02020900000000000000" pitchFamily="18" charset="-128"/>
                <a:ea typeface="HGP明朝E" panose="02020900000000000000" pitchFamily="18" charset="-128"/>
              </a:rPr>
              <a:t>COI</a:t>
            </a:r>
            <a:r>
              <a:rPr lang="ja-JP" altLang="en-US" sz="2800" dirty="0">
                <a:latin typeface="HGP明朝E" panose="02020900000000000000" pitchFamily="18" charset="-128"/>
                <a:ea typeface="HGP明朝E" panose="02020900000000000000" pitchFamily="18" charset="-128"/>
              </a:rPr>
              <a:t>関係にある</a:t>
            </a:r>
            <a:r>
              <a:rPr lang="en-US" altLang="ja-JP" sz="2800" dirty="0">
                <a:latin typeface="HGP明朝E" panose="02020900000000000000" pitchFamily="18" charset="-128"/>
                <a:ea typeface="HGP明朝E" panose="02020900000000000000" pitchFamily="18" charset="-128"/>
              </a:rPr>
              <a:t/>
            </a:r>
            <a:br>
              <a:rPr lang="en-US" altLang="ja-JP" sz="2800" dirty="0">
                <a:latin typeface="HGP明朝E" panose="02020900000000000000" pitchFamily="18" charset="-128"/>
                <a:ea typeface="HGP明朝E" panose="02020900000000000000" pitchFamily="18" charset="-128"/>
              </a:rPr>
            </a:br>
            <a:r>
              <a:rPr lang="ja-JP" altLang="en-US" sz="2800" dirty="0">
                <a:latin typeface="HGP明朝E" panose="02020900000000000000" pitchFamily="18" charset="-128"/>
                <a:ea typeface="HGP明朝E" panose="02020900000000000000" pitchFamily="18" charset="-128"/>
              </a:rPr>
              <a:t>企業などはありません。</a:t>
            </a:r>
            <a:r>
              <a:rPr lang="en-US" altLang="ja-JP" sz="3200" dirty="0">
                <a:latin typeface="HGP明朝E" panose="02020900000000000000" pitchFamily="18" charset="-128"/>
                <a:ea typeface="HGP明朝E" panose="02020900000000000000" pitchFamily="18" charset="-128"/>
              </a:rPr>
              <a:t/>
            </a:r>
            <a:br>
              <a:rPr lang="en-US" altLang="ja-JP" sz="3200" dirty="0">
                <a:latin typeface="HGP明朝E" panose="02020900000000000000" pitchFamily="18" charset="-128"/>
                <a:ea typeface="HGP明朝E" panose="02020900000000000000" pitchFamily="18" charset="-128"/>
              </a:rPr>
            </a:br>
            <a:endParaRPr kumimoji="1" lang="ja-JP" altLang="en-US" dirty="0">
              <a:latin typeface="HGP明朝E" panose="02020900000000000000" pitchFamily="18" charset="-128"/>
              <a:ea typeface="HGP明朝E" panose="02020900000000000000" pitchFamily="18" charset="-128"/>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1778" y="6335273"/>
            <a:ext cx="2140969" cy="417643"/>
          </a:xfrm>
          <a:prstGeom prst="rect">
            <a:avLst/>
          </a:prstGeom>
        </p:spPr>
      </p:pic>
    </p:spTree>
    <p:extLst>
      <p:ext uri="{BB962C8B-B14F-4D97-AF65-F5344CB8AC3E}">
        <p14:creationId xmlns:p14="http://schemas.microsoft.com/office/powerpoint/2010/main" val="3165165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1778" y="6335273"/>
            <a:ext cx="2140969" cy="417643"/>
          </a:xfrm>
          <a:prstGeom prst="rect">
            <a:avLst/>
          </a:prstGeom>
        </p:spPr>
      </p:pic>
      <p:sp>
        <p:nvSpPr>
          <p:cNvPr id="11" name="タイトル 1">
            <a:extLst>
              <a:ext uri="{FF2B5EF4-FFF2-40B4-BE49-F238E27FC236}">
                <a16:creationId xmlns:a16="http://schemas.microsoft.com/office/drawing/2014/main" xmlns="" id="{979CFAD0-CEA7-4ACA-B92E-5C9A6524A422}"/>
              </a:ext>
            </a:extLst>
          </p:cNvPr>
          <p:cNvSpPr>
            <a:spLocks noGrp="1"/>
          </p:cNvSpPr>
          <p:nvPr>
            <p:ph type="title"/>
          </p:nvPr>
        </p:nvSpPr>
        <p:spPr>
          <a:xfrm>
            <a:off x="410817" y="365126"/>
            <a:ext cx="8428383" cy="1325563"/>
          </a:xfrm>
        </p:spPr>
        <p:txBody>
          <a:bodyPr anchor="ctr"/>
          <a:lstStyle/>
          <a:p>
            <a:pPr algn="ctr"/>
            <a:r>
              <a:rPr kumimoji="1" lang="ja-JP" altLang="en-US" dirty="0">
                <a:solidFill>
                  <a:srgbClr val="002060"/>
                </a:solidFill>
                <a:latin typeface="HGP明朝E" panose="02020900000000000000" pitchFamily="18" charset="-128"/>
                <a:ea typeface="HGP明朝E" panose="02020900000000000000" pitchFamily="18" charset="-128"/>
              </a:rPr>
              <a:t>医療機関で実技指導を行うメリット</a:t>
            </a:r>
          </a:p>
        </p:txBody>
      </p:sp>
      <p:sp>
        <p:nvSpPr>
          <p:cNvPr id="2" name="コンテンツ プレースホルダー 1">
            <a:extLst>
              <a:ext uri="{FF2B5EF4-FFF2-40B4-BE49-F238E27FC236}">
                <a16:creationId xmlns:a16="http://schemas.microsoft.com/office/drawing/2014/main" xmlns="" id="{515002D7-2F08-4DC9-89D8-B4E230E193E9}"/>
              </a:ext>
            </a:extLst>
          </p:cNvPr>
          <p:cNvSpPr>
            <a:spLocks noGrp="1"/>
          </p:cNvSpPr>
          <p:nvPr>
            <p:ph idx="1"/>
          </p:nvPr>
        </p:nvSpPr>
        <p:spPr>
          <a:xfrm>
            <a:off x="628650" y="1460662"/>
            <a:ext cx="8104533" cy="4351338"/>
          </a:xfrm>
        </p:spPr>
        <p:txBody>
          <a:bodyPr anchor="ctr">
            <a:normAutofit/>
          </a:bodyPr>
          <a:lstStyle/>
          <a:p>
            <a:pPr>
              <a:buFont typeface="Wingdings" panose="05000000000000000000" pitchFamily="2" charset="2"/>
              <a:buChar char="Ø"/>
            </a:pPr>
            <a:r>
              <a:rPr lang="ja-JP" altLang="en-US" sz="2400" dirty="0">
                <a:latin typeface="HGS明朝E" panose="02020900000000000000" pitchFamily="18" charset="-128"/>
                <a:ea typeface="HGS明朝E" panose="02020900000000000000" pitchFamily="18" charset="-128"/>
              </a:rPr>
              <a:t>日常使用器具及び試薬で検査を実施し、確認・指導を受けられるので、問題点の把握、及び改善方法が検討しやすい。</a:t>
            </a:r>
            <a:endParaRPr lang="en-US" altLang="ja-JP" sz="2400" dirty="0">
              <a:latin typeface="HGS明朝E" panose="02020900000000000000" pitchFamily="18" charset="-128"/>
              <a:ea typeface="HGS明朝E" panose="02020900000000000000" pitchFamily="18" charset="-128"/>
            </a:endParaRPr>
          </a:p>
          <a:p>
            <a:pPr>
              <a:buFont typeface="Wingdings" panose="05000000000000000000" pitchFamily="2" charset="2"/>
              <a:buChar char="Ø"/>
            </a:pPr>
            <a:r>
              <a:rPr lang="ja-JP" altLang="en-US" sz="2400" dirty="0">
                <a:latin typeface="HGS明朝E" panose="02020900000000000000" pitchFamily="18" charset="-128"/>
                <a:ea typeface="HGS明朝E" panose="02020900000000000000" pitchFamily="18" charset="-128"/>
              </a:rPr>
              <a:t>集合型でないため、指導者に質問しやすい。</a:t>
            </a:r>
            <a:endParaRPr lang="en-US" altLang="ja-JP" sz="2400" dirty="0">
              <a:latin typeface="HGS明朝E" panose="02020900000000000000" pitchFamily="18" charset="-128"/>
              <a:ea typeface="HGS明朝E" panose="02020900000000000000" pitchFamily="18" charset="-128"/>
            </a:endParaRPr>
          </a:p>
          <a:p>
            <a:pPr>
              <a:buFont typeface="Wingdings" panose="05000000000000000000" pitchFamily="2" charset="2"/>
              <a:buChar char="Ø"/>
            </a:pPr>
            <a:r>
              <a:rPr lang="ja-JP" altLang="en-US" sz="2400" dirty="0">
                <a:latin typeface="HGS明朝E" panose="02020900000000000000" pitchFamily="18" charset="-128"/>
                <a:ea typeface="HGS明朝E" panose="02020900000000000000" pitchFamily="18" charset="-128"/>
              </a:rPr>
              <a:t>輸血担当者以外の職員との情報共有及び合同輸血療法委員会からの直接指導が可能となり、日常業務の意味付けが容易となる。（なぜ異なるタイミングでの二重チェックが必要なのかなど。）</a:t>
            </a:r>
            <a:endParaRPr lang="en-US" altLang="ja-JP" sz="2400" dirty="0">
              <a:latin typeface="HGS明朝E" panose="02020900000000000000" pitchFamily="18" charset="-128"/>
              <a:ea typeface="HGS明朝E" panose="02020900000000000000" pitchFamily="18" charset="-128"/>
            </a:endParaRPr>
          </a:p>
        </p:txBody>
      </p:sp>
    </p:spTree>
    <p:extLst>
      <p:ext uri="{BB962C8B-B14F-4D97-AF65-F5344CB8AC3E}">
        <p14:creationId xmlns:p14="http://schemas.microsoft.com/office/powerpoint/2010/main" val="313711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1778" y="6335273"/>
            <a:ext cx="2140969" cy="417643"/>
          </a:xfrm>
          <a:prstGeom prst="rect">
            <a:avLst/>
          </a:prstGeom>
        </p:spPr>
      </p:pic>
      <p:sp>
        <p:nvSpPr>
          <p:cNvPr id="11" name="タイトル 1">
            <a:extLst>
              <a:ext uri="{FF2B5EF4-FFF2-40B4-BE49-F238E27FC236}">
                <a16:creationId xmlns:a16="http://schemas.microsoft.com/office/drawing/2014/main" xmlns="" id="{979CFAD0-CEA7-4ACA-B92E-5C9A6524A422}"/>
              </a:ext>
            </a:extLst>
          </p:cNvPr>
          <p:cNvSpPr>
            <a:spLocks noGrp="1"/>
          </p:cNvSpPr>
          <p:nvPr>
            <p:ph type="title"/>
          </p:nvPr>
        </p:nvSpPr>
        <p:spPr>
          <a:xfrm>
            <a:off x="5419432" y="158212"/>
            <a:ext cx="3724568" cy="1967257"/>
          </a:xfrm>
        </p:spPr>
        <p:txBody>
          <a:bodyPr anchor="t">
            <a:normAutofit/>
          </a:bodyPr>
          <a:lstStyle/>
          <a:p>
            <a:r>
              <a:rPr kumimoji="1" lang="ja-JP" altLang="en-US" dirty="0">
                <a:solidFill>
                  <a:srgbClr val="002060"/>
                </a:solidFill>
                <a:latin typeface="HGP明朝E" panose="02020900000000000000" pitchFamily="18" charset="-128"/>
                <a:ea typeface="HGP明朝E" panose="02020900000000000000" pitchFamily="18" charset="-128"/>
              </a:rPr>
              <a:t>使用した</a:t>
            </a:r>
            <a:r>
              <a:rPr kumimoji="1" lang="en-US" altLang="ja-JP" dirty="0">
                <a:solidFill>
                  <a:srgbClr val="002060"/>
                </a:solidFill>
                <a:latin typeface="HGP明朝E" panose="02020900000000000000" pitchFamily="18" charset="-128"/>
                <a:ea typeface="HGP明朝E" panose="02020900000000000000" pitchFamily="18" charset="-128"/>
              </a:rPr>
              <a:t/>
            </a:r>
            <a:br>
              <a:rPr kumimoji="1" lang="en-US" altLang="ja-JP" dirty="0">
                <a:solidFill>
                  <a:srgbClr val="002060"/>
                </a:solidFill>
                <a:latin typeface="HGP明朝E" panose="02020900000000000000" pitchFamily="18" charset="-128"/>
                <a:ea typeface="HGP明朝E" panose="02020900000000000000" pitchFamily="18" charset="-128"/>
              </a:rPr>
            </a:br>
            <a:r>
              <a:rPr kumimoji="1" lang="ja-JP" altLang="en-US" dirty="0">
                <a:solidFill>
                  <a:srgbClr val="002060"/>
                </a:solidFill>
                <a:latin typeface="HGP明朝E" panose="02020900000000000000" pitchFamily="18" charset="-128"/>
                <a:ea typeface="HGP明朝E" panose="02020900000000000000" pitchFamily="18" charset="-128"/>
              </a:rPr>
              <a:t>チェックリスト</a:t>
            </a:r>
          </a:p>
        </p:txBody>
      </p:sp>
      <p:pic>
        <p:nvPicPr>
          <p:cNvPr id="6" name="図 5">
            <a:extLst>
              <a:ext uri="{FF2B5EF4-FFF2-40B4-BE49-F238E27FC236}">
                <a16:creationId xmlns:a16="http://schemas.microsoft.com/office/drawing/2014/main" xmlns="" id="{2A5C8174-5E99-4858-B0B6-CEACC1DCED5D}"/>
              </a:ext>
            </a:extLst>
          </p:cNvPr>
          <p:cNvPicPr>
            <a:picLocks noChangeAspect="1"/>
          </p:cNvPicPr>
          <p:nvPr/>
        </p:nvPicPr>
        <p:blipFill>
          <a:blip r:embed="rId3"/>
          <a:stretch>
            <a:fillRect/>
          </a:stretch>
        </p:blipFill>
        <p:spPr>
          <a:xfrm>
            <a:off x="158319" y="158212"/>
            <a:ext cx="5102794" cy="6541575"/>
          </a:xfrm>
          <a:prstGeom prst="rect">
            <a:avLst/>
          </a:prstGeom>
        </p:spPr>
      </p:pic>
    </p:spTree>
    <p:extLst>
      <p:ext uri="{BB962C8B-B14F-4D97-AF65-F5344CB8AC3E}">
        <p14:creationId xmlns:p14="http://schemas.microsoft.com/office/powerpoint/2010/main" val="492933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1778" y="6335273"/>
            <a:ext cx="2140969" cy="417643"/>
          </a:xfrm>
          <a:prstGeom prst="rect">
            <a:avLst/>
          </a:prstGeom>
        </p:spPr>
      </p:pic>
      <p:sp>
        <p:nvSpPr>
          <p:cNvPr id="11" name="タイトル 1">
            <a:extLst>
              <a:ext uri="{FF2B5EF4-FFF2-40B4-BE49-F238E27FC236}">
                <a16:creationId xmlns:a16="http://schemas.microsoft.com/office/drawing/2014/main" xmlns="" id="{979CFAD0-CEA7-4ACA-B92E-5C9A6524A422}"/>
              </a:ext>
            </a:extLst>
          </p:cNvPr>
          <p:cNvSpPr>
            <a:spLocks noGrp="1"/>
          </p:cNvSpPr>
          <p:nvPr>
            <p:ph type="title"/>
          </p:nvPr>
        </p:nvSpPr>
        <p:spPr>
          <a:xfrm>
            <a:off x="410817" y="365126"/>
            <a:ext cx="8428383" cy="1325563"/>
          </a:xfrm>
        </p:spPr>
        <p:txBody>
          <a:bodyPr anchor="ctr"/>
          <a:lstStyle/>
          <a:p>
            <a:pPr algn="ctr"/>
            <a:r>
              <a:rPr kumimoji="1" lang="ja-JP" altLang="en-US" dirty="0">
                <a:solidFill>
                  <a:srgbClr val="002060"/>
                </a:solidFill>
                <a:latin typeface="HGP明朝E" panose="02020900000000000000" pitchFamily="18" charset="-128"/>
                <a:ea typeface="HGP明朝E" panose="02020900000000000000" pitchFamily="18" charset="-128"/>
              </a:rPr>
              <a:t>訪問実技指導の結果</a:t>
            </a:r>
          </a:p>
        </p:txBody>
      </p:sp>
      <p:sp>
        <p:nvSpPr>
          <p:cNvPr id="7" name="コンテンツ プレースホルダー 5">
            <a:extLst>
              <a:ext uri="{FF2B5EF4-FFF2-40B4-BE49-F238E27FC236}">
                <a16:creationId xmlns:a16="http://schemas.microsoft.com/office/drawing/2014/main" xmlns="" id="{D8229C0F-1F7B-4C37-9799-ED0951E80605}"/>
              </a:ext>
            </a:extLst>
          </p:cNvPr>
          <p:cNvSpPr txBox="1">
            <a:spLocks/>
          </p:cNvSpPr>
          <p:nvPr/>
        </p:nvSpPr>
        <p:spPr>
          <a:xfrm>
            <a:off x="771742" y="1743421"/>
            <a:ext cx="7706532" cy="474945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Clr>
                <a:schemeClr val="tx1"/>
              </a:buClr>
              <a:buFont typeface="Wingdings" panose="05000000000000000000" pitchFamily="2" charset="2"/>
              <a:buChar char="Ø"/>
            </a:pPr>
            <a:r>
              <a:rPr lang="ja-JP" altLang="en-US" dirty="0">
                <a:solidFill>
                  <a:srgbClr val="FF0000"/>
                </a:solidFill>
                <a:latin typeface="HGP明朝E" panose="02020900000000000000" pitchFamily="18" charset="-128"/>
                <a:ea typeface="HGP明朝E" panose="02020900000000000000" pitchFamily="18" charset="-128"/>
              </a:rPr>
              <a:t>概ね安全に検査が行われていたが、改善を要する事項も複数見られた。</a:t>
            </a:r>
            <a:endParaRPr lang="en-US" altLang="ja-JP" dirty="0">
              <a:solidFill>
                <a:srgbClr val="FF0000"/>
              </a:solidFill>
              <a:latin typeface="HGP明朝E" panose="02020900000000000000" pitchFamily="18" charset="-128"/>
              <a:ea typeface="HGP明朝E" panose="02020900000000000000" pitchFamily="18" charset="-128"/>
            </a:endParaRPr>
          </a:p>
          <a:p>
            <a:pPr>
              <a:buFont typeface="Wingdings" panose="05000000000000000000" pitchFamily="2" charset="2"/>
              <a:buChar char="ü"/>
            </a:pPr>
            <a:r>
              <a:rPr lang="en-US" altLang="ja-JP" dirty="0">
                <a:latin typeface="HGP明朝E" panose="02020900000000000000" pitchFamily="18" charset="-128"/>
                <a:ea typeface="HGP明朝E" panose="02020900000000000000" pitchFamily="18" charset="-128"/>
              </a:rPr>
              <a:t>【</a:t>
            </a:r>
            <a:r>
              <a:rPr lang="ja-JP" altLang="en-US" dirty="0">
                <a:latin typeface="HGP明朝E" panose="02020900000000000000" pitchFamily="18" charset="-128"/>
                <a:ea typeface="HGP明朝E" panose="02020900000000000000" pitchFamily="18" charset="-128"/>
              </a:rPr>
              <a:t>同一検体の二重チェック</a:t>
            </a:r>
            <a:r>
              <a:rPr lang="en-US" altLang="ja-JP" dirty="0">
                <a:latin typeface="HGP明朝E" panose="02020900000000000000" pitchFamily="18" charset="-128"/>
                <a:ea typeface="HGP明朝E" panose="02020900000000000000" pitchFamily="18" charset="-128"/>
              </a:rPr>
              <a:t>】</a:t>
            </a:r>
            <a:r>
              <a:rPr lang="ja-JP" altLang="en-US" dirty="0" err="1">
                <a:latin typeface="HGP明朝E" panose="02020900000000000000" pitchFamily="18" charset="-128"/>
                <a:ea typeface="HGP明朝E" panose="02020900000000000000" pitchFamily="18" charset="-128"/>
              </a:rPr>
              <a:t>が適</a:t>
            </a:r>
            <a:r>
              <a:rPr lang="ja-JP" altLang="en-US" dirty="0">
                <a:latin typeface="HGP明朝E" panose="02020900000000000000" pitchFamily="18" charset="-128"/>
                <a:ea typeface="HGP明朝E" panose="02020900000000000000" pitchFamily="18" charset="-128"/>
              </a:rPr>
              <a:t>切に行われていなかった。</a:t>
            </a:r>
            <a:endParaRPr lang="en-US" altLang="ja-JP" dirty="0">
              <a:latin typeface="HGP明朝E" panose="02020900000000000000" pitchFamily="18" charset="-128"/>
              <a:ea typeface="HGP明朝E" panose="02020900000000000000" pitchFamily="18" charset="-128"/>
            </a:endParaRPr>
          </a:p>
          <a:p>
            <a:pPr>
              <a:buFont typeface="Wingdings" panose="05000000000000000000" pitchFamily="2" charset="2"/>
              <a:buChar char="ü"/>
            </a:pPr>
            <a:r>
              <a:rPr lang="ja-JP" altLang="en-US" dirty="0">
                <a:latin typeface="HGP明朝E" panose="02020900000000000000" pitchFamily="18" charset="-128"/>
                <a:ea typeface="HGP明朝E" panose="02020900000000000000" pitchFamily="18" charset="-128"/>
              </a:rPr>
              <a:t>複写式の伝票を使用しているが、</a:t>
            </a:r>
            <a:r>
              <a:rPr lang="en-US" altLang="ja-JP" dirty="0" err="1">
                <a:latin typeface="HGP明朝E" panose="02020900000000000000" pitchFamily="18" charset="-128"/>
                <a:ea typeface="HGP明朝E" panose="02020900000000000000" pitchFamily="18" charset="-128"/>
              </a:rPr>
              <a:t>RhD</a:t>
            </a:r>
            <a:r>
              <a:rPr lang="ja-JP" altLang="en-US" dirty="0">
                <a:latin typeface="HGP明朝E" panose="02020900000000000000" pitchFamily="18" charset="-128"/>
                <a:ea typeface="HGP明朝E" panose="02020900000000000000" pitchFamily="18" charset="-128"/>
              </a:rPr>
              <a:t>血液型の表記が（＋）、（－）のため、場合によっては本来の表記ではなくなる恐れがあった。</a:t>
            </a:r>
            <a:endParaRPr lang="en-US" altLang="ja-JP" dirty="0">
              <a:latin typeface="HGP明朝E" panose="02020900000000000000" pitchFamily="18" charset="-128"/>
              <a:ea typeface="HGP明朝E" panose="02020900000000000000" pitchFamily="18" charset="-128"/>
            </a:endParaRPr>
          </a:p>
          <a:p>
            <a:pPr>
              <a:buFont typeface="Wingdings" panose="05000000000000000000" pitchFamily="2" charset="2"/>
              <a:buChar char="ü"/>
            </a:pPr>
            <a:r>
              <a:rPr lang="en-US" altLang="ja-JP" dirty="0">
                <a:latin typeface="HGP明朝E" panose="02020900000000000000" pitchFamily="18" charset="-128"/>
                <a:ea typeface="HGP明朝E" panose="02020900000000000000" pitchFamily="18" charset="-128"/>
              </a:rPr>
              <a:t>IgG</a:t>
            </a:r>
            <a:r>
              <a:rPr lang="ja-JP" altLang="en-US" dirty="0">
                <a:latin typeface="HGP明朝E" panose="02020900000000000000" pitchFamily="18" charset="-128"/>
                <a:ea typeface="HGP明朝E" panose="02020900000000000000" pitchFamily="18" charset="-128"/>
              </a:rPr>
              <a:t>感作血球の結果判定の記載を残していなかった。</a:t>
            </a:r>
          </a:p>
        </p:txBody>
      </p:sp>
    </p:spTree>
    <p:extLst>
      <p:ext uri="{BB962C8B-B14F-4D97-AF65-F5344CB8AC3E}">
        <p14:creationId xmlns:p14="http://schemas.microsoft.com/office/powerpoint/2010/main" val="3809757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1778" y="6335273"/>
            <a:ext cx="2140969" cy="417643"/>
          </a:xfrm>
          <a:prstGeom prst="rect">
            <a:avLst/>
          </a:prstGeom>
        </p:spPr>
      </p:pic>
      <p:sp>
        <p:nvSpPr>
          <p:cNvPr id="5" name="タイトル 1"/>
          <p:cNvSpPr>
            <a:spLocks noGrp="1"/>
          </p:cNvSpPr>
          <p:nvPr>
            <p:ph type="title"/>
          </p:nvPr>
        </p:nvSpPr>
        <p:spPr/>
        <p:txBody>
          <a:bodyPr/>
          <a:lstStyle/>
          <a:p>
            <a:pPr algn="ctr"/>
            <a:r>
              <a:rPr lang="ja-JP" altLang="en-US" dirty="0">
                <a:solidFill>
                  <a:srgbClr val="002060"/>
                </a:solidFill>
                <a:latin typeface="HGP明朝E" panose="02020900000000000000" pitchFamily="18" charset="-128"/>
                <a:ea typeface="HGP明朝E" panose="02020900000000000000" pitchFamily="18" charset="-128"/>
              </a:rPr>
              <a:t>今後の課題</a:t>
            </a:r>
            <a:endParaRPr kumimoji="1" lang="ja-JP" altLang="en-US" dirty="0">
              <a:solidFill>
                <a:srgbClr val="002060"/>
              </a:solidFill>
              <a:latin typeface="HGP明朝E" panose="02020900000000000000" pitchFamily="18" charset="-128"/>
              <a:ea typeface="HGP明朝E" panose="02020900000000000000" pitchFamily="18" charset="-128"/>
            </a:endParaRPr>
          </a:p>
        </p:txBody>
      </p:sp>
      <p:sp>
        <p:nvSpPr>
          <p:cNvPr id="2" name="コンテンツ プレースホルダー 1"/>
          <p:cNvSpPr>
            <a:spLocks noGrp="1"/>
          </p:cNvSpPr>
          <p:nvPr>
            <p:ph idx="1"/>
          </p:nvPr>
        </p:nvSpPr>
        <p:spPr>
          <a:xfrm>
            <a:off x="517987" y="1833812"/>
            <a:ext cx="8108026" cy="3587892"/>
          </a:xfrm>
        </p:spPr>
        <p:txBody>
          <a:bodyPr anchor="t">
            <a:normAutofit/>
          </a:bodyPr>
          <a:lstStyle/>
          <a:p>
            <a:pPr marL="742950" indent="-742950">
              <a:buFont typeface="+mj-lt"/>
              <a:buAutoNum type="arabicPeriod"/>
            </a:pPr>
            <a:r>
              <a:rPr lang="ja-JP" altLang="en-US" sz="3600" dirty="0">
                <a:latin typeface="HGP明朝E" panose="02020900000000000000" pitchFamily="18" charset="-128"/>
                <a:ea typeface="HGP明朝E" panose="02020900000000000000" pitchFamily="18" charset="-128"/>
              </a:rPr>
              <a:t>認定試験対策勉強会の開催時期</a:t>
            </a:r>
            <a:endParaRPr lang="en-US" altLang="ja-JP" sz="3600" dirty="0">
              <a:latin typeface="HGP明朝E" panose="02020900000000000000" pitchFamily="18" charset="-128"/>
              <a:ea typeface="HGP明朝E" panose="02020900000000000000" pitchFamily="18" charset="-128"/>
            </a:endParaRPr>
          </a:p>
          <a:p>
            <a:pPr marL="742950" indent="-742950">
              <a:buFont typeface="+mj-lt"/>
              <a:buAutoNum type="arabicPeriod"/>
            </a:pPr>
            <a:r>
              <a:rPr lang="ja-JP" altLang="en-US" sz="3600" dirty="0">
                <a:latin typeface="HGP明朝E" panose="02020900000000000000" pitchFamily="18" charset="-128"/>
                <a:ea typeface="HGP明朝E" panose="02020900000000000000" pitchFamily="18" charset="-128"/>
              </a:rPr>
              <a:t>最新試験情報の共有</a:t>
            </a:r>
            <a:endParaRPr lang="en-US" altLang="ja-JP" sz="3600" dirty="0">
              <a:latin typeface="HGP明朝E" panose="02020900000000000000" pitchFamily="18" charset="-128"/>
              <a:ea typeface="HGP明朝E" panose="02020900000000000000" pitchFamily="18" charset="-128"/>
            </a:endParaRPr>
          </a:p>
          <a:p>
            <a:pPr marL="742950" indent="-742950">
              <a:buFont typeface="+mj-lt"/>
              <a:buAutoNum type="arabicPeriod"/>
            </a:pPr>
            <a:r>
              <a:rPr lang="ja-JP" altLang="en-US" sz="3600" dirty="0">
                <a:latin typeface="HGP明朝E" panose="02020900000000000000" pitchFamily="18" charset="-128"/>
                <a:ea typeface="HGP明朝E" panose="02020900000000000000" pitchFamily="18" charset="-128"/>
              </a:rPr>
              <a:t>受験予備層の育成</a:t>
            </a:r>
            <a:endParaRPr lang="en-US" altLang="ja-JP" sz="3600" dirty="0">
              <a:latin typeface="HGP明朝E" panose="02020900000000000000" pitchFamily="18" charset="-128"/>
              <a:ea typeface="HGP明朝E" panose="02020900000000000000" pitchFamily="18" charset="-128"/>
            </a:endParaRPr>
          </a:p>
          <a:p>
            <a:pPr marL="742950" indent="-742950">
              <a:buFont typeface="+mj-lt"/>
              <a:buAutoNum type="arabicPeriod"/>
            </a:pPr>
            <a:r>
              <a:rPr lang="ja-JP" altLang="en-US" sz="3600" dirty="0">
                <a:latin typeface="HGP明朝E" panose="02020900000000000000" pitchFamily="18" charset="-128"/>
                <a:ea typeface="HGP明朝E" panose="02020900000000000000" pitchFamily="18" charset="-128"/>
              </a:rPr>
              <a:t>定期的な実技研修会の開催</a:t>
            </a:r>
            <a:endParaRPr lang="en-US" altLang="ja-JP" sz="3600" dirty="0">
              <a:latin typeface="HGP明朝E" panose="02020900000000000000" pitchFamily="18" charset="-128"/>
              <a:ea typeface="HGP明朝E" panose="02020900000000000000" pitchFamily="18" charset="-128"/>
            </a:endParaRPr>
          </a:p>
          <a:p>
            <a:pPr marL="742950" indent="-742950">
              <a:buFont typeface="+mj-lt"/>
              <a:buAutoNum type="arabicPeriod"/>
            </a:pPr>
            <a:r>
              <a:rPr lang="ja-JP" altLang="en-US" sz="3600" dirty="0">
                <a:latin typeface="HGP明朝E" panose="02020900000000000000" pitchFamily="18" charset="-128"/>
                <a:ea typeface="HGP明朝E" panose="02020900000000000000" pitchFamily="18" charset="-128"/>
              </a:rPr>
              <a:t>小規模医療機関への訪問実技指導</a:t>
            </a:r>
            <a:endParaRPr lang="en-US" altLang="ja-JP" sz="36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4286074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ctr"/>
          <a:lstStyle/>
          <a:p>
            <a:pPr algn="ctr"/>
            <a:r>
              <a:rPr kumimoji="1" lang="en-US" altLang="ja-JP" dirty="0">
                <a:solidFill>
                  <a:srgbClr val="002060"/>
                </a:solidFill>
                <a:latin typeface="HGP明朝E" panose="02020900000000000000" pitchFamily="18" charset="-128"/>
                <a:ea typeface="HGP明朝E" panose="02020900000000000000" pitchFamily="18" charset="-128"/>
              </a:rPr>
              <a:t>【</a:t>
            </a:r>
            <a:r>
              <a:rPr kumimoji="1" lang="ja-JP" altLang="en-US" dirty="0">
                <a:solidFill>
                  <a:srgbClr val="002060"/>
                </a:solidFill>
                <a:latin typeface="HGP明朝E" panose="02020900000000000000" pitchFamily="18" charset="-128"/>
                <a:ea typeface="HGP明朝E" panose="02020900000000000000" pitchFamily="18" charset="-128"/>
              </a:rPr>
              <a:t>本日の内容</a:t>
            </a:r>
            <a:r>
              <a:rPr kumimoji="1" lang="en-US" altLang="ja-JP" dirty="0">
                <a:solidFill>
                  <a:srgbClr val="002060"/>
                </a:solidFill>
                <a:latin typeface="HGP明朝E" panose="02020900000000000000" pitchFamily="18" charset="-128"/>
                <a:ea typeface="HGP明朝E" panose="02020900000000000000" pitchFamily="18" charset="-128"/>
              </a:rPr>
              <a:t>】</a:t>
            </a:r>
            <a:endParaRPr kumimoji="1" lang="ja-JP" altLang="en-US" dirty="0">
              <a:solidFill>
                <a:srgbClr val="002060"/>
              </a:solidFill>
              <a:latin typeface="HGP明朝E" panose="02020900000000000000" pitchFamily="18" charset="-128"/>
              <a:ea typeface="HGP明朝E" panose="02020900000000000000" pitchFamily="18"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1778" y="6335273"/>
            <a:ext cx="2140969" cy="417643"/>
          </a:xfrm>
          <a:prstGeom prst="rect">
            <a:avLst/>
          </a:prstGeom>
        </p:spPr>
      </p:pic>
      <p:sp>
        <p:nvSpPr>
          <p:cNvPr id="5" name="コンテンツ プレースホルダー 2"/>
          <p:cNvSpPr>
            <a:spLocks noGrp="1"/>
          </p:cNvSpPr>
          <p:nvPr>
            <p:ph idx="1"/>
          </p:nvPr>
        </p:nvSpPr>
        <p:spPr>
          <a:xfrm>
            <a:off x="628650" y="2287725"/>
            <a:ext cx="8157541" cy="2282549"/>
          </a:xfrm>
        </p:spPr>
        <p:txBody>
          <a:bodyPr anchor="t">
            <a:normAutofit/>
          </a:bodyPr>
          <a:lstStyle/>
          <a:p>
            <a:pPr marL="514350" indent="-514350">
              <a:buFont typeface="+mj-lt"/>
              <a:buAutoNum type="arabicPeriod"/>
            </a:pPr>
            <a:r>
              <a:rPr kumimoji="1" lang="ja-JP" altLang="en-US" dirty="0">
                <a:latin typeface="HGP明朝E" panose="02020900000000000000" pitchFamily="18" charset="-128"/>
                <a:ea typeface="HGP明朝E" panose="02020900000000000000" pitchFamily="18" charset="-128"/>
              </a:rPr>
              <a:t>秋田県の認定輸血検査技師試験対策勉強会</a:t>
            </a:r>
            <a:endParaRPr lang="en-US" altLang="ja-JP" dirty="0">
              <a:latin typeface="HGP明朝E" panose="02020900000000000000" pitchFamily="18" charset="-128"/>
              <a:ea typeface="HGP明朝E" panose="02020900000000000000" pitchFamily="18" charset="-128"/>
            </a:endParaRPr>
          </a:p>
          <a:p>
            <a:pPr marL="514350" indent="-514350">
              <a:buFont typeface="+mj-lt"/>
              <a:buAutoNum type="arabicPeriod"/>
            </a:pPr>
            <a:endParaRPr kumimoji="1" lang="en-US" altLang="ja-JP" dirty="0">
              <a:latin typeface="HGP明朝E" panose="02020900000000000000" pitchFamily="18" charset="-128"/>
              <a:ea typeface="HGP明朝E" panose="02020900000000000000" pitchFamily="18" charset="-128"/>
            </a:endParaRPr>
          </a:p>
          <a:p>
            <a:pPr marL="514350" indent="-514350">
              <a:buFont typeface="+mj-lt"/>
              <a:buAutoNum type="arabicPeriod"/>
            </a:pPr>
            <a:endParaRPr lang="en-US" altLang="ja-JP" dirty="0">
              <a:latin typeface="HGP明朝E" panose="02020900000000000000" pitchFamily="18" charset="-128"/>
              <a:ea typeface="HGP明朝E" panose="02020900000000000000" pitchFamily="18" charset="-128"/>
            </a:endParaRPr>
          </a:p>
          <a:p>
            <a:pPr marL="514350" indent="-514350">
              <a:buFont typeface="+mj-lt"/>
              <a:buAutoNum type="arabicPeriod"/>
            </a:pPr>
            <a:r>
              <a:rPr lang="ja-JP" altLang="en-US" dirty="0">
                <a:latin typeface="HGP明朝E" panose="02020900000000000000" pitchFamily="18" charset="-128"/>
                <a:ea typeface="HGP明朝E" panose="02020900000000000000" pitchFamily="18" charset="-128"/>
              </a:rPr>
              <a:t>秋田県合同輸血療法委員会検査技師部会の活動</a:t>
            </a:r>
            <a:endParaRPr kumimoji="1" lang="en-US" altLang="ja-JP" dirty="0">
              <a:latin typeface="HGP明朝E" panose="02020900000000000000" pitchFamily="18" charset="-128"/>
              <a:ea typeface="HGP明朝E" panose="02020900000000000000" pitchFamily="18" charset="-128"/>
            </a:endParaRPr>
          </a:p>
          <a:p>
            <a:pPr marL="0" indent="0">
              <a:buNone/>
            </a:pPr>
            <a:endParaRPr lang="en-US" altLang="ja-JP" dirty="0">
              <a:latin typeface="HGP明朝E" panose="02020900000000000000" pitchFamily="18" charset="-128"/>
              <a:ea typeface="HGP明朝E" panose="02020900000000000000" pitchFamily="18" charset="-128"/>
            </a:endParaRPr>
          </a:p>
          <a:p>
            <a:pPr marL="0" indent="0">
              <a:buNone/>
            </a:pPr>
            <a:endParaRPr lang="en-US" altLang="ja-JP"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565256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ctr"/>
          <a:lstStyle/>
          <a:p>
            <a:pPr algn="ctr"/>
            <a:r>
              <a:rPr lang="ja-JP" altLang="en-US" dirty="0">
                <a:solidFill>
                  <a:srgbClr val="002060"/>
                </a:solidFill>
                <a:latin typeface="HGP明朝E" panose="02020900000000000000" pitchFamily="18" charset="-128"/>
                <a:ea typeface="HGP明朝E" panose="02020900000000000000" pitchFamily="18" charset="-128"/>
              </a:rPr>
              <a:t>認定輸血検査技師制度の目的</a:t>
            </a:r>
            <a:endParaRPr kumimoji="1" lang="ja-JP" altLang="en-US" dirty="0">
              <a:solidFill>
                <a:srgbClr val="002060"/>
              </a:solidFill>
              <a:latin typeface="HGP明朝E" panose="02020900000000000000" pitchFamily="18" charset="-128"/>
              <a:ea typeface="HGP明朝E" panose="02020900000000000000" pitchFamily="18"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1778" y="6335273"/>
            <a:ext cx="2140969" cy="417643"/>
          </a:xfrm>
          <a:prstGeom prst="rect">
            <a:avLst/>
          </a:prstGeom>
        </p:spPr>
      </p:pic>
      <p:sp>
        <p:nvSpPr>
          <p:cNvPr id="8" name="テキスト ボックス 7"/>
          <p:cNvSpPr txBox="1"/>
          <p:nvPr/>
        </p:nvSpPr>
        <p:spPr>
          <a:xfrm>
            <a:off x="461356" y="1886988"/>
            <a:ext cx="8221287" cy="3970318"/>
          </a:xfrm>
          <a:prstGeom prst="rect">
            <a:avLst/>
          </a:prstGeom>
          <a:noFill/>
        </p:spPr>
        <p:txBody>
          <a:bodyPr wrap="square" rtlCol="0">
            <a:spAutoFit/>
          </a:bodyPr>
          <a:lstStyle/>
          <a:p>
            <a:r>
              <a:rPr lang="ja-JP" altLang="en-US" sz="3600" dirty="0">
                <a:latin typeface="HGP明朝E" panose="02020900000000000000" pitchFamily="18" charset="-128"/>
                <a:ea typeface="HGP明朝E" panose="02020900000000000000" pitchFamily="18" charset="-128"/>
              </a:rPr>
              <a:t>　輸血は種々の副作用・合併症を伴い易く、輸血治療を行うには深い知識、的確な判断力と技術が要求される。</a:t>
            </a:r>
            <a:endParaRPr lang="en-US" altLang="ja-JP" sz="3600" dirty="0">
              <a:latin typeface="HGP明朝E" panose="02020900000000000000" pitchFamily="18" charset="-128"/>
              <a:ea typeface="HGP明朝E" panose="02020900000000000000" pitchFamily="18" charset="-128"/>
            </a:endParaRPr>
          </a:p>
          <a:p>
            <a:r>
              <a:rPr lang="ja-JP" altLang="en-US" sz="3600" dirty="0">
                <a:latin typeface="HGP明朝E" panose="02020900000000000000" pitchFamily="18" charset="-128"/>
                <a:ea typeface="HGP明朝E" panose="02020900000000000000" pitchFamily="18" charset="-128"/>
              </a:rPr>
              <a:t>　認定輸血検査技師制度は</a:t>
            </a:r>
            <a:r>
              <a:rPr lang="ja-JP" altLang="en-US" sz="3600" u="sng" dirty="0">
                <a:solidFill>
                  <a:srgbClr val="FF0000"/>
                </a:solidFill>
                <a:latin typeface="HGP明朝E" panose="02020900000000000000" pitchFamily="18" charset="-128"/>
                <a:ea typeface="HGP明朝E" panose="02020900000000000000" pitchFamily="18" charset="-128"/>
              </a:rPr>
              <a:t>輸血に関する正しい知識と的確な輸血検査により、輸血の安全性の向上を寄与することのできる技師の育成</a:t>
            </a:r>
            <a:r>
              <a:rPr lang="ja-JP" altLang="en-US" sz="3600" dirty="0">
                <a:latin typeface="HGP明朝E" panose="02020900000000000000" pitchFamily="18" charset="-128"/>
                <a:ea typeface="HGP明朝E" panose="02020900000000000000" pitchFamily="18" charset="-128"/>
              </a:rPr>
              <a:t>を目的として導入された。</a:t>
            </a:r>
            <a:endParaRPr kumimoji="1" lang="ja-JP" altLang="en-US" sz="3600" dirty="0">
              <a:latin typeface="HGP明朝E" panose="02020900000000000000" pitchFamily="18" charset="-128"/>
              <a:ea typeface="HGP明朝E" panose="02020900000000000000" pitchFamily="18" charset="-128"/>
            </a:endParaRPr>
          </a:p>
        </p:txBody>
      </p:sp>
      <p:sp>
        <p:nvSpPr>
          <p:cNvPr id="3" name="テキスト ボックス 2"/>
          <p:cNvSpPr txBox="1"/>
          <p:nvPr/>
        </p:nvSpPr>
        <p:spPr>
          <a:xfrm>
            <a:off x="6633619" y="5791995"/>
            <a:ext cx="2369128" cy="261610"/>
          </a:xfrm>
          <a:prstGeom prst="rect">
            <a:avLst/>
          </a:prstGeom>
          <a:noFill/>
        </p:spPr>
        <p:txBody>
          <a:bodyPr wrap="square" rtlCol="0">
            <a:spAutoFit/>
          </a:bodyPr>
          <a:lstStyle/>
          <a:p>
            <a:r>
              <a:rPr kumimoji="1" lang="ja-JP" altLang="en-US" sz="1050" dirty="0">
                <a:latin typeface="HGP明朝E" panose="02020900000000000000" pitchFamily="18" charset="-128"/>
                <a:ea typeface="HGP明朝E" panose="02020900000000000000" pitchFamily="18" charset="-128"/>
              </a:rPr>
              <a:t>（日本輸血・細胞治療学会</a:t>
            </a:r>
            <a:r>
              <a:rPr kumimoji="1" lang="en-US" altLang="ja-JP" sz="1050" dirty="0">
                <a:latin typeface="HGP明朝E" panose="02020900000000000000" pitchFamily="18" charset="-128"/>
                <a:ea typeface="HGP明朝E" panose="02020900000000000000" pitchFamily="18" charset="-128"/>
              </a:rPr>
              <a:t>HP</a:t>
            </a:r>
            <a:r>
              <a:rPr kumimoji="1" lang="ja-JP" altLang="en-US" sz="1050" dirty="0">
                <a:latin typeface="HGP明朝E" panose="02020900000000000000" pitchFamily="18" charset="-128"/>
                <a:ea typeface="HGP明朝E" panose="02020900000000000000" pitchFamily="18" charset="-128"/>
              </a:rPr>
              <a:t>より抜粋）</a:t>
            </a:r>
          </a:p>
        </p:txBody>
      </p:sp>
    </p:spTree>
    <p:extLst>
      <p:ext uri="{BB962C8B-B14F-4D97-AF65-F5344CB8AC3E}">
        <p14:creationId xmlns:p14="http://schemas.microsoft.com/office/powerpoint/2010/main" val="1683089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dirty="0">
                <a:solidFill>
                  <a:srgbClr val="002060"/>
                </a:solidFill>
                <a:latin typeface="HGP明朝E" panose="02020900000000000000" pitchFamily="18" charset="-128"/>
                <a:ea typeface="HGP明朝E" panose="02020900000000000000" pitchFamily="18" charset="-128"/>
              </a:rPr>
              <a:t>認定輸血検査技師　受験資格</a:t>
            </a:r>
            <a:endParaRPr kumimoji="1" lang="ja-JP" altLang="en-US" dirty="0">
              <a:solidFill>
                <a:srgbClr val="002060"/>
              </a:solidFill>
              <a:latin typeface="HGP明朝E" panose="02020900000000000000" pitchFamily="18" charset="-128"/>
              <a:ea typeface="HGP明朝E" panose="02020900000000000000" pitchFamily="18"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1778" y="6335273"/>
            <a:ext cx="2140969" cy="417643"/>
          </a:xfrm>
          <a:prstGeom prst="rect">
            <a:avLst/>
          </a:prstGeom>
        </p:spPr>
      </p:pic>
      <p:sp>
        <p:nvSpPr>
          <p:cNvPr id="8" name="テキスト ボックス 7"/>
          <p:cNvSpPr txBox="1"/>
          <p:nvPr/>
        </p:nvSpPr>
        <p:spPr>
          <a:xfrm>
            <a:off x="359525" y="1606796"/>
            <a:ext cx="8424949" cy="4493538"/>
          </a:xfrm>
          <a:prstGeom prst="rect">
            <a:avLst/>
          </a:prstGeom>
          <a:noFill/>
        </p:spPr>
        <p:txBody>
          <a:bodyPr wrap="square" rtlCol="0">
            <a:spAutoFit/>
          </a:bodyPr>
          <a:lstStyle/>
          <a:p>
            <a:pPr marL="342900" indent="-342900">
              <a:buClr>
                <a:schemeClr val="tx1"/>
              </a:buClr>
              <a:buFont typeface="+mj-lt"/>
              <a:buAutoNum type="arabicPeriod"/>
            </a:pPr>
            <a:r>
              <a:rPr lang="ja-JP" altLang="en-US" sz="2200" dirty="0">
                <a:solidFill>
                  <a:srgbClr val="FF0000"/>
                </a:solidFill>
                <a:latin typeface="HGP明朝E" panose="02020900000000000000" pitchFamily="18" charset="-128"/>
                <a:ea typeface="HGP明朝E" panose="02020900000000000000" pitchFamily="18" charset="-128"/>
              </a:rPr>
              <a:t>臨床検査技師資格を有する</a:t>
            </a:r>
            <a:r>
              <a:rPr lang="ja-JP" altLang="en-US" sz="2200" dirty="0">
                <a:latin typeface="HGP明朝E" panose="02020900000000000000" pitchFamily="18" charset="-128"/>
                <a:ea typeface="HGP明朝E" panose="02020900000000000000" pitchFamily="18" charset="-128"/>
              </a:rPr>
              <a:t>こと。</a:t>
            </a:r>
            <a:endParaRPr lang="en-US" altLang="ja-JP" sz="2200" dirty="0">
              <a:latin typeface="HGP明朝E" panose="02020900000000000000" pitchFamily="18" charset="-128"/>
              <a:ea typeface="HGP明朝E" panose="02020900000000000000" pitchFamily="18" charset="-128"/>
            </a:endParaRPr>
          </a:p>
          <a:p>
            <a:pPr marL="342900" indent="-342900">
              <a:buFont typeface="+mj-lt"/>
              <a:buAutoNum type="arabicPeriod"/>
            </a:pPr>
            <a:r>
              <a:rPr kumimoji="1" lang="ja-JP" altLang="en-US" sz="2200" dirty="0">
                <a:latin typeface="HGP明朝E" panose="02020900000000000000" pitchFamily="18" charset="-128"/>
                <a:ea typeface="HGP明朝E" panose="02020900000000000000" pitchFamily="18" charset="-128"/>
              </a:rPr>
              <a:t>申請時に日本輸血・細胞治療学会、日本臨床衛生検査技師会、日本臨床検査医学会のいずれかに、現在および通算</a:t>
            </a:r>
            <a:r>
              <a:rPr kumimoji="1" lang="en-US" altLang="ja-JP" sz="2200" dirty="0">
                <a:latin typeface="HGP明朝E" panose="02020900000000000000" pitchFamily="18" charset="-128"/>
                <a:ea typeface="HGP明朝E" panose="02020900000000000000" pitchFamily="18" charset="-128"/>
              </a:rPr>
              <a:t>3</a:t>
            </a:r>
            <a:r>
              <a:rPr kumimoji="1" lang="ja-JP" altLang="en-US" sz="2200" dirty="0">
                <a:latin typeface="HGP明朝E" panose="02020900000000000000" pitchFamily="18" charset="-128"/>
                <a:ea typeface="HGP明朝E" panose="02020900000000000000" pitchFamily="18" charset="-128"/>
              </a:rPr>
              <a:t>年以上会員であること。</a:t>
            </a:r>
            <a:endParaRPr lang="en-US" altLang="ja-JP" sz="2200" dirty="0">
              <a:latin typeface="HGP明朝E" panose="02020900000000000000" pitchFamily="18" charset="-128"/>
              <a:ea typeface="HGP明朝E" panose="02020900000000000000" pitchFamily="18" charset="-128"/>
            </a:endParaRPr>
          </a:p>
          <a:p>
            <a:pPr marL="342900" indent="-342900">
              <a:buFont typeface="+mj-lt"/>
              <a:buAutoNum type="arabicPeriod"/>
            </a:pPr>
            <a:r>
              <a:rPr kumimoji="1" lang="ja-JP" altLang="en-US" sz="2200" dirty="0">
                <a:latin typeface="HGP明朝E" panose="02020900000000000000" pitchFamily="18" charset="-128"/>
                <a:ea typeface="HGP明朝E" panose="02020900000000000000" pitchFamily="18" charset="-128"/>
              </a:rPr>
              <a:t>認定時に日本輸血・細胞治療学会および日本臨床衛生検査技師会の会員であること。</a:t>
            </a:r>
            <a:endParaRPr kumimoji="1" lang="en-US" altLang="ja-JP" sz="2200" dirty="0">
              <a:latin typeface="HGP明朝E" panose="02020900000000000000" pitchFamily="18" charset="-128"/>
              <a:ea typeface="HGP明朝E" panose="02020900000000000000" pitchFamily="18" charset="-128"/>
            </a:endParaRPr>
          </a:p>
          <a:p>
            <a:pPr marL="342900" indent="-342900">
              <a:buFont typeface="+mj-lt"/>
              <a:buAutoNum type="arabicPeriod"/>
            </a:pPr>
            <a:r>
              <a:rPr lang="ja-JP" altLang="en-US" sz="2200" dirty="0">
                <a:latin typeface="HGP明朝E" panose="02020900000000000000" pitchFamily="18" charset="-128"/>
                <a:ea typeface="HGP明朝E" panose="02020900000000000000" pitchFamily="18" charset="-128"/>
              </a:rPr>
              <a:t>申請時で、臨床検査技師免許取得後、</a:t>
            </a:r>
            <a:r>
              <a:rPr lang="ja-JP" altLang="en-US" sz="2200" dirty="0">
                <a:solidFill>
                  <a:srgbClr val="FF0000"/>
                </a:solidFill>
                <a:latin typeface="HGP明朝E" panose="02020900000000000000" pitchFamily="18" charset="-128"/>
                <a:ea typeface="HGP明朝E" panose="02020900000000000000" pitchFamily="18" charset="-128"/>
              </a:rPr>
              <a:t>輸血検査歴</a:t>
            </a:r>
            <a:r>
              <a:rPr lang="en-US" altLang="ja-JP" sz="2200" dirty="0">
                <a:solidFill>
                  <a:srgbClr val="FF0000"/>
                </a:solidFill>
                <a:latin typeface="HGP明朝E" panose="02020900000000000000" pitchFamily="18" charset="-128"/>
                <a:ea typeface="HGP明朝E" panose="02020900000000000000" pitchFamily="18" charset="-128"/>
              </a:rPr>
              <a:t>3</a:t>
            </a:r>
            <a:r>
              <a:rPr lang="ja-JP" altLang="en-US" sz="2200" dirty="0">
                <a:solidFill>
                  <a:srgbClr val="FF0000"/>
                </a:solidFill>
                <a:latin typeface="HGP明朝E" panose="02020900000000000000" pitchFamily="18" charset="-128"/>
                <a:ea typeface="HGP明朝E" panose="02020900000000000000" pitchFamily="18" charset="-128"/>
              </a:rPr>
              <a:t>年、他の検査歴も含めて満５年以上の検査業務経験を有する</a:t>
            </a:r>
            <a:r>
              <a:rPr lang="ja-JP" altLang="en-US" sz="2200" dirty="0">
                <a:latin typeface="HGP明朝E" panose="02020900000000000000" pitchFamily="18" charset="-128"/>
                <a:ea typeface="HGP明朝E" panose="02020900000000000000" pitchFamily="18" charset="-128"/>
              </a:rPr>
              <a:t>こと。</a:t>
            </a:r>
            <a:endParaRPr lang="en-US" altLang="ja-JP" sz="2200" dirty="0">
              <a:latin typeface="HGP明朝E" panose="02020900000000000000" pitchFamily="18" charset="-128"/>
              <a:ea typeface="HGP明朝E" panose="02020900000000000000" pitchFamily="18" charset="-128"/>
            </a:endParaRPr>
          </a:p>
          <a:p>
            <a:pPr marL="342900" indent="-342900">
              <a:buFont typeface="+mj-lt"/>
              <a:buAutoNum type="arabicPeriod"/>
            </a:pPr>
            <a:r>
              <a:rPr lang="ja-JP" altLang="en-US" sz="2200" dirty="0">
                <a:latin typeface="HGP明朝E" panose="02020900000000000000" pitchFamily="18" charset="-128"/>
                <a:ea typeface="HGP明朝E" panose="02020900000000000000" pitchFamily="18" charset="-128"/>
              </a:rPr>
              <a:t>学術論文、学会発表などの業績発表や輸血に関連した各種学会、講演会および研修会での活動により、認定輸血検査技師申請の資格審査基準に達していること。</a:t>
            </a:r>
            <a:r>
              <a:rPr lang="ja-JP" altLang="en-US" sz="2200" dirty="0">
                <a:solidFill>
                  <a:srgbClr val="FF0000"/>
                </a:solidFill>
                <a:latin typeface="HGP明朝E" panose="02020900000000000000" pitchFamily="18" charset="-128"/>
                <a:ea typeface="HGP明朝E" panose="02020900000000000000" pitchFamily="18" charset="-128"/>
              </a:rPr>
              <a:t>５年間で５０単位以上取得</a:t>
            </a:r>
            <a:r>
              <a:rPr lang="ja-JP" altLang="en-US" sz="2200" dirty="0">
                <a:latin typeface="HGP明朝E" panose="02020900000000000000" pitchFamily="18" charset="-128"/>
                <a:ea typeface="HGP明朝E" panose="02020900000000000000" pitchFamily="18" charset="-128"/>
              </a:rPr>
              <a:t>していること。</a:t>
            </a:r>
            <a:endParaRPr lang="en-US" altLang="ja-JP" sz="2200" dirty="0">
              <a:latin typeface="HGP明朝E" panose="02020900000000000000" pitchFamily="18" charset="-128"/>
              <a:ea typeface="HGP明朝E" panose="02020900000000000000" pitchFamily="18" charset="-128"/>
            </a:endParaRPr>
          </a:p>
          <a:p>
            <a:pPr marL="342900" indent="-342900">
              <a:buFont typeface="+mj-lt"/>
              <a:buAutoNum type="arabicPeriod"/>
            </a:pPr>
            <a:r>
              <a:rPr lang="ja-JP" altLang="en-US" sz="2200" dirty="0">
                <a:latin typeface="HGP明朝E" panose="02020900000000000000" pitchFamily="18" charset="-128"/>
                <a:ea typeface="HGP明朝E" panose="02020900000000000000" pitchFamily="18" charset="-128"/>
              </a:rPr>
              <a:t>受験申請にあたって、輸血検査業務従事への理解と職歴記載確認の意味を含めて所属長の了解を得ること。</a:t>
            </a:r>
            <a:endParaRPr lang="en-US" altLang="ja-JP" sz="2200" dirty="0">
              <a:latin typeface="HGP明朝E" panose="02020900000000000000" pitchFamily="18" charset="-128"/>
              <a:ea typeface="HGP明朝E" panose="02020900000000000000" pitchFamily="18" charset="-128"/>
            </a:endParaRPr>
          </a:p>
        </p:txBody>
      </p:sp>
      <p:sp>
        <p:nvSpPr>
          <p:cNvPr id="5" name="テキスト ボックス 4"/>
          <p:cNvSpPr txBox="1"/>
          <p:nvPr/>
        </p:nvSpPr>
        <p:spPr>
          <a:xfrm>
            <a:off x="6633619" y="6016440"/>
            <a:ext cx="2369128" cy="261610"/>
          </a:xfrm>
          <a:prstGeom prst="rect">
            <a:avLst/>
          </a:prstGeom>
          <a:noFill/>
        </p:spPr>
        <p:txBody>
          <a:bodyPr wrap="square" rtlCol="0">
            <a:spAutoFit/>
          </a:bodyPr>
          <a:lstStyle/>
          <a:p>
            <a:r>
              <a:rPr kumimoji="1" lang="ja-JP" altLang="en-US" sz="1050" dirty="0">
                <a:latin typeface="HGP明朝E" panose="02020900000000000000" pitchFamily="18" charset="-128"/>
                <a:ea typeface="HGP明朝E" panose="02020900000000000000" pitchFamily="18" charset="-128"/>
              </a:rPr>
              <a:t>（日本輸血・細胞治療学会</a:t>
            </a:r>
            <a:r>
              <a:rPr kumimoji="1" lang="en-US" altLang="ja-JP" sz="1050" dirty="0">
                <a:latin typeface="HGP明朝E" panose="02020900000000000000" pitchFamily="18" charset="-128"/>
                <a:ea typeface="HGP明朝E" panose="02020900000000000000" pitchFamily="18" charset="-128"/>
              </a:rPr>
              <a:t>HP</a:t>
            </a:r>
            <a:r>
              <a:rPr kumimoji="1" lang="ja-JP" altLang="en-US" sz="1050" dirty="0">
                <a:latin typeface="HGP明朝E" panose="02020900000000000000" pitchFamily="18" charset="-128"/>
                <a:ea typeface="HGP明朝E" panose="02020900000000000000" pitchFamily="18" charset="-128"/>
              </a:rPr>
              <a:t>より抜粋）</a:t>
            </a:r>
          </a:p>
        </p:txBody>
      </p:sp>
    </p:spTree>
    <p:extLst>
      <p:ext uri="{BB962C8B-B14F-4D97-AF65-F5344CB8AC3E}">
        <p14:creationId xmlns:p14="http://schemas.microsoft.com/office/powerpoint/2010/main" val="2272675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48747"/>
            <a:ext cx="7886700" cy="1325563"/>
          </a:xfrm>
        </p:spPr>
        <p:txBody>
          <a:bodyPr/>
          <a:lstStyle/>
          <a:p>
            <a:pPr algn="ctr"/>
            <a:r>
              <a:rPr lang="en-US" altLang="ja-JP" dirty="0">
                <a:solidFill>
                  <a:srgbClr val="002060"/>
                </a:solidFill>
                <a:latin typeface="HGP明朝E" panose="02020900000000000000" pitchFamily="18" charset="-128"/>
                <a:ea typeface="HGP明朝E" panose="02020900000000000000" pitchFamily="18" charset="-128"/>
              </a:rPr>
              <a:t>2020</a:t>
            </a:r>
            <a:r>
              <a:rPr lang="ja-JP" altLang="en-US" dirty="0">
                <a:solidFill>
                  <a:srgbClr val="002060"/>
                </a:solidFill>
                <a:latin typeface="HGP明朝E" panose="02020900000000000000" pitchFamily="18" charset="-128"/>
                <a:ea typeface="HGP明朝E" panose="02020900000000000000" pitchFamily="18" charset="-128"/>
              </a:rPr>
              <a:t>年度の受験日程</a:t>
            </a:r>
            <a:endParaRPr kumimoji="1" lang="ja-JP" altLang="en-US" dirty="0">
              <a:solidFill>
                <a:srgbClr val="002060"/>
              </a:solidFill>
              <a:latin typeface="HGP明朝E" panose="02020900000000000000" pitchFamily="18" charset="-128"/>
              <a:ea typeface="HGP明朝E" panose="02020900000000000000" pitchFamily="18"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1778" y="6335273"/>
            <a:ext cx="2140969" cy="417643"/>
          </a:xfrm>
          <a:prstGeom prst="rect">
            <a:avLst/>
          </a:prstGeom>
        </p:spPr>
      </p:pic>
      <p:graphicFrame>
        <p:nvGraphicFramePr>
          <p:cNvPr id="3" name="表 2"/>
          <p:cNvGraphicFramePr>
            <a:graphicFrameLocks noGrp="1"/>
          </p:cNvGraphicFramePr>
          <p:nvPr>
            <p:extLst>
              <p:ext uri="{D42A27DB-BD31-4B8C-83A1-F6EECF244321}">
                <p14:modId xmlns:p14="http://schemas.microsoft.com/office/powerpoint/2010/main" val="413298843"/>
              </p:ext>
            </p:extLst>
          </p:nvPr>
        </p:nvGraphicFramePr>
        <p:xfrm>
          <a:off x="714893" y="1446876"/>
          <a:ext cx="8171411" cy="4746110"/>
        </p:xfrm>
        <a:graphic>
          <a:graphicData uri="http://schemas.openxmlformats.org/drawingml/2006/table">
            <a:tbl>
              <a:tblPr firstRow="1" bandRow="1">
                <a:tableStyleId>{5C22544A-7EE6-4342-B048-85BDC9FD1C3A}</a:tableStyleId>
              </a:tblPr>
              <a:tblGrid>
                <a:gridCol w="2566441">
                  <a:extLst>
                    <a:ext uri="{9D8B030D-6E8A-4147-A177-3AD203B41FA5}">
                      <a16:colId xmlns:a16="http://schemas.microsoft.com/office/drawing/2014/main" xmlns="" val="602543805"/>
                    </a:ext>
                  </a:extLst>
                </a:gridCol>
                <a:gridCol w="5604970">
                  <a:extLst>
                    <a:ext uri="{9D8B030D-6E8A-4147-A177-3AD203B41FA5}">
                      <a16:colId xmlns:a16="http://schemas.microsoft.com/office/drawing/2014/main" xmlns="" val="3705756801"/>
                    </a:ext>
                  </a:extLst>
                </a:gridCol>
              </a:tblGrid>
              <a:tr h="409453">
                <a:tc>
                  <a:txBody>
                    <a:bodyPr/>
                    <a:lstStyle/>
                    <a:p>
                      <a:r>
                        <a:rPr kumimoji="1" lang="en-US" altLang="ja-JP" sz="2000" b="0" dirty="0">
                          <a:solidFill>
                            <a:schemeClr val="tx1"/>
                          </a:solidFill>
                          <a:latin typeface="HGP明朝E" panose="02020900000000000000" pitchFamily="18" charset="-128"/>
                          <a:ea typeface="HGP明朝E" panose="02020900000000000000" pitchFamily="18" charset="-128"/>
                        </a:rPr>
                        <a:t>1</a:t>
                      </a:r>
                      <a:r>
                        <a:rPr kumimoji="1" lang="ja-JP" altLang="en-US" sz="2000" b="0" dirty="0">
                          <a:solidFill>
                            <a:schemeClr val="tx1"/>
                          </a:solidFill>
                          <a:latin typeface="HGP明朝E" panose="02020900000000000000" pitchFamily="18" charset="-128"/>
                          <a:ea typeface="HGP明朝E" panose="02020900000000000000" pitchFamily="18" charset="-128"/>
                        </a:rPr>
                        <a:t>月</a:t>
                      </a:r>
                      <a:r>
                        <a:rPr kumimoji="1" lang="en-US" altLang="ja-JP" sz="2000" b="0" dirty="0">
                          <a:solidFill>
                            <a:schemeClr val="tx1"/>
                          </a:solidFill>
                          <a:latin typeface="HGP明朝E" panose="02020900000000000000" pitchFamily="18" charset="-128"/>
                          <a:ea typeface="HGP明朝E" panose="02020900000000000000" pitchFamily="18" charset="-128"/>
                        </a:rPr>
                        <a:t>10</a:t>
                      </a:r>
                      <a:r>
                        <a:rPr kumimoji="1" lang="ja-JP" altLang="en-US" sz="2000" b="0" dirty="0">
                          <a:solidFill>
                            <a:schemeClr val="tx1"/>
                          </a:solidFill>
                          <a:latin typeface="HGP明朝E" panose="02020900000000000000" pitchFamily="18" charset="-128"/>
                          <a:ea typeface="HGP明朝E" panose="02020900000000000000" pitchFamily="18" charset="-128"/>
                        </a:rPr>
                        <a:t>日～</a:t>
                      </a:r>
                      <a:r>
                        <a:rPr kumimoji="1" lang="en-US" altLang="ja-JP" sz="2000" b="0" dirty="0">
                          <a:solidFill>
                            <a:schemeClr val="tx1"/>
                          </a:solidFill>
                          <a:latin typeface="HGP明朝E" panose="02020900000000000000" pitchFamily="18" charset="-128"/>
                          <a:ea typeface="HGP明朝E" panose="02020900000000000000" pitchFamily="18" charset="-128"/>
                        </a:rPr>
                        <a:t>31</a:t>
                      </a:r>
                      <a:r>
                        <a:rPr kumimoji="1" lang="ja-JP" altLang="en-US" sz="2000" b="0" dirty="0">
                          <a:solidFill>
                            <a:schemeClr val="tx1"/>
                          </a:solidFill>
                          <a:latin typeface="HGP明朝E" panose="02020900000000000000" pitchFamily="18" charset="-128"/>
                          <a:ea typeface="HGP明朝E" panose="02020900000000000000" pitchFamily="18" charset="-128"/>
                        </a:rPr>
                        <a:t>日</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2000" b="0" dirty="0">
                          <a:solidFill>
                            <a:schemeClr val="tx1"/>
                          </a:solidFill>
                          <a:latin typeface="HGP明朝E" panose="02020900000000000000" pitchFamily="18" charset="-128"/>
                          <a:ea typeface="HGP明朝E" panose="02020900000000000000" pitchFamily="18" charset="-128"/>
                        </a:rPr>
                        <a:t>受験申請受付（新規申請）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67543534"/>
                  </a:ext>
                </a:extLst>
              </a:tr>
              <a:tr h="409453">
                <a:tc>
                  <a:txBody>
                    <a:bodyPr/>
                    <a:lstStyle/>
                    <a:p>
                      <a:r>
                        <a:rPr kumimoji="1" lang="en-US" altLang="ja-JP" sz="2000" b="0" dirty="0">
                          <a:solidFill>
                            <a:schemeClr val="tx1"/>
                          </a:solidFill>
                          <a:latin typeface="HGP明朝E" panose="02020900000000000000" pitchFamily="18" charset="-128"/>
                          <a:ea typeface="HGP明朝E" panose="02020900000000000000" pitchFamily="18" charset="-128"/>
                        </a:rPr>
                        <a:t>2</a:t>
                      </a:r>
                      <a:r>
                        <a:rPr kumimoji="1" lang="ja-JP" altLang="en-US" sz="2000" b="0" dirty="0">
                          <a:solidFill>
                            <a:schemeClr val="tx1"/>
                          </a:solidFill>
                          <a:latin typeface="HGP明朝E" panose="02020900000000000000" pitchFamily="18" charset="-128"/>
                          <a:ea typeface="HGP明朝E" panose="02020900000000000000" pitchFamily="18" charset="-128"/>
                        </a:rPr>
                        <a:t>月</a:t>
                      </a:r>
                      <a:r>
                        <a:rPr kumimoji="1" lang="en-US" altLang="ja-JP" sz="2000" b="0" dirty="0">
                          <a:solidFill>
                            <a:schemeClr val="tx1"/>
                          </a:solidFill>
                          <a:latin typeface="HGP明朝E" panose="02020900000000000000" pitchFamily="18" charset="-128"/>
                          <a:ea typeface="HGP明朝E" panose="02020900000000000000" pitchFamily="18" charset="-128"/>
                        </a:rPr>
                        <a:t>1</a:t>
                      </a:r>
                      <a:r>
                        <a:rPr kumimoji="1" lang="ja-JP" altLang="en-US" sz="2000" b="0" dirty="0">
                          <a:solidFill>
                            <a:schemeClr val="tx1"/>
                          </a:solidFill>
                          <a:latin typeface="HGP明朝E" panose="02020900000000000000" pitchFamily="18" charset="-128"/>
                          <a:ea typeface="HGP明朝E" panose="02020900000000000000" pitchFamily="18" charset="-128"/>
                        </a:rPr>
                        <a:t>日～</a:t>
                      </a:r>
                      <a:r>
                        <a:rPr kumimoji="1" lang="en-US" altLang="ja-JP" sz="2000" b="0" dirty="0">
                          <a:solidFill>
                            <a:schemeClr val="tx1"/>
                          </a:solidFill>
                          <a:latin typeface="HGP明朝E" panose="02020900000000000000" pitchFamily="18" charset="-128"/>
                          <a:ea typeface="HGP明朝E" panose="02020900000000000000" pitchFamily="18" charset="-128"/>
                        </a:rPr>
                        <a:t>15</a:t>
                      </a:r>
                      <a:r>
                        <a:rPr kumimoji="1" lang="ja-JP" altLang="en-US" sz="2000" b="0" dirty="0">
                          <a:solidFill>
                            <a:schemeClr val="tx1"/>
                          </a:solidFill>
                          <a:latin typeface="HGP明朝E" panose="02020900000000000000" pitchFamily="18" charset="-128"/>
                          <a:ea typeface="HGP明朝E" panose="02020900000000000000" pitchFamily="18" charset="-128"/>
                        </a:rPr>
                        <a:t>日</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2000" b="0" dirty="0">
                          <a:solidFill>
                            <a:schemeClr val="tx1"/>
                          </a:solidFill>
                          <a:latin typeface="HGP明朝E" panose="02020900000000000000" pitchFamily="18" charset="-128"/>
                          <a:ea typeface="HGP明朝E" panose="02020900000000000000" pitchFamily="18" charset="-128"/>
                        </a:rPr>
                        <a:t>再受験申請受付</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49179063"/>
                  </a:ext>
                </a:extLst>
              </a:tr>
              <a:tr h="409453">
                <a:tc>
                  <a:txBody>
                    <a:bodyPr/>
                    <a:lstStyle/>
                    <a:p>
                      <a:r>
                        <a:rPr kumimoji="1" lang="en-US" altLang="ja-JP" sz="2000" b="0" dirty="0">
                          <a:solidFill>
                            <a:schemeClr val="tx1"/>
                          </a:solidFill>
                          <a:latin typeface="HGP明朝E" panose="02020900000000000000" pitchFamily="18" charset="-128"/>
                          <a:ea typeface="HGP明朝E" panose="02020900000000000000" pitchFamily="18" charset="-128"/>
                        </a:rPr>
                        <a:t>3</a:t>
                      </a:r>
                      <a:r>
                        <a:rPr kumimoji="1" lang="ja-JP" altLang="en-US" sz="2000" b="0" dirty="0">
                          <a:solidFill>
                            <a:schemeClr val="tx1"/>
                          </a:solidFill>
                          <a:latin typeface="HGP明朝E" panose="02020900000000000000" pitchFamily="18" charset="-128"/>
                          <a:ea typeface="HGP明朝E" panose="02020900000000000000" pitchFamily="18" charset="-128"/>
                        </a:rPr>
                        <a:t>月</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2000" b="0" dirty="0">
                          <a:solidFill>
                            <a:schemeClr val="tx1"/>
                          </a:solidFill>
                          <a:latin typeface="HGP明朝E" panose="02020900000000000000" pitchFamily="18" charset="-128"/>
                          <a:ea typeface="HGP明朝E" panose="02020900000000000000" pitchFamily="18" charset="-128"/>
                        </a:rPr>
                        <a:t>受験資格審査、結果発送</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72934481"/>
                  </a:ext>
                </a:extLst>
              </a:tr>
              <a:tr h="409453">
                <a:tc>
                  <a:txBody>
                    <a:bodyPr/>
                    <a:lstStyle/>
                    <a:p>
                      <a:r>
                        <a:rPr kumimoji="1" lang="en-US" altLang="ja-JP" sz="2000" b="0" dirty="0">
                          <a:solidFill>
                            <a:schemeClr val="tx1"/>
                          </a:solidFill>
                          <a:latin typeface="HGP明朝E" panose="02020900000000000000" pitchFamily="18" charset="-128"/>
                          <a:ea typeface="HGP明朝E" panose="02020900000000000000" pitchFamily="18" charset="-128"/>
                        </a:rPr>
                        <a:t>3</a:t>
                      </a:r>
                      <a:r>
                        <a:rPr kumimoji="1" lang="ja-JP" altLang="en-US" sz="2000" b="0" dirty="0">
                          <a:solidFill>
                            <a:schemeClr val="tx1"/>
                          </a:solidFill>
                          <a:latin typeface="HGP明朝E" panose="02020900000000000000" pitchFamily="18" charset="-128"/>
                          <a:ea typeface="HGP明朝E" panose="02020900000000000000" pitchFamily="18" charset="-128"/>
                        </a:rPr>
                        <a:t>月～</a:t>
                      </a:r>
                      <a:r>
                        <a:rPr kumimoji="1" lang="en-US" altLang="ja-JP" sz="2000" b="0" dirty="0">
                          <a:solidFill>
                            <a:schemeClr val="tx1"/>
                          </a:solidFill>
                          <a:latin typeface="HGP明朝E" panose="02020900000000000000" pitchFamily="18" charset="-128"/>
                          <a:ea typeface="HGP明朝E" panose="02020900000000000000" pitchFamily="18" charset="-128"/>
                        </a:rPr>
                        <a:t>4</a:t>
                      </a:r>
                      <a:r>
                        <a:rPr kumimoji="1" lang="ja-JP" altLang="en-US" sz="2000" b="0" dirty="0">
                          <a:solidFill>
                            <a:schemeClr val="tx1"/>
                          </a:solidFill>
                          <a:latin typeface="HGP明朝E" panose="02020900000000000000" pitchFamily="18" charset="-128"/>
                          <a:ea typeface="HGP明朝E" panose="02020900000000000000" pitchFamily="18" charset="-128"/>
                        </a:rPr>
                        <a:t>月</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2000" b="0" dirty="0">
                          <a:solidFill>
                            <a:schemeClr val="tx1"/>
                          </a:solidFill>
                          <a:latin typeface="HGP明朝E" panose="02020900000000000000" pitchFamily="18" charset="-128"/>
                          <a:ea typeface="HGP明朝E" panose="02020900000000000000" pitchFamily="18" charset="-128"/>
                        </a:rPr>
                        <a:t>研修先の連絡</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015319690"/>
                  </a:ext>
                </a:extLst>
              </a:tr>
              <a:tr h="409453">
                <a:tc>
                  <a:txBody>
                    <a:bodyPr/>
                    <a:lstStyle/>
                    <a:p>
                      <a:r>
                        <a:rPr kumimoji="1" lang="en-US" altLang="ja-JP" sz="2000" b="0" dirty="0">
                          <a:solidFill>
                            <a:schemeClr val="tx1"/>
                          </a:solidFill>
                          <a:latin typeface="HGP明朝E" panose="02020900000000000000" pitchFamily="18" charset="-128"/>
                          <a:ea typeface="HGP明朝E" panose="02020900000000000000" pitchFamily="18" charset="-128"/>
                        </a:rPr>
                        <a:t>4</a:t>
                      </a:r>
                      <a:r>
                        <a:rPr kumimoji="1" lang="ja-JP" altLang="en-US" sz="2000" b="0" dirty="0">
                          <a:solidFill>
                            <a:schemeClr val="tx1"/>
                          </a:solidFill>
                          <a:latin typeface="HGP明朝E" panose="02020900000000000000" pitchFamily="18" charset="-128"/>
                          <a:ea typeface="HGP明朝E" panose="02020900000000000000" pitchFamily="18" charset="-128"/>
                        </a:rPr>
                        <a:t>月</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2000" b="0" dirty="0">
                          <a:solidFill>
                            <a:schemeClr val="tx1"/>
                          </a:solidFill>
                          <a:latin typeface="HGP明朝E" panose="02020900000000000000" pitchFamily="18" charset="-128"/>
                          <a:ea typeface="HGP明朝E" panose="02020900000000000000" pitchFamily="18" charset="-128"/>
                        </a:rPr>
                        <a:t>合同研修会の日時などの連絡</a:t>
                      </a:r>
                      <a:endParaRPr kumimoji="1" lang="en-US" altLang="ja-JP" sz="2000" b="0" dirty="0">
                        <a:solidFill>
                          <a:schemeClr val="tx1"/>
                        </a:solidFill>
                        <a:latin typeface="HGP明朝E" panose="02020900000000000000" pitchFamily="18" charset="-128"/>
                        <a:ea typeface="HGP明朝E" panose="02020900000000000000" pitchFamily="18"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28641533"/>
                  </a:ext>
                </a:extLst>
              </a:tr>
              <a:tr h="409453">
                <a:tc>
                  <a:txBody>
                    <a:bodyPr/>
                    <a:lstStyle/>
                    <a:p>
                      <a:r>
                        <a:rPr kumimoji="1" lang="en-US" altLang="ja-JP" sz="2000" b="0" dirty="0">
                          <a:solidFill>
                            <a:schemeClr val="tx1"/>
                          </a:solidFill>
                          <a:latin typeface="HGP明朝E" panose="02020900000000000000" pitchFamily="18" charset="-128"/>
                          <a:ea typeface="HGP明朝E" panose="02020900000000000000" pitchFamily="18" charset="-128"/>
                        </a:rPr>
                        <a:t>4</a:t>
                      </a:r>
                      <a:r>
                        <a:rPr kumimoji="1" lang="ja-JP" altLang="en-US" sz="2000" b="0" dirty="0">
                          <a:solidFill>
                            <a:schemeClr val="tx1"/>
                          </a:solidFill>
                          <a:latin typeface="HGP明朝E" panose="02020900000000000000" pitchFamily="18" charset="-128"/>
                          <a:ea typeface="HGP明朝E" panose="02020900000000000000" pitchFamily="18" charset="-128"/>
                        </a:rPr>
                        <a:t>月～</a:t>
                      </a:r>
                      <a:r>
                        <a:rPr kumimoji="1" lang="en-US" altLang="ja-JP" sz="2000" b="0" dirty="0">
                          <a:solidFill>
                            <a:schemeClr val="tx1"/>
                          </a:solidFill>
                          <a:latin typeface="HGP明朝E" panose="02020900000000000000" pitchFamily="18" charset="-128"/>
                          <a:ea typeface="HGP明朝E" panose="02020900000000000000" pitchFamily="18" charset="-128"/>
                        </a:rPr>
                        <a:t>6</a:t>
                      </a:r>
                      <a:r>
                        <a:rPr kumimoji="1" lang="ja-JP" altLang="en-US" sz="2000" b="0" dirty="0">
                          <a:solidFill>
                            <a:schemeClr val="tx1"/>
                          </a:solidFill>
                          <a:latin typeface="HGP明朝E" panose="02020900000000000000" pitchFamily="18" charset="-128"/>
                          <a:ea typeface="HGP明朝E" panose="02020900000000000000" pitchFamily="18" charset="-128"/>
                        </a:rPr>
                        <a:t>月</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2000" b="0" dirty="0">
                          <a:solidFill>
                            <a:schemeClr val="tx1"/>
                          </a:solidFill>
                          <a:latin typeface="HGP明朝E" panose="02020900000000000000" pitchFamily="18" charset="-128"/>
                          <a:ea typeface="HGP明朝E" panose="02020900000000000000" pitchFamily="18" charset="-128"/>
                        </a:rPr>
                        <a:t>指定施設研修（病院</a:t>
                      </a:r>
                      <a:r>
                        <a:rPr kumimoji="1" lang="en-US" altLang="ja-JP" sz="2000" b="0" dirty="0">
                          <a:solidFill>
                            <a:schemeClr val="tx1"/>
                          </a:solidFill>
                          <a:latin typeface="HGP明朝E" panose="02020900000000000000" pitchFamily="18" charset="-128"/>
                          <a:ea typeface="HGP明朝E" panose="02020900000000000000" pitchFamily="18" charset="-128"/>
                        </a:rPr>
                        <a:t>2</a:t>
                      </a:r>
                      <a:r>
                        <a:rPr kumimoji="1" lang="ja-JP" altLang="en-US" sz="2000" b="0" dirty="0">
                          <a:solidFill>
                            <a:schemeClr val="tx1"/>
                          </a:solidFill>
                          <a:latin typeface="HGP明朝E" panose="02020900000000000000" pitchFamily="18" charset="-128"/>
                          <a:ea typeface="HGP明朝E" panose="02020900000000000000" pitchFamily="18" charset="-128"/>
                        </a:rPr>
                        <a:t>日間、血液センター</a:t>
                      </a:r>
                      <a:r>
                        <a:rPr kumimoji="1" lang="en-US" altLang="ja-JP" sz="2000" b="0" dirty="0">
                          <a:solidFill>
                            <a:schemeClr val="tx1"/>
                          </a:solidFill>
                          <a:latin typeface="HGP明朝E" panose="02020900000000000000" pitchFamily="18" charset="-128"/>
                          <a:ea typeface="HGP明朝E" panose="02020900000000000000" pitchFamily="18" charset="-128"/>
                        </a:rPr>
                        <a:t>1</a:t>
                      </a:r>
                      <a:r>
                        <a:rPr kumimoji="1" lang="ja-JP" altLang="en-US" sz="2000" b="0" dirty="0">
                          <a:solidFill>
                            <a:schemeClr val="tx1"/>
                          </a:solidFill>
                          <a:latin typeface="HGP明朝E" panose="02020900000000000000" pitchFamily="18" charset="-128"/>
                          <a:ea typeface="HGP明朝E" panose="02020900000000000000" pitchFamily="18" charset="-128"/>
                        </a:rPr>
                        <a:t>日）</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62550757"/>
                  </a:ext>
                </a:extLst>
              </a:tr>
              <a:tr h="409453">
                <a:tc>
                  <a:txBody>
                    <a:bodyPr/>
                    <a:lstStyle/>
                    <a:p>
                      <a:r>
                        <a:rPr kumimoji="1" lang="en-US" altLang="ja-JP" sz="2000" b="0" dirty="0">
                          <a:solidFill>
                            <a:srgbClr val="FF0000"/>
                          </a:solidFill>
                          <a:latin typeface="HGP明朝E" panose="02020900000000000000" pitchFamily="18" charset="-128"/>
                          <a:ea typeface="HGP明朝E" panose="02020900000000000000" pitchFamily="18" charset="-128"/>
                        </a:rPr>
                        <a:t>6</a:t>
                      </a:r>
                      <a:r>
                        <a:rPr kumimoji="1" lang="ja-JP" altLang="en-US" sz="2000" b="0" dirty="0">
                          <a:solidFill>
                            <a:srgbClr val="FF0000"/>
                          </a:solidFill>
                          <a:latin typeface="HGP明朝E" panose="02020900000000000000" pitchFamily="18" charset="-128"/>
                          <a:ea typeface="HGP明朝E" panose="02020900000000000000" pitchFamily="18" charset="-128"/>
                        </a:rPr>
                        <a:t>月</a:t>
                      </a:r>
                      <a:r>
                        <a:rPr kumimoji="1" lang="en-US" altLang="ja-JP" sz="2000" b="0" dirty="0">
                          <a:solidFill>
                            <a:srgbClr val="FF0000"/>
                          </a:solidFill>
                          <a:latin typeface="HGP明朝E" panose="02020900000000000000" pitchFamily="18" charset="-128"/>
                          <a:ea typeface="HGP明朝E" panose="02020900000000000000" pitchFamily="18" charset="-128"/>
                        </a:rPr>
                        <a:t>6</a:t>
                      </a:r>
                      <a:r>
                        <a:rPr kumimoji="1" lang="ja-JP" altLang="en-US" sz="2000" b="0" dirty="0">
                          <a:solidFill>
                            <a:srgbClr val="FF0000"/>
                          </a:solidFill>
                          <a:latin typeface="HGP明朝E" panose="02020900000000000000" pitchFamily="18" charset="-128"/>
                          <a:ea typeface="HGP明朝E" panose="02020900000000000000" pitchFamily="18" charset="-128"/>
                        </a:rPr>
                        <a:t>日～</a:t>
                      </a:r>
                      <a:r>
                        <a:rPr kumimoji="1" lang="en-US" altLang="ja-JP" sz="2000" b="0" dirty="0">
                          <a:solidFill>
                            <a:srgbClr val="FF0000"/>
                          </a:solidFill>
                          <a:latin typeface="HGP明朝E" panose="02020900000000000000" pitchFamily="18" charset="-128"/>
                          <a:ea typeface="HGP明朝E" panose="02020900000000000000" pitchFamily="18" charset="-128"/>
                        </a:rPr>
                        <a:t>7</a:t>
                      </a:r>
                      <a:r>
                        <a:rPr kumimoji="1" lang="ja-JP" altLang="en-US" sz="2000" b="0" dirty="0">
                          <a:solidFill>
                            <a:srgbClr val="FF0000"/>
                          </a:solidFill>
                          <a:latin typeface="HGP明朝E" panose="02020900000000000000" pitchFamily="18" charset="-128"/>
                          <a:ea typeface="HGP明朝E" panose="02020900000000000000" pitchFamily="18" charset="-128"/>
                        </a:rPr>
                        <a:t>日（予定）</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2000" b="0" dirty="0">
                          <a:solidFill>
                            <a:srgbClr val="FF0000"/>
                          </a:solidFill>
                          <a:latin typeface="HGP明朝E" panose="02020900000000000000" pitchFamily="18" charset="-128"/>
                          <a:ea typeface="HGP明朝E" panose="02020900000000000000" pitchFamily="18" charset="-128"/>
                        </a:rPr>
                        <a:t>合同研修会　　　　＊場所は未定</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79044304"/>
                  </a:ext>
                </a:extLst>
              </a:tr>
              <a:tr h="409453">
                <a:tc>
                  <a:txBody>
                    <a:bodyPr/>
                    <a:lstStyle/>
                    <a:p>
                      <a:r>
                        <a:rPr kumimoji="1" lang="en-US" altLang="ja-JP" sz="2000" b="0" dirty="0">
                          <a:solidFill>
                            <a:srgbClr val="FF0000"/>
                          </a:solidFill>
                          <a:latin typeface="HGP明朝E" panose="02020900000000000000" pitchFamily="18" charset="-128"/>
                          <a:ea typeface="HGP明朝E" panose="02020900000000000000" pitchFamily="18" charset="-128"/>
                        </a:rPr>
                        <a:t>6</a:t>
                      </a:r>
                      <a:r>
                        <a:rPr kumimoji="1" lang="ja-JP" altLang="en-US" sz="2000" b="0" dirty="0">
                          <a:solidFill>
                            <a:srgbClr val="FF0000"/>
                          </a:solidFill>
                          <a:latin typeface="HGP明朝E" panose="02020900000000000000" pitchFamily="18" charset="-128"/>
                          <a:ea typeface="HGP明朝E" panose="02020900000000000000" pitchFamily="18" charset="-128"/>
                        </a:rPr>
                        <a:t>月</a:t>
                      </a:r>
                      <a:r>
                        <a:rPr kumimoji="1" lang="en-US" altLang="ja-JP" sz="2000" b="0" dirty="0">
                          <a:solidFill>
                            <a:srgbClr val="FF0000"/>
                          </a:solidFill>
                          <a:latin typeface="HGP明朝E" panose="02020900000000000000" pitchFamily="18" charset="-128"/>
                          <a:ea typeface="HGP明朝E" panose="02020900000000000000" pitchFamily="18" charset="-128"/>
                        </a:rPr>
                        <a:t>27</a:t>
                      </a:r>
                      <a:r>
                        <a:rPr kumimoji="1" lang="ja-JP" altLang="en-US" sz="2000" b="0" dirty="0">
                          <a:solidFill>
                            <a:srgbClr val="FF0000"/>
                          </a:solidFill>
                          <a:latin typeface="HGP明朝E" panose="02020900000000000000" pitchFamily="18" charset="-128"/>
                          <a:ea typeface="HGP明朝E" panose="02020900000000000000" pitchFamily="18" charset="-128"/>
                        </a:rPr>
                        <a:t>日（土）</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2000" b="0" dirty="0">
                          <a:solidFill>
                            <a:srgbClr val="FF0000"/>
                          </a:solidFill>
                          <a:latin typeface="HGP明朝E" panose="02020900000000000000" pitchFamily="18" charset="-128"/>
                          <a:ea typeface="HGP明朝E" panose="02020900000000000000" pitchFamily="18" charset="-128"/>
                        </a:rPr>
                        <a:t>一次試験　　　＊ベルサール神保町（東京）</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224981079"/>
                  </a:ext>
                </a:extLst>
              </a:tr>
              <a:tr h="651580">
                <a:tc>
                  <a:txBody>
                    <a:bodyPr/>
                    <a:lstStyle/>
                    <a:p>
                      <a:r>
                        <a:rPr kumimoji="1" lang="en-US" altLang="ja-JP" sz="2000" b="0" dirty="0">
                          <a:solidFill>
                            <a:schemeClr val="tx1"/>
                          </a:solidFill>
                          <a:latin typeface="HGP明朝E" panose="02020900000000000000" pitchFamily="18" charset="-128"/>
                          <a:ea typeface="HGP明朝E" panose="02020900000000000000" pitchFamily="18" charset="-128"/>
                        </a:rPr>
                        <a:t>7</a:t>
                      </a:r>
                      <a:r>
                        <a:rPr kumimoji="1" lang="ja-JP" altLang="en-US" sz="2000" b="0" dirty="0">
                          <a:solidFill>
                            <a:schemeClr val="tx1"/>
                          </a:solidFill>
                          <a:latin typeface="HGP明朝E" panose="02020900000000000000" pitchFamily="18" charset="-128"/>
                          <a:ea typeface="HGP明朝E" panose="02020900000000000000" pitchFamily="18" charset="-128"/>
                        </a:rPr>
                        <a:t>月</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2000" b="0" dirty="0">
                          <a:solidFill>
                            <a:schemeClr val="tx1"/>
                          </a:solidFill>
                          <a:latin typeface="HGP明朝E" panose="02020900000000000000" pitchFamily="18" charset="-128"/>
                          <a:ea typeface="HGP明朝E" panose="02020900000000000000" pitchFamily="18" charset="-128"/>
                        </a:rPr>
                        <a:t>一次試験結果の通知、二次試験の日時などの連絡</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80786725"/>
                  </a:ext>
                </a:extLst>
              </a:tr>
              <a:tr h="409453">
                <a:tc>
                  <a:txBody>
                    <a:bodyPr/>
                    <a:lstStyle/>
                    <a:p>
                      <a:r>
                        <a:rPr kumimoji="1" lang="en-US" altLang="ja-JP" sz="2000" b="0" dirty="0">
                          <a:solidFill>
                            <a:schemeClr val="tx1"/>
                          </a:solidFill>
                          <a:latin typeface="HGP明朝E" panose="02020900000000000000" pitchFamily="18" charset="-128"/>
                          <a:ea typeface="HGP明朝E" panose="02020900000000000000" pitchFamily="18" charset="-128"/>
                        </a:rPr>
                        <a:t>8</a:t>
                      </a:r>
                      <a:r>
                        <a:rPr kumimoji="1" lang="ja-JP" altLang="en-US" sz="2000" b="0" dirty="0">
                          <a:solidFill>
                            <a:schemeClr val="tx1"/>
                          </a:solidFill>
                          <a:latin typeface="HGP明朝E" panose="02020900000000000000" pitchFamily="18" charset="-128"/>
                          <a:ea typeface="HGP明朝E" panose="02020900000000000000" pitchFamily="18" charset="-128"/>
                        </a:rPr>
                        <a:t>月（未定）</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2000" b="0" dirty="0">
                          <a:solidFill>
                            <a:schemeClr val="tx1"/>
                          </a:solidFill>
                          <a:latin typeface="HGP明朝E" panose="02020900000000000000" pitchFamily="18" charset="-128"/>
                          <a:ea typeface="HGP明朝E" panose="02020900000000000000" pitchFamily="18" charset="-128"/>
                        </a:rPr>
                        <a:t>二次試験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750394497"/>
                  </a:ext>
                </a:extLst>
              </a:tr>
              <a:tr h="409453">
                <a:tc>
                  <a:txBody>
                    <a:bodyPr/>
                    <a:lstStyle/>
                    <a:p>
                      <a:r>
                        <a:rPr kumimoji="1" lang="en-US" altLang="ja-JP" sz="2000" b="0" dirty="0">
                          <a:solidFill>
                            <a:schemeClr val="tx1"/>
                          </a:solidFill>
                          <a:latin typeface="HGP明朝E" panose="02020900000000000000" pitchFamily="18" charset="-128"/>
                          <a:ea typeface="HGP明朝E" panose="02020900000000000000" pitchFamily="18" charset="-128"/>
                        </a:rPr>
                        <a:t>9</a:t>
                      </a:r>
                      <a:r>
                        <a:rPr kumimoji="1" lang="ja-JP" altLang="en-US" sz="2000" b="0" dirty="0">
                          <a:solidFill>
                            <a:schemeClr val="tx1"/>
                          </a:solidFill>
                          <a:latin typeface="HGP明朝E" panose="02020900000000000000" pitchFamily="18" charset="-128"/>
                          <a:ea typeface="HGP明朝E" panose="02020900000000000000" pitchFamily="18" charset="-128"/>
                        </a:rPr>
                        <a:t>月</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2000" b="0" dirty="0">
                          <a:solidFill>
                            <a:schemeClr val="tx1"/>
                          </a:solidFill>
                          <a:latin typeface="HGP明朝E" panose="02020900000000000000" pitchFamily="18" charset="-128"/>
                          <a:ea typeface="HGP明朝E" panose="02020900000000000000" pitchFamily="18" charset="-128"/>
                        </a:rPr>
                        <a:t>試験結果発送</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70839428"/>
                  </a:ext>
                </a:extLst>
              </a:tr>
            </a:tbl>
          </a:graphicData>
        </a:graphic>
      </p:graphicFrame>
      <p:sp>
        <p:nvSpPr>
          <p:cNvPr id="5" name="テキスト ボックス 4"/>
          <p:cNvSpPr txBox="1"/>
          <p:nvPr/>
        </p:nvSpPr>
        <p:spPr>
          <a:xfrm>
            <a:off x="6603419" y="1312700"/>
            <a:ext cx="2369128" cy="261610"/>
          </a:xfrm>
          <a:prstGeom prst="rect">
            <a:avLst/>
          </a:prstGeom>
          <a:noFill/>
        </p:spPr>
        <p:txBody>
          <a:bodyPr wrap="square" rtlCol="0">
            <a:spAutoFit/>
          </a:bodyPr>
          <a:lstStyle/>
          <a:p>
            <a:r>
              <a:rPr kumimoji="1" lang="ja-JP" altLang="en-US" sz="1050" dirty="0">
                <a:latin typeface="HGP明朝E" panose="02020900000000000000" pitchFamily="18" charset="-128"/>
                <a:ea typeface="HGP明朝E" panose="02020900000000000000" pitchFamily="18" charset="-128"/>
              </a:rPr>
              <a:t>（日本輸血・細胞治療学会</a:t>
            </a:r>
            <a:r>
              <a:rPr kumimoji="1" lang="en-US" altLang="ja-JP" sz="1050" dirty="0">
                <a:latin typeface="HGP明朝E" panose="02020900000000000000" pitchFamily="18" charset="-128"/>
                <a:ea typeface="HGP明朝E" panose="02020900000000000000" pitchFamily="18" charset="-128"/>
              </a:rPr>
              <a:t>HP</a:t>
            </a:r>
            <a:r>
              <a:rPr kumimoji="1" lang="ja-JP" altLang="en-US" sz="1050" dirty="0">
                <a:latin typeface="HGP明朝E" panose="02020900000000000000" pitchFamily="18" charset="-128"/>
                <a:ea typeface="HGP明朝E" panose="02020900000000000000" pitchFamily="18" charset="-128"/>
              </a:rPr>
              <a:t>より抜粋）</a:t>
            </a:r>
          </a:p>
        </p:txBody>
      </p:sp>
    </p:spTree>
    <p:extLst>
      <p:ext uri="{BB962C8B-B14F-4D97-AF65-F5344CB8AC3E}">
        <p14:creationId xmlns:p14="http://schemas.microsoft.com/office/powerpoint/2010/main" val="1076023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t"/>
          <a:lstStyle/>
          <a:p>
            <a:pPr algn="ctr"/>
            <a:r>
              <a:rPr lang="ja-JP" altLang="en-US" dirty="0">
                <a:solidFill>
                  <a:srgbClr val="002060"/>
                </a:solidFill>
                <a:latin typeface="HGP明朝E" panose="02020900000000000000" pitchFamily="18" charset="-128"/>
                <a:ea typeface="HGP明朝E" panose="02020900000000000000" pitchFamily="18" charset="-128"/>
              </a:rPr>
              <a:t>試験範囲と内容</a:t>
            </a:r>
            <a:endParaRPr kumimoji="1" lang="ja-JP" altLang="en-US" dirty="0">
              <a:solidFill>
                <a:srgbClr val="002060"/>
              </a:solidFill>
              <a:latin typeface="HGP明朝E" panose="02020900000000000000" pitchFamily="18" charset="-128"/>
              <a:ea typeface="HGP明朝E" panose="02020900000000000000" pitchFamily="18"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1778" y="6335273"/>
            <a:ext cx="2140969" cy="417643"/>
          </a:xfrm>
          <a:prstGeom prst="rect">
            <a:avLst/>
          </a:prstGeom>
        </p:spPr>
      </p:pic>
      <p:sp>
        <p:nvSpPr>
          <p:cNvPr id="5" name="テキスト ボックス 4"/>
          <p:cNvSpPr txBox="1"/>
          <p:nvPr/>
        </p:nvSpPr>
        <p:spPr>
          <a:xfrm>
            <a:off x="6603419" y="1185266"/>
            <a:ext cx="2369128" cy="261610"/>
          </a:xfrm>
          <a:prstGeom prst="rect">
            <a:avLst/>
          </a:prstGeom>
          <a:noFill/>
        </p:spPr>
        <p:txBody>
          <a:bodyPr wrap="square" rtlCol="0">
            <a:spAutoFit/>
          </a:bodyPr>
          <a:lstStyle/>
          <a:p>
            <a:r>
              <a:rPr kumimoji="1" lang="ja-JP" altLang="en-US" sz="1050" dirty="0">
                <a:latin typeface="HGP明朝E" panose="02020900000000000000" pitchFamily="18" charset="-128"/>
                <a:ea typeface="HGP明朝E" panose="02020900000000000000" pitchFamily="18" charset="-128"/>
              </a:rPr>
              <a:t>（日本輸血・細胞治療学会</a:t>
            </a:r>
            <a:r>
              <a:rPr kumimoji="1" lang="en-US" altLang="ja-JP" sz="1050" dirty="0">
                <a:latin typeface="HGP明朝E" panose="02020900000000000000" pitchFamily="18" charset="-128"/>
                <a:ea typeface="HGP明朝E" panose="02020900000000000000" pitchFamily="18" charset="-128"/>
              </a:rPr>
              <a:t>HP</a:t>
            </a:r>
            <a:r>
              <a:rPr kumimoji="1" lang="ja-JP" altLang="en-US" sz="1050" dirty="0">
                <a:latin typeface="HGP明朝E" panose="02020900000000000000" pitchFamily="18" charset="-128"/>
                <a:ea typeface="HGP明朝E" panose="02020900000000000000" pitchFamily="18" charset="-128"/>
              </a:rPr>
              <a:t>より抜粋）</a:t>
            </a:r>
          </a:p>
        </p:txBody>
      </p:sp>
      <p:graphicFrame>
        <p:nvGraphicFramePr>
          <p:cNvPr id="9" name="表 8"/>
          <p:cNvGraphicFramePr>
            <a:graphicFrameLocks noGrp="1"/>
          </p:cNvGraphicFramePr>
          <p:nvPr>
            <p:extLst>
              <p:ext uri="{D42A27DB-BD31-4B8C-83A1-F6EECF244321}">
                <p14:modId xmlns:p14="http://schemas.microsoft.com/office/powerpoint/2010/main" val="3343852560"/>
              </p:ext>
            </p:extLst>
          </p:nvPr>
        </p:nvGraphicFramePr>
        <p:xfrm>
          <a:off x="394854" y="1613131"/>
          <a:ext cx="8354292" cy="2875742"/>
        </p:xfrm>
        <a:graphic>
          <a:graphicData uri="http://schemas.openxmlformats.org/drawingml/2006/table">
            <a:tbl>
              <a:tblPr firstRow="1" bandRow="1">
                <a:tableStyleId>{5C22544A-7EE6-4342-B048-85BDC9FD1C3A}</a:tableStyleId>
              </a:tblPr>
              <a:tblGrid>
                <a:gridCol w="4177146">
                  <a:extLst>
                    <a:ext uri="{9D8B030D-6E8A-4147-A177-3AD203B41FA5}">
                      <a16:colId xmlns:a16="http://schemas.microsoft.com/office/drawing/2014/main" xmlns="" val="1404746445"/>
                    </a:ext>
                  </a:extLst>
                </a:gridCol>
                <a:gridCol w="4177146">
                  <a:extLst>
                    <a:ext uri="{9D8B030D-6E8A-4147-A177-3AD203B41FA5}">
                      <a16:colId xmlns:a16="http://schemas.microsoft.com/office/drawing/2014/main" xmlns="" val="3397957200"/>
                    </a:ext>
                  </a:extLst>
                </a:gridCol>
              </a:tblGrid>
              <a:tr h="468507">
                <a:tc>
                  <a:txBody>
                    <a:bodyPr/>
                    <a:lstStyle/>
                    <a:p>
                      <a:pPr algn="ctr"/>
                      <a:r>
                        <a:rPr kumimoji="1" lang="ja-JP" altLang="en-US" sz="2400" dirty="0">
                          <a:solidFill>
                            <a:schemeClr val="tx1"/>
                          </a:solidFill>
                          <a:latin typeface="HGP明朝E" panose="02020900000000000000" pitchFamily="18" charset="-128"/>
                          <a:ea typeface="HGP明朝E" panose="02020900000000000000" pitchFamily="18" charset="-128"/>
                        </a:rPr>
                        <a:t>一次試験（筆記）</a:t>
                      </a:r>
                    </a:p>
                  </a:txBody>
                  <a:tcPr anchor="ctr"/>
                </a:tc>
                <a:tc>
                  <a:txBody>
                    <a:bodyPr/>
                    <a:lstStyle/>
                    <a:p>
                      <a:pPr algn="ctr"/>
                      <a:r>
                        <a:rPr kumimoji="1" lang="ja-JP" altLang="en-US" sz="2400" dirty="0">
                          <a:solidFill>
                            <a:schemeClr val="tx1"/>
                          </a:solidFill>
                          <a:latin typeface="HGP明朝E" panose="02020900000000000000" pitchFamily="18" charset="-128"/>
                          <a:ea typeface="HGP明朝E" panose="02020900000000000000" pitchFamily="18" charset="-128"/>
                        </a:rPr>
                        <a:t>二次試験（実技）</a:t>
                      </a:r>
                    </a:p>
                  </a:txBody>
                  <a:tcPr anchor="ctr"/>
                </a:tc>
                <a:extLst>
                  <a:ext uri="{0D108BD9-81ED-4DB2-BD59-A6C34878D82A}">
                    <a16:rowId xmlns:a16="http://schemas.microsoft.com/office/drawing/2014/main" xmlns="" val="1270075803"/>
                  </a:ext>
                </a:extLst>
              </a:tr>
              <a:tr h="2407235">
                <a:tc>
                  <a:txBody>
                    <a:bodyPr/>
                    <a:lstStyle/>
                    <a:p>
                      <a:pPr marL="285750" indent="-285750">
                        <a:buFont typeface="Arial" panose="020B0604020202020204" pitchFamily="34" charset="0"/>
                        <a:buChar char="•"/>
                      </a:pPr>
                      <a:r>
                        <a:rPr kumimoji="1" lang="ja-JP" altLang="en-US" dirty="0">
                          <a:solidFill>
                            <a:schemeClr val="tx1"/>
                          </a:solidFill>
                          <a:latin typeface="HGP明朝E" panose="02020900000000000000" pitchFamily="18" charset="-128"/>
                          <a:ea typeface="HGP明朝E" panose="02020900000000000000" pitchFamily="18" charset="-128"/>
                        </a:rPr>
                        <a:t>試験時間は</a:t>
                      </a:r>
                      <a:r>
                        <a:rPr kumimoji="1" lang="en-US" altLang="ja-JP" dirty="0">
                          <a:solidFill>
                            <a:schemeClr val="tx1"/>
                          </a:solidFill>
                          <a:latin typeface="HGP明朝E" panose="02020900000000000000" pitchFamily="18" charset="-128"/>
                          <a:ea typeface="HGP明朝E" panose="02020900000000000000" pitchFamily="18" charset="-128"/>
                        </a:rPr>
                        <a:t>2</a:t>
                      </a:r>
                      <a:r>
                        <a:rPr kumimoji="1" lang="ja-JP" altLang="en-US" dirty="0">
                          <a:solidFill>
                            <a:schemeClr val="tx1"/>
                          </a:solidFill>
                          <a:latin typeface="HGP明朝E" panose="02020900000000000000" pitchFamily="18" charset="-128"/>
                          <a:ea typeface="HGP明朝E" panose="02020900000000000000" pitchFamily="18" charset="-128"/>
                        </a:rPr>
                        <a:t>時間</a:t>
                      </a:r>
                      <a:endParaRPr kumimoji="1" lang="en-US" altLang="ja-JP" dirty="0">
                        <a:solidFill>
                          <a:schemeClr val="tx1"/>
                        </a:solidFill>
                        <a:latin typeface="HGP明朝E" panose="02020900000000000000" pitchFamily="18" charset="-128"/>
                        <a:ea typeface="HGP明朝E" panose="02020900000000000000" pitchFamily="18" charset="-128"/>
                      </a:endParaRPr>
                    </a:p>
                    <a:p>
                      <a:pPr marL="0" indent="0">
                        <a:buFont typeface="Arial" panose="020B0604020202020204" pitchFamily="34" charset="0"/>
                        <a:buNone/>
                      </a:pPr>
                      <a:endParaRPr kumimoji="1" lang="en-US" altLang="ja-JP" dirty="0">
                        <a:solidFill>
                          <a:schemeClr val="tx1"/>
                        </a:solidFill>
                        <a:latin typeface="HGP明朝E" panose="02020900000000000000" pitchFamily="18" charset="-128"/>
                        <a:ea typeface="HGP明朝E" panose="02020900000000000000" pitchFamily="18" charset="-128"/>
                      </a:endParaRPr>
                    </a:p>
                    <a:p>
                      <a:pPr marL="285750" indent="-285750">
                        <a:buFont typeface="Arial" panose="020B0604020202020204" pitchFamily="34" charset="0"/>
                        <a:buChar char="•"/>
                      </a:pPr>
                      <a:r>
                        <a:rPr kumimoji="1" lang="ja-JP" altLang="en-US" dirty="0">
                          <a:solidFill>
                            <a:schemeClr val="tx1"/>
                          </a:solidFill>
                          <a:latin typeface="HGP明朝E" panose="02020900000000000000" pitchFamily="18" charset="-128"/>
                          <a:ea typeface="HGP明朝E" panose="02020900000000000000" pitchFamily="18" charset="-128"/>
                        </a:rPr>
                        <a:t>マークシート形式および記述形式</a:t>
                      </a:r>
                      <a:endParaRPr kumimoji="1" lang="en-US" altLang="ja-JP" dirty="0">
                        <a:solidFill>
                          <a:schemeClr val="tx1"/>
                        </a:solidFill>
                        <a:latin typeface="HGP明朝E" panose="02020900000000000000" pitchFamily="18" charset="-128"/>
                        <a:ea typeface="HGP明朝E" panose="02020900000000000000" pitchFamily="18" charset="-128"/>
                      </a:endParaRPr>
                    </a:p>
                    <a:p>
                      <a:pPr marL="0" indent="0">
                        <a:buFont typeface="Arial" panose="020B0604020202020204" pitchFamily="34" charset="0"/>
                        <a:buNone/>
                      </a:pPr>
                      <a:endParaRPr kumimoji="1" lang="en-US" altLang="ja-JP" dirty="0">
                        <a:solidFill>
                          <a:schemeClr val="tx1"/>
                        </a:solidFill>
                        <a:latin typeface="HGP明朝E" panose="02020900000000000000" pitchFamily="18" charset="-128"/>
                        <a:ea typeface="HGP明朝E" panose="02020900000000000000" pitchFamily="18" charset="-128"/>
                      </a:endParaRPr>
                    </a:p>
                    <a:p>
                      <a:pPr marL="285750" indent="-285750">
                        <a:buFont typeface="Arial" panose="020B0604020202020204" pitchFamily="34" charset="0"/>
                        <a:buChar char="•"/>
                      </a:pPr>
                      <a:r>
                        <a:rPr kumimoji="1" lang="ja-JP" altLang="en-US" dirty="0">
                          <a:solidFill>
                            <a:schemeClr val="tx1"/>
                          </a:solidFill>
                          <a:latin typeface="HGP明朝E" panose="02020900000000000000" pitchFamily="18" charset="-128"/>
                          <a:ea typeface="HGP明朝E" panose="02020900000000000000" pitchFamily="18" charset="-128"/>
                        </a:rPr>
                        <a:t>認定輸血検査技師制度カリキュラム委員会指定の内容を基本とし、輸血に関する最新のトピックスや重要な問題などが出題される。</a:t>
                      </a:r>
                    </a:p>
                  </a:txBody>
                  <a:tcPr/>
                </a:tc>
                <a:tc>
                  <a:txBody>
                    <a:bodyPr/>
                    <a:lstStyle/>
                    <a:p>
                      <a:pPr marL="285750" indent="-285750">
                        <a:buFont typeface="Arial" panose="020B0604020202020204" pitchFamily="34" charset="0"/>
                        <a:buChar char="•"/>
                      </a:pPr>
                      <a:r>
                        <a:rPr kumimoji="1" lang="ja-JP" altLang="en-US" dirty="0">
                          <a:solidFill>
                            <a:schemeClr val="tx1"/>
                          </a:solidFill>
                          <a:latin typeface="HGP明朝E" panose="02020900000000000000" pitchFamily="18" charset="-128"/>
                          <a:ea typeface="HGP明朝E" panose="02020900000000000000" pitchFamily="18" charset="-128"/>
                        </a:rPr>
                        <a:t>ＡＢＯ・ＲｈＤ血液型</a:t>
                      </a:r>
                      <a:endParaRPr kumimoji="1" lang="en-US" altLang="ja-JP" dirty="0">
                        <a:solidFill>
                          <a:schemeClr val="tx1"/>
                        </a:solidFill>
                        <a:latin typeface="HGP明朝E" panose="02020900000000000000" pitchFamily="18" charset="-128"/>
                        <a:ea typeface="HGP明朝E" panose="02020900000000000000" pitchFamily="18" charset="-128"/>
                      </a:endParaRPr>
                    </a:p>
                    <a:p>
                      <a:pPr marL="0" indent="0">
                        <a:buFont typeface="Arial" panose="020B0604020202020204" pitchFamily="34" charset="0"/>
                        <a:buNone/>
                      </a:pPr>
                      <a:endParaRPr kumimoji="1" lang="en-US" altLang="ja-JP" dirty="0">
                        <a:solidFill>
                          <a:schemeClr val="tx1"/>
                        </a:solidFill>
                        <a:latin typeface="HGP明朝E" panose="02020900000000000000" pitchFamily="18" charset="-128"/>
                        <a:ea typeface="HGP明朝E" panose="02020900000000000000" pitchFamily="18" charset="-128"/>
                      </a:endParaRPr>
                    </a:p>
                    <a:p>
                      <a:pPr marL="285750" indent="-285750">
                        <a:buFont typeface="Arial" panose="020B0604020202020204" pitchFamily="34" charset="0"/>
                        <a:buChar char="•"/>
                      </a:pPr>
                      <a:r>
                        <a:rPr kumimoji="1" lang="ja-JP" altLang="en-US" dirty="0">
                          <a:solidFill>
                            <a:schemeClr val="tx1"/>
                          </a:solidFill>
                          <a:latin typeface="HGP明朝E" panose="02020900000000000000" pitchFamily="18" charset="-128"/>
                          <a:ea typeface="HGP明朝E" panose="02020900000000000000" pitchFamily="18" charset="-128"/>
                        </a:rPr>
                        <a:t>不規則抗体同定</a:t>
                      </a:r>
                      <a:r>
                        <a:rPr kumimoji="1" lang="ja-JP" altLang="en-US" baseline="30000" dirty="0">
                          <a:solidFill>
                            <a:srgbClr val="FF0000"/>
                          </a:solidFill>
                          <a:latin typeface="HGP明朝E" panose="02020900000000000000" pitchFamily="18" charset="-128"/>
                          <a:ea typeface="HGP明朝E" panose="02020900000000000000" pitchFamily="18" charset="-128"/>
                        </a:rPr>
                        <a:t>＊</a:t>
                      </a:r>
                      <a:endParaRPr kumimoji="1" lang="en-US" altLang="ja-JP" baseline="30000" dirty="0">
                        <a:solidFill>
                          <a:srgbClr val="FF0000"/>
                        </a:solidFill>
                        <a:latin typeface="HGP明朝E" panose="02020900000000000000" pitchFamily="18" charset="-128"/>
                        <a:ea typeface="HGP明朝E" panose="02020900000000000000" pitchFamily="18" charset="-128"/>
                      </a:endParaRPr>
                    </a:p>
                    <a:p>
                      <a:pPr marL="0" indent="0">
                        <a:buFont typeface="Arial" panose="020B0604020202020204" pitchFamily="34" charset="0"/>
                        <a:buNone/>
                      </a:pPr>
                      <a:endParaRPr kumimoji="1" lang="en-US" altLang="ja-JP" dirty="0">
                        <a:solidFill>
                          <a:schemeClr val="tx1"/>
                        </a:solidFill>
                        <a:latin typeface="HGP明朝E" panose="02020900000000000000" pitchFamily="18" charset="-128"/>
                        <a:ea typeface="HGP明朝E" panose="02020900000000000000" pitchFamily="18" charset="-128"/>
                      </a:endParaRPr>
                    </a:p>
                    <a:p>
                      <a:pPr marL="285750" indent="-285750">
                        <a:buFont typeface="Arial" panose="020B0604020202020204" pitchFamily="34" charset="0"/>
                        <a:buChar char="•"/>
                      </a:pPr>
                      <a:r>
                        <a:rPr kumimoji="1" lang="ja-JP" altLang="en-US" dirty="0">
                          <a:solidFill>
                            <a:schemeClr val="tx1"/>
                          </a:solidFill>
                          <a:latin typeface="HGP明朝E" panose="02020900000000000000" pitchFamily="18" charset="-128"/>
                          <a:ea typeface="HGP明朝E" panose="02020900000000000000" pitchFamily="18" charset="-128"/>
                        </a:rPr>
                        <a:t>カラム凝集法</a:t>
                      </a:r>
                      <a:endParaRPr kumimoji="1" lang="en-US" altLang="ja-JP" dirty="0">
                        <a:solidFill>
                          <a:schemeClr val="tx1"/>
                        </a:solidFill>
                        <a:latin typeface="HGP明朝E" panose="02020900000000000000" pitchFamily="18" charset="-128"/>
                        <a:ea typeface="HGP明朝E" panose="02020900000000000000" pitchFamily="18" charset="-128"/>
                      </a:endParaRPr>
                    </a:p>
                    <a:p>
                      <a:pPr marL="0" indent="0">
                        <a:buFont typeface="Arial" panose="020B0604020202020204" pitchFamily="34" charset="0"/>
                        <a:buNone/>
                      </a:pPr>
                      <a:endParaRPr kumimoji="1" lang="en-US" altLang="ja-JP" dirty="0">
                        <a:solidFill>
                          <a:schemeClr val="tx1"/>
                        </a:solidFill>
                        <a:latin typeface="HGP明朝E" panose="02020900000000000000" pitchFamily="18" charset="-128"/>
                        <a:ea typeface="HGP明朝E" panose="02020900000000000000" pitchFamily="18" charset="-128"/>
                      </a:endParaRPr>
                    </a:p>
                    <a:p>
                      <a:pPr marL="0" indent="0">
                        <a:buFont typeface="Arial" panose="020B0604020202020204" pitchFamily="34" charset="0"/>
                        <a:buNone/>
                      </a:pPr>
                      <a:r>
                        <a:rPr kumimoji="1" lang="ja-JP" altLang="en-US" dirty="0">
                          <a:solidFill>
                            <a:srgbClr val="FF0000"/>
                          </a:solidFill>
                          <a:latin typeface="HGP明朝E" panose="02020900000000000000" pitchFamily="18" charset="-128"/>
                          <a:ea typeface="HGP明朝E" panose="02020900000000000000" pitchFamily="18" charset="-128"/>
                        </a:rPr>
                        <a:t>＊</a:t>
                      </a:r>
                      <a:r>
                        <a:rPr kumimoji="1" lang="ja-JP" altLang="en-US" dirty="0">
                          <a:solidFill>
                            <a:schemeClr val="tx1"/>
                          </a:solidFill>
                          <a:latin typeface="HGP明朝E" panose="02020900000000000000" pitchFamily="18" charset="-128"/>
                          <a:ea typeface="HGP明朝E" panose="02020900000000000000" pitchFamily="18" charset="-128"/>
                        </a:rPr>
                        <a:t>赤血球抗体解離や交差適合試験、用手洗浄法による抗グロブリン試験など</a:t>
                      </a:r>
                      <a:endParaRPr kumimoji="1" lang="en-US" altLang="ja-JP" dirty="0">
                        <a:solidFill>
                          <a:schemeClr val="tx1"/>
                        </a:solidFill>
                        <a:latin typeface="HGP明朝E" panose="02020900000000000000" pitchFamily="18" charset="-128"/>
                        <a:ea typeface="HGP明朝E" panose="02020900000000000000" pitchFamily="18" charset="-128"/>
                      </a:endParaRPr>
                    </a:p>
                  </a:txBody>
                  <a:tcPr/>
                </a:tc>
                <a:extLst>
                  <a:ext uri="{0D108BD9-81ED-4DB2-BD59-A6C34878D82A}">
                    <a16:rowId xmlns:a16="http://schemas.microsoft.com/office/drawing/2014/main" xmlns="" val="2622634718"/>
                  </a:ext>
                </a:extLst>
              </a:tr>
            </a:tbl>
          </a:graphicData>
        </a:graphic>
      </p:graphicFrame>
      <p:sp>
        <p:nvSpPr>
          <p:cNvPr id="10" name="テキスト ボックス 9"/>
          <p:cNvSpPr txBox="1"/>
          <p:nvPr/>
        </p:nvSpPr>
        <p:spPr>
          <a:xfrm>
            <a:off x="590204" y="4846320"/>
            <a:ext cx="8158942" cy="1015663"/>
          </a:xfrm>
          <a:prstGeom prst="rect">
            <a:avLst/>
          </a:prstGeom>
          <a:noFill/>
        </p:spPr>
        <p:txBody>
          <a:bodyPr wrap="square" rtlCol="0">
            <a:spAutoFit/>
          </a:bodyPr>
          <a:lstStyle/>
          <a:p>
            <a:r>
              <a:rPr lang="ja-JP" altLang="en-US" sz="2000" dirty="0">
                <a:solidFill>
                  <a:srgbClr val="FF0000"/>
                </a:solidFill>
                <a:latin typeface="HGP明朝E" panose="02020900000000000000" pitchFamily="18" charset="-128"/>
                <a:ea typeface="HGP明朝E" panose="02020900000000000000" pitchFamily="18" charset="-128"/>
              </a:rPr>
              <a:t>　一次試験、二次試験での血液型判定の不正解者、及び不規則抗体検査で抗原表から存在する可能性の高い抗体を正しく選択できない者、交差適合試験の不正解者は不合格となる。</a:t>
            </a:r>
            <a:endParaRPr kumimoji="1" lang="ja-JP" altLang="en-US" sz="2000" dirty="0">
              <a:solidFill>
                <a:srgbClr val="FF0000"/>
              </a:solidFill>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662109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1778" y="6335273"/>
            <a:ext cx="2140969" cy="417643"/>
          </a:xfrm>
          <a:prstGeom prst="rect">
            <a:avLst/>
          </a:prstGeom>
        </p:spPr>
      </p:pic>
      <p:graphicFrame>
        <p:nvGraphicFramePr>
          <p:cNvPr id="3" name="表 2"/>
          <p:cNvGraphicFramePr>
            <a:graphicFrameLocks noGrp="1"/>
          </p:cNvGraphicFramePr>
          <p:nvPr>
            <p:extLst>
              <p:ext uri="{D42A27DB-BD31-4B8C-83A1-F6EECF244321}">
                <p14:modId xmlns:p14="http://schemas.microsoft.com/office/powerpoint/2010/main" val="1663728856"/>
              </p:ext>
            </p:extLst>
          </p:nvPr>
        </p:nvGraphicFramePr>
        <p:xfrm>
          <a:off x="706581" y="1396999"/>
          <a:ext cx="8171411" cy="4746110"/>
        </p:xfrm>
        <a:graphic>
          <a:graphicData uri="http://schemas.openxmlformats.org/drawingml/2006/table">
            <a:tbl>
              <a:tblPr firstRow="1" bandRow="1">
                <a:tableStyleId>{5C22544A-7EE6-4342-B048-85BDC9FD1C3A}</a:tableStyleId>
              </a:tblPr>
              <a:tblGrid>
                <a:gridCol w="2566441">
                  <a:extLst>
                    <a:ext uri="{9D8B030D-6E8A-4147-A177-3AD203B41FA5}">
                      <a16:colId xmlns:a16="http://schemas.microsoft.com/office/drawing/2014/main" xmlns="" val="602543805"/>
                    </a:ext>
                  </a:extLst>
                </a:gridCol>
                <a:gridCol w="5604970">
                  <a:extLst>
                    <a:ext uri="{9D8B030D-6E8A-4147-A177-3AD203B41FA5}">
                      <a16:colId xmlns:a16="http://schemas.microsoft.com/office/drawing/2014/main" xmlns="" val="3705756801"/>
                    </a:ext>
                  </a:extLst>
                </a:gridCol>
              </a:tblGrid>
              <a:tr h="409453">
                <a:tc>
                  <a:txBody>
                    <a:bodyPr/>
                    <a:lstStyle/>
                    <a:p>
                      <a:endParaRPr lang="ja-JP"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67543534"/>
                  </a:ext>
                </a:extLst>
              </a:tr>
              <a:tr h="409453">
                <a:tc>
                  <a:txBody>
                    <a:bodyPr/>
                    <a:lstStyle/>
                    <a:p>
                      <a:endParaRPr lang="ja-JP" alt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49179063"/>
                  </a:ext>
                </a:extLst>
              </a:tr>
              <a:tr h="409453">
                <a:tc>
                  <a:txBody>
                    <a:bodyPr/>
                    <a:lstStyle/>
                    <a:p>
                      <a:endParaRPr lang="ja-JP" alt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72934481"/>
                  </a:ext>
                </a:extLst>
              </a:tr>
              <a:tr h="409453">
                <a:tc>
                  <a:txBody>
                    <a:bodyPr/>
                    <a:lstStyle/>
                    <a:p>
                      <a:endParaRPr lang="ja-JP"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015319690"/>
                  </a:ext>
                </a:extLst>
              </a:tr>
              <a:tr h="409453">
                <a:tc>
                  <a:txBody>
                    <a:bodyPr/>
                    <a:lstStyle/>
                    <a:p>
                      <a:endParaRPr lang="ja-JP" alt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28641533"/>
                  </a:ext>
                </a:extLst>
              </a:tr>
              <a:tr h="409453">
                <a:tc>
                  <a:txBody>
                    <a:bodyPr/>
                    <a:lstStyle/>
                    <a:p>
                      <a:endParaRPr lang="ja-JP" alt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62550757"/>
                  </a:ext>
                </a:extLst>
              </a:tr>
              <a:tr h="409453">
                <a:tc>
                  <a:txBody>
                    <a:bodyPr/>
                    <a:lstStyle/>
                    <a:p>
                      <a:endParaRPr lang="ja-JP" alt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79044304"/>
                  </a:ext>
                </a:extLst>
              </a:tr>
              <a:tr h="409453">
                <a:tc>
                  <a:txBody>
                    <a:bodyPr/>
                    <a:lstStyle/>
                    <a:p>
                      <a:endParaRPr lang="ja-JP" alt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224981079"/>
                  </a:ext>
                </a:extLst>
              </a:tr>
              <a:tr h="651580">
                <a:tc>
                  <a:txBody>
                    <a:bodyPr/>
                    <a:lstStyle/>
                    <a:p>
                      <a:endParaRPr lang="ja-JP" alt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80786725"/>
                  </a:ext>
                </a:extLst>
              </a:tr>
              <a:tr h="409453">
                <a:tc>
                  <a:txBody>
                    <a:bodyPr/>
                    <a:lstStyle/>
                    <a:p>
                      <a:endParaRPr lang="ja-JP" alt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750394497"/>
                  </a:ext>
                </a:extLst>
              </a:tr>
              <a:tr h="409453">
                <a:tc>
                  <a:txBody>
                    <a:bodyPr/>
                    <a:lstStyle/>
                    <a:p>
                      <a:endParaRPr lang="ja-JP" alt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70839428"/>
                  </a:ext>
                </a:extLst>
              </a:tr>
            </a:tbl>
          </a:graphicData>
        </a:graphic>
      </p:graphicFrame>
      <p:grpSp>
        <p:nvGrpSpPr>
          <p:cNvPr id="8" name="グループ化 7"/>
          <p:cNvGrpSpPr/>
          <p:nvPr/>
        </p:nvGrpSpPr>
        <p:grpSpPr>
          <a:xfrm>
            <a:off x="310597" y="744474"/>
            <a:ext cx="8401140" cy="5295211"/>
            <a:chOff x="393724" y="1013643"/>
            <a:chExt cx="8401140" cy="5129466"/>
          </a:xfrm>
        </p:grpSpPr>
        <p:pic>
          <p:nvPicPr>
            <p:cNvPr id="5" name="図 4"/>
            <p:cNvPicPr>
              <a:picLocks noChangeAspect="1"/>
            </p:cNvPicPr>
            <p:nvPr/>
          </p:nvPicPr>
          <p:blipFill rotWithShape="1">
            <a:blip r:embed="rId3"/>
            <a:srcRect t="6985" r="8242" b="4153"/>
            <a:stretch/>
          </p:blipFill>
          <p:spPr>
            <a:xfrm>
              <a:off x="393724" y="1013643"/>
              <a:ext cx="8401140" cy="5129466"/>
            </a:xfrm>
            <a:prstGeom prst="rect">
              <a:avLst/>
            </a:prstGeom>
            <a:ln>
              <a:solidFill>
                <a:schemeClr val="tx1"/>
              </a:solidFill>
            </a:ln>
          </p:spPr>
        </p:pic>
        <p:sp>
          <p:nvSpPr>
            <p:cNvPr id="6" name="正方形/長方形 5"/>
            <p:cNvSpPr/>
            <p:nvPr/>
          </p:nvSpPr>
          <p:spPr>
            <a:xfrm>
              <a:off x="5586153" y="1837113"/>
              <a:ext cx="1030778" cy="71489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4"/>
            <a:stretch>
              <a:fillRect/>
            </a:stretch>
          </p:blipFill>
          <p:spPr>
            <a:xfrm>
              <a:off x="5586154" y="2859579"/>
              <a:ext cx="1812174" cy="415636"/>
            </a:xfrm>
            <a:prstGeom prst="rect">
              <a:avLst/>
            </a:prstGeom>
          </p:spPr>
        </p:pic>
      </p:grpSp>
    </p:spTree>
    <p:extLst>
      <p:ext uri="{BB962C8B-B14F-4D97-AF65-F5344CB8AC3E}">
        <p14:creationId xmlns:p14="http://schemas.microsoft.com/office/powerpoint/2010/main" val="73152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48747"/>
            <a:ext cx="8099714" cy="1325563"/>
          </a:xfrm>
        </p:spPr>
        <p:txBody>
          <a:bodyPr anchor="ctr"/>
          <a:lstStyle/>
          <a:p>
            <a:r>
              <a:rPr lang="ja-JP" altLang="en-US" dirty="0">
                <a:solidFill>
                  <a:srgbClr val="002060"/>
                </a:solidFill>
                <a:latin typeface="HGP明朝E" panose="02020900000000000000" pitchFamily="18" charset="-128"/>
                <a:ea typeface="HGP明朝E" panose="02020900000000000000" pitchFamily="18" charset="-128"/>
              </a:rPr>
              <a:t>東北県内の認定輸血検査技師数</a:t>
            </a:r>
            <a:endParaRPr kumimoji="1" lang="ja-JP" altLang="en-US" dirty="0">
              <a:solidFill>
                <a:srgbClr val="002060"/>
              </a:solidFill>
              <a:latin typeface="HGP明朝E" panose="02020900000000000000" pitchFamily="18" charset="-128"/>
              <a:ea typeface="HGP明朝E" panose="02020900000000000000" pitchFamily="18"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1778" y="6335273"/>
            <a:ext cx="2140969" cy="417643"/>
          </a:xfrm>
          <a:prstGeom prst="rect">
            <a:avLst/>
          </a:prstGeom>
        </p:spPr>
      </p:pic>
      <p:graphicFrame>
        <p:nvGraphicFramePr>
          <p:cNvPr id="9" name="表 8"/>
          <p:cNvGraphicFramePr>
            <a:graphicFrameLocks noGrp="1"/>
          </p:cNvGraphicFramePr>
          <p:nvPr>
            <p:extLst>
              <p:ext uri="{D42A27DB-BD31-4B8C-83A1-F6EECF244321}">
                <p14:modId xmlns:p14="http://schemas.microsoft.com/office/powerpoint/2010/main" val="1427647521"/>
              </p:ext>
            </p:extLst>
          </p:nvPr>
        </p:nvGraphicFramePr>
        <p:xfrm>
          <a:off x="3974868" y="1574310"/>
          <a:ext cx="4053842" cy="3853904"/>
        </p:xfrm>
        <a:graphic>
          <a:graphicData uri="http://schemas.openxmlformats.org/drawingml/2006/table">
            <a:tbl>
              <a:tblPr firstRow="1" bandRow="1">
                <a:tableStyleId>{5C22544A-7EE6-4342-B048-85BDC9FD1C3A}</a:tableStyleId>
              </a:tblPr>
              <a:tblGrid>
                <a:gridCol w="2026921">
                  <a:extLst>
                    <a:ext uri="{9D8B030D-6E8A-4147-A177-3AD203B41FA5}">
                      <a16:colId xmlns:a16="http://schemas.microsoft.com/office/drawing/2014/main" xmlns="" val="2449245485"/>
                    </a:ext>
                  </a:extLst>
                </a:gridCol>
                <a:gridCol w="2026921">
                  <a:extLst>
                    <a:ext uri="{9D8B030D-6E8A-4147-A177-3AD203B41FA5}">
                      <a16:colId xmlns:a16="http://schemas.microsoft.com/office/drawing/2014/main" xmlns="" val="3568045914"/>
                    </a:ext>
                  </a:extLst>
                </a:gridCol>
              </a:tblGrid>
              <a:tr h="481738">
                <a:tc>
                  <a:txBody>
                    <a:bodyPr/>
                    <a:lstStyle/>
                    <a:p>
                      <a:pPr algn="ctr"/>
                      <a:r>
                        <a:rPr kumimoji="1" lang="ja-JP" altLang="en-US" sz="2400" dirty="0">
                          <a:solidFill>
                            <a:schemeClr val="tx1"/>
                          </a:solidFill>
                          <a:latin typeface="HGP明朝E" panose="02020900000000000000" pitchFamily="18" charset="-128"/>
                          <a:ea typeface="HGP明朝E" panose="02020900000000000000" pitchFamily="18" charset="-128"/>
                        </a:rPr>
                        <a:t>県名</a:t>
                      </a:r>
                    </a:p>
                  </a:txBody>
                  <a:tcPr anchor="ctr"/>
                </a:tc>
                <a:tc>
                  <a:txBody>
                    <a:bodyPr/>
                    <a:lstStyle/>
                    <a:p>
                      <a:pPr algn="ctr"/>
                      <a:r>
                        <a:rPr kumimoji="1" lang="ja-JP" altLang="en-US" sz="2400" dirty="0">
                          <a:solidFill>
                            <a:schemeClr val="tx1"/>
                          </a:solidFill>
                          <a:latin typeface="HGP明朝E" panose="02020900000000000000" pitchFamily="18" charset="-128"/>
                          <a:ea typeface="HGP明朝E" panose="02020900000000000000" pitchFamily="18" charset="-128"/>
                        </a:rPr>
                        <a:t>認定技師数</a:t>
                      </a:r>
                    </a:p>
                  </a:txBody>
                  <a:tcPr anchor="ctr"/>
                </a:tc>
                <a:extLst>
                  <a:ext uri="{0D108BD9-81ED-4DB2-BD59-A6C34878D82A}">
                    <a16:rowId xmlns:a16="http://schemas.microsoft.com/office/drawing/2014/main" xmlns="" val="1481209182"/>
                  </a:ext>
                </a:extLst>
              </a:tr>
              <a:tr h="481738">
                <a:tc>
                  <a:txBody>
                    <a:bodyPr/>
                    <a:lstStyle/>
                    <a:p>
                      <a:pPr algn="ctr"/>
                      <a:r>
                        <a:rPr kumimoji="1" lang="ja-JP" altLang="en-US" sz="2400" dirty="0">
                          <a:solidFill>
                            <a:schemeClr val="tx1"/>
                          </a:solidFill>
                          <a:latin typeface="HGP明朝E" panose="02020900000000000000" pitchFamily="18" charset="-128"/>
                          <a:ea typeface="HGP明朝E" panose="02020900000000000000" pitchFamily="18" charset="-128"/>
                        </a:rPr>
                        <a:t>青森県</a:t>
                      </a:r>
                    </a:p>
                  </a:txBody>
                  <a:tcPr anchor="ctr"/>
                </a:tc>
                <a:tc>
                  <a:txBody>
                    <a:bodyPr/>
                    <a:lstStyle/>
                    <a:p>
                      <a:pPr algn="ctr"/>
                      <a:r>
                        <a:rPr kumimoji="1" lang="en-US" altLang="ja-JP" sz="2400" dirty="0">
                          <a:solidFill>
                            <a:schemeClr val="tx1"/>
                          </a:solidFill>
                          <a:latin typeface="HGP明朝E" panose="02020900000000000000" pitchFamily="18" charset="-128"/>
                          <a:ea typeface="HGP明朝E" panose="02020900000000000000" pitchFamily="18" charset="-128"/>
                        </a:rPr>
                        <a:t>18</a:t>
                      </a:r>
                      <a:r>
                        <a:rPr kumimoji="1" lang="ja-JP" altLang="en-US" sz="2400" dirty="0">
                          <a:solidFill>
                            <a:schemeClr val="tx1"/>
                          </a:solidFill>
                          <a:latin typeface="HGP明朝E" panose="02020900000000000000" pitchFamily="18" charset="-128"/>
                          <a:ea typeface="HGP明朝E" panose="02020900000000000000" pitchFamily="18" charset="-128"/>
                        </a:rPr>
                        <a:t>名</a:t>
                      </a:r>
                    </a:p>
                  </a:txBody>
                  <a:tcPr anchor="ctr"/>
                </a:tc>
                <a:extLst>
                  <a:ext uri="{0D108BD9-81ED-4DB2-BD59-A6C34878D82A}">
                    <a16:rowId xmlns:a16="http://schemas.microsoft.com/office/drawing/2014/main" xmlns="" val="1962378154"/>
                  </a:ext>
                </a:extLst>
              </a:tr>
              <a:tr h="481738">
                <a:tc>
                  <a:txBody>
                    <a:bodyPr/>
                    <a:lstStyle/>
                    <a:p>
                      <a:pPr algn="ctr"/>
                      <a:r>
                        <a:rPr kumimoji="1" lang="ja-JP" altLang="en-US" sz="2400" dirty="0">
                          <a:solidFill>
                            <a:schemeClr val="tx1"/>
                          </a:solidFill>
                          <a:latin typeface="HGP明朝E" panose="02020900000000000000" pitchFamily="18" charset="-128"/>
                          <a:ea typeface="HGP明朝E" panose="02020900000000000000" pitchFamily="18" charset="-128"/>
                        </a:rPr>
                        <a:t>岩手県</a:t>
                      </a:r>
                    </a:p>
                  </a:txBody>
                  <a:tcPr anchor="ctr"/>
                </a:tc>
                <a:tc>
                  <a:txBody>
                    <a:bodyPr/>
                    <a:lstStyle/>
                    <a:p>
                      <a:pPr algn="ctr"/>
                      <a:r>
                        <a:rPr kumimoji="1" lang="en-US" altLang="ja-JP" sz="2400" dirty="0">
                          <a:solidFill>
                            <a:schemeClr val="tx1"/>
                          </a:solidFill>
                          <a:latin typeface="HGP明朝E" panose="02020900000000000000" pitchFamily="18" charset="-128"/>
                          <a:ea typeface="HGP明朝E" panose="02020900000000000000" pitchFamily="18" charset="-128"/>
                        </a:rPr>
                        <a:t>11</a:t>
                      </a:r>
                      <a:r>
                        <a:rPr kumimoji="1" lang="ja-JP" altLang="en-US" sz="2400" dirty="0">
                          <a:solidFill>
                            <a:schemeClr val="tx1"/>
                          </a:solidFill>
                          <a:latin typeface="HGP明朝E" panose="02020900000000000000" pitchFamily="18" charset="-128"/>
                          <a:ea typeface="HGP明朝E" panose="02020900000000000000" pitchFamily="18" charset="-128"/>
                        </a:rPr>
                        <a:t>名</a:t>
                      </a:r>
                    </a:p>
                  </a:txBody>
                  <a:tcPr anchor="ctr"/>
                </a:tc>
                <a:extLst>
                  <a:ext uri="{0D108BD9-81ED-4DB2-BD59-A6C34878D82A}">
                    <a16:rowId xmlns:a16="http://schemas.microsoft.com/office/drawing/2014/main" xmlns="" val="864587303"/>
                  </a:ext>
                </a:extLst>
              </a:tr>
              <a:tr h="481738">
                <a:tc>
                  <a:txBody>
                    <a:bodyPr/>
                    <a:lstStyle/>
                    <a:p>
                      <a:pPr algn="ctr"/>
                      <a:r>
                        <a:rPr kumimoji="1" lang="ja-JP" altLang="en-US" sz="2400" dirty="0">
                          <a:solidFill>
                            <a:schemeClr val="tx1"/>
                          </a:solidFill>
                          <a:latin typeface="HGP明朝E" panose="02020900000000000000" pitchFamily="18" charset="-128"/>
                          <a:ea typeface="HGP明朝E" panose="02020900000000000000" pitchFamily="18" charset="-128"/>
                        </a:rPr>
                        <a:t>秋田県</a:t>
                      </a:r>
                    </a:p>
                  </a:txBody>
                  <a:tcPr anchor="ctr"/>
                </a:tc>
                <a:tc>
                  <a:txBody>
                    <a:bodyPr/>
                    <a:lstStyle/>
                    <a:p>
                      <a:pPr algn="ctr"/>
                      <a:r>
                        <a:rPr kumimoji="1" lang="en-US" altLang="ja-JP" sz="2400" dirty="0">
                          <a:solidFill>
                            <a:schemeClr val="tx1"/>
                          </a:solidFill>
                          <a:latin typeface="HGP明朝E" panose="02020900000000000000" pitchFamily="18" charset="-128"/>
                          <a:ea typeface="HGP明朝E" panose="02020900000000000000" pitchFamily="18" charset="-128"/>
                        </a:rPr>
                        <a:t>12</a:t>
                      </a:r>
                      <a:r>
                        <a:rPr kumimoji="1" lang="ja-JP" altLang="en-US" sz="2400" dirty="0">
                          <a:solidFill>
                            <a:schemeClr val="tx1"/>
                          </a:solidFill>
                          <a:latin typeface="HGP明朝E" panose="02020900000000000000" pitchFamily="18" charset="-128"/>
                          <a:ea typeface="HGP明朝E" panose="02020900000000000000" pitchFamily="18" charset="-128"/>
                        </a:rPr>
                        <a:t>名</a:t>
                      </a:r>
                    </a:p>
                  </a:txBody>
                  <a:tcPr anchor="ctr"/>
                </a:tc>
                <a:extLst>
                  <a:ext uri="{0D108BD9-81ED-4DB2-BD59-A6C34878D82A}">
                    <a16:rowId xmlns:a16="http://schemas.microsoft.com/office/drawing/2014/main" xmlns="" val="1988697403"/>
                  </a:ext>
                </a:extLst>
              </a:tr>
              <a:tr h="481738">
                <a:tc>
                  <a:txBody>
                    <a:bodyPr/>
                    <a:lstStyle/>
                    <a:p>
                      <a:pPr algn="ctr"/>
                      <a:r>
                        <a:rPr kumimoji="1" lang="ja-JP" altLang="en-US" sz="2400" dirty="0">
                          <a:solidFill>
                            <a:schemeClr val="tx1"/>
                          </a:solidFill>
                          <a:latin typeface="HGP明朝E" panose="02020900000000000000" pitchFamily="18" charset="-128"/>
                          <a:ea typeface="HGP明朝E" panose="02020900000000000000" pitchFamily="18" charset="-128"/>
                        </a:rPr>
                        <a:t>宮城県</a:t>
                      </a:r>
                    </a:p>
                  </a:txBody>
                  <a:tcPr anchor="ctr"/>
                </a:tc>
                <a:tc>
                  <a:txBody>
                    <a:bodyPr/>
                    <a:lstStyle/>
                    <a:p>
                      <a:pPr algn="ctr"/>
                      <a:r>
                        <a:rPr kumimoji="1" lang="en-US" altLang="ja-JP" sz="2400" dirty="0">
                          <a:solidFill>
                            <a:schemeClr val="tx1"/>
                          </a:solidFill>
                          <a:latin typeface="HGP明朝E" panose="02020900000000000000" pitchFamily="18" charset="-128"/>
                          <a:ea typeface="HGP明朝E" panose="02020900000000000000" pitchFamily="18" charset="-128"/>
                        </a:rPr>
                        <a:t>20</a:t>
                      </a:r>
                      <a:r>
                        <a:rPr kumimoji="1" lang="ja-JP" altLang="en-US" sz="2400" dirty="0">
                          <a:solidFill>
                            <a:schemeClr val="tx1"/>
                          </a:solidFill>
                          <a:latin typeface="HGP明朝E" panose="02020900000000000000" pitchFamily="18" charset="-128"/>
                          <a:ea typeface="HGP明朝E" panose="02020900000000000000" pitchFamily="18" charset="-128"/>
                        </a:rPr>
                        <a:t>名</a:t>
                      </a:r>
                    </a:p>
                  </a:txBody>
                  <a:tcPr anchor="ctr"/>
                </a:tc>
                <a:extLst>
                  <a:ext uri="{0D108BD9-81ED-4DB2-BD59-A6C34878D82A}">
                    <a16:rowId xmlns:a16="http://schemas.microsoft.com/office/drawing/2014/main" xmlns="" val="1429468331"/>
                  </a:ext>
                </a:extLst>
              </a:tr>
              <a:tr h="481738">
                <a:tc>
                  <a:txBody>
                    <a:bodyPr/>
                    <a:lstStyle/>
                    <a:p>
                      <a:pPr algn="ctr"/>
                      <a:r>
                        <a:rPr kumimoji="1" lang="ja-JP" altLang="en-US" sz="2400" dirty="0">
                          <a:solidFill>
                            <a:schemeClr val="tx1"/>
                          </a:solidFill>
                          <a:latin typeface="HGP明朝E" panose="02020900000000000000" pitchFamily="18" charset="-128"/>
                          <a:ea typeface="HGP明朝E" panose="02020900000000000000" pitchFamily="18" charset="-128"/>
                        </a:rPr>
                        <a:t>山形県</a:t>
                      </a:r>
                    </a:p>
                  </a:txBody>
                  <a:tcPr anchor="ctr"/>
                </a:tc>
                <a:tc>
                  <a:txBody>
                    <a:bodyPr/>
                    <a:lstStyle/>
                    <a:p>
                      <a:pPr algn="ctr"/>
                      <a:r>
                        <a:rPr kumimoji="1" lang="en-US" altLang="ja-JP" sz="2400" dirty="0">
                          <a:solidFill>
                            <a:schemeClr val="tx1"/>
                          </a:solidFill>
                          <a:latin typeface="HGP明朝E" panose="02020900000000000000" pitchFamily="18" charset="-128"/>
                          <a:ea typeface="HGP明朝E" panose="02020900000000000000" pitchFamily="18" charset="-128"/>
                        </a:rPr>
                        <a:t>13</a:t>
                      </a:r>
                      <a:r>
                        <a:rPr kumimoji="1" lang="ja-JP" altLang="en-US" sz="2400" dirty="0">
                          <a:solidFill>
                            <a:schemeClr val="tx1"/>
                          </a:solidFill>
                          <a:latin typeface="HGP明朝E" panose="02020900000000000000" pitchFamily="18" charset="-128"/>
                          <a:ea typeface="HGP明朝E" panose="02020900000000000000" pitchFamily="18" charset="-128"/>
                        </a:rPr>
                        <a:t>名</a:t>
                      </a:r>
                    </a:p>
                  </a:txBody>
                  <a:tcPr anchor="ctr"/>
                </a:tc>
                <a:extLst>
                  <a:ext uri="{0D108BD9-81ED-4DB2-BD59-A6C34878D82A}">
                    <a16:rowId xmlns:a16="http://schemas.microsoft.com/office/drawing/2014/main" xmlns="" val="2279807347"/>
                  </a:ext>
                </a:extLst>
              </a:tr>
              <a:tr h="481738">
                <a:tc>
                  <a:txBody>
                    <a:bodyPr/>
                    <a:lstStyle/>
                    <a:p>
                      <a:pPr algn="ctr"/>
                      <a:r>
                        <a:rPr kumimoji="1" lang="ja-JP" altLang="en-US" sz="2400" dirty="0">
                          <a:solidFill>
                            <a:schemeClr val="tx1"/>
                          </a:solidFill>
                          <a:latin typeface="HGP明朝E" panose="02020900000000000000" pitchFamily="18" charset="-128"/>
                          <a:ea typeface="HGP明朝E" panose="02020900000000000000" pitchFamily="18" charset="-128"/>
                        </a:rPr>
                        <a:t>福島県</a:t>
                      </a:r>
                    </a:p>
                  </a:txBody>
                  <a:tcPr anchor="ctr"/>
                </a:tc>
                <a:tc>
                  <a:txBody>
                    <a:bodyPr/>
                    <a:lstStyle/>
                    <a:p>
                      <a:pPr algn="ctr"/>
                      <a:r>
                        <a:rPr kumimoji="1" lang="en-US" altLang="ja-JP" sz="2400" dirty="0">
                          <a:solidFill>
                            <a:schemeClr val="tx1"/>
                          </a:solidFill>
                          <a:latin typeface="HGP明朝E" panose="02020900000000000000" pitchFamily="18" charset="-128"/>
                          <a:ea typeface="HGP明朝E" panose="02020900000000000000" pitchFamily="18" charset="-128"/>
                        </a:rPr>
                        <a:t>25</a:t>
                      </a:r>
                      <a:r>
                        <a:rPr kumimoji="1" lang="ja-JP" altLang="en-US" sz="2400" dirty="0">
                          <a:solidFill>
                            <a:schemeClr val="tx1"/>
                          </a:solidFill>
                          <a:latin typeface="HGP明朝E" panose="02020900000000000000" pitchFamily="18" charset="-128"/>
                          <a:ea typeface="HGP明朝E" panose="02020900000000000000" pitchFamily="18" charset="-128"/>
                        </a:rPr>
                        <a:t>名</a:t>
                      </a:r>
                    </a:p>
                  </a:txBody>
                  <a:tcPr anchor="ctr"/>
                </a:tc>
                <a:extLst>
                  <a:ext uri="{0D108BD9-81ED-4DB2-BD59-A6C34878D82A}">
                    <a16:rowId xmlns:a16="http://schemas.microsoft.com/office/drawing/2014/main" xmlns="" val="1380812268"/>
                  </a:ext>
                </a:extLst>
              </a:tr>
              <a:tr h="481738">
                <a:tc>
                  <a:txBody>
                    <a:bodyPr/>
                    <a:lstStyle/>
                    <a:p>
                      <a:pPr algn="ctr"/>
                      <a:r>
                        <a:rPr kumimoji="1" lang="ja-JP" altLang="en-US" sz="2400" dirty="0">
                          <a:solidFill>
                            <a:schemeClr val="tx1"/>
                          </a:solidFill>
                          <a:latin typeface="HGP明朝E" panose="02020900000000000000" pitchFamily="18" charset="-128"/>
                          <a:ea typeface="HGP明朝E" panose="02020900000000000000" pitchFamily="18" charset="-128"/>
                        </a:rPr>
                        <a:t>合計</a:t>
                      </a:r>
                    </a:p>
                  </a:txBody>
                  <a:tcPr anchor="ctr"/>
                </a:tc>
                <a:tc>
                  <a:txBody>
                    <a:bodyPr/>
                    <a:lstStyle/>
                    <a:p>
                      <a:pPr algn="ctr"/>
                      <a:r>
                        <a:rPr kumimoji="1" lang="en-US" altLang="ja-JP" sz="2400" dirty="0">
                          <a:solidFill>
                            <a:srgbClr val="FF0000"/>
                          </a:solidFill>
                          <a:latin typeface="HGP明朝E" panose="02020900000000000000" pitchFamily="18" charset="-128"/>
                          <a:ea typeface="HGP明朝E" panose="02020900000000000000" pitchFamily="18" charset="-128"/>
                        </a:rPr>
                        <a:t>99</a:t>
                      </a:r>
                      <a:r>
                        <a:rPr kumimoji="1" lang="ja-JP" altLang="en-US" sz="2400" dirty="0">
                          <a:solidFill>
                            <a:srgbClr val="FF0000"/>
                          </a:solidFill>
                          <a:latin typeface="HGP明朝E" panose="02020900000000000000" pitchFamily="18" charset="-128"/>
                          <a:ea typeface="HGP明朝E" panose="02020900000000000000" pitchFamily="18" charset="-128"/>
                        </a:rPr>
                        <a:t>名</a:t>
                      </a:r>
                    </a:p>
                  </a:txBody>
                  <a:tcPr anchor="ctr"/>
                </a:tc>
                <a:extLst>
                  <a:ext uri="{0D108BD9-81ED-4DB2-BD59-A6C34878D82A}">
                    <a16:rowId xmlns:a16="http://schemas.microsoft.com/office/drawing/2014/main" xmlns="" val="4080060212"/>
                  </a:ext>
                </a:extLst>
              </a:tr>
            </a:tbl>
          </a:graphicData>
        </a:graphic>
      </p:graphicFrame>
      <p:sp>
        <p:nvSpPr>
          <p:cNvPr id="10" name="テキスト ボックス 9"/>
          <p:cNvSpPr txBox="1"/>
          <p:nvPr/>
        </p:nvSpPr>
        <p:spPr>
          <a:xfrm>
            <a:off x="6359236" y="1321724"/>
            <a:ext cx="1737360" cy="261610"/>
          </a:xfrm>
          <a:prstGeom prst="rect">
            <a:avLst/>
          </a:prstGeom>
          <a:noFill/>
        </p:spPr>
        <p:txBody>
          <a:bodyPr wrap="square" rtlCol="0">
            <a:spAutoFit/>
          </a:bodyPr>
          <a:lstStyle/>
          <a:p>
            <a:pPr algn="r"/>
            <a:r>
              <a:rPr kumimoji="1" lang="ja-JP" altLang="en-US" sz="1100" dirty="0">
                <a:latin typeface="HGP明朝E" panose="02020900000000000000" pitchFamily="18" charset="-128"/>
                <a:ea typeface="HGP明朝E" panose="02020900000000000000" pitchFamily="18" charset="-128"/>
              </a:rPr>
              <a:t>＊</a:t>
            </a:r>
            <a:r>
              <a:rPr kumimoji="1" lang="en-US" altLang="ja-JP" sz="1100" dirty="0">
                <a:latin typeface="HGP明朝E" panose="02020900000000000000" pitchFamily="18" charset="-128"/>
                <a:ea typeface="HGP明朝E" panose="02020900000000000000" pitchFamily="18" charset="-128"/>
              </a:rPr>
              <a:t>2019</a:t>
            </a:r>
            <a:r>
              <a:rPr kumimoji="1" lang="ja-JP" altLang="en-US" sz="1100" dirty="0">
                <a:latin typeface="HGP明朝E" panose="02020900000000000000" pitchFamily="18" charset="-128"/>
                <a:ea typeface="HGP明朝E" panose="02020900000000000000" pitchFamily="18" charset="-128"/>
              </a:rPr>
              <a:t>年</a:t>
            </a:r>
            <a:r>
              <a:rPr kumimoji="1" lang="en-US" altLang="ja-JP" sz="1100" dirty="0">
                <a:latin typeface="HGP明朝E" panose="02020900000000000000" pitchFamily="18" charset="-128"/>
                <a:ea typeface="HGP明朝E" panose="02020900000000000000" pitchFamily="18" charset="-128"/>
              </a:rPr>
              <a:t>8</a:t>
            </a:r>
            <a:r>
              <a:rPr kumimoji="1" lang="ja-JP" altLang="en-US" sz="1100" dirty="0">
                <a:latin typeface="HGP明朝E" panose="02020900000000000000" pitchFamily="18" charset="-128"/>
                <a:ea typeface="HGP明朝E" panose="02020900000000000000" pitchFamily="18" charset="-128"/>
              </a:rPr>
              <a:t>月現在</a:t>
            </a:r>
          </a:p>
        </p:txBody>
      </p:sp>
      <p:sp>
        <p:nvSpPr>
          <p:cNvPr id="11" name="テキスト ボックス 10"/>
          <p:cNvSpPr txBox="1"/>
          <p:nvPr/>
        </p:nvSpPr>
        <p:spPr>
          <a:xfrm>
            <a:off x="3113115" y="5589356"/>
            <a:ext cx="5457369" cy="584775"/>
          </a:xfrm>
          <a:prstGeom prst="rect">
            <a:avLst/>
          </a:prstGeom>
          <a:noFill/>
        </p:spPr>
        <p:txBody>
          <a:bodyPr wrap="square" rtlCol="0">
            <a:spAutoFit/>
          </a:bodyPr>
          <a:lstStyle/>
          <a:p>
            <a:pPr algn="ctr"/>
            <a:r>
              <a:rPr lang="ja-JP" altLang="en-US" sz="2400" dirty="0">
                <a:latin typeface="HGP明朝E" panose="02020900000000000000" pitchFamily="18" charset="-128"/>
                <a:ea typeface="HGP明朝E" panose="02020900000000000000" pitchFamily="18" charset="-128"/>
              </a:rPr>
              <a:t>　</a:t>
            </a:r>
            <a:r>
              <a:rPr lang="ja-JP" altLang="en-US" sz="3200" dirty="0">
                <a:solidFill>
                  <a:srgbClr val="FF0000"/>
                </a:solidFill>
                <a:latin typeface="HGP明朝E" panose="02020900000000000000" pitchFamily="18" charset="-128"/>
                <a:ea typeface="HGP明朝E" panose="02020900000000000000" pitchFamily="18" charset="-128"/>
              </a:rPr>
              <a:t>　東北は約</a:t>
            </a:r>
            <a:r>
              <a:rPr lang="en-US" altLang="ja-JP" sz="3200" dirty="0">
                <a:solidFill>
                  <a:srgbClr val="FF0000"/>
                </a:solidFill>
                <a:latin typeface="HGP明朝E" panose="02020900000000000000" pitchFamily="18" charset="-128"/>
                <a:ea typeface="HGP明朝E" panose="02020900000000000000" pitchFamily="18" charset="-128"/>
              </a:rPr>
              <a:t>6.6</a:t>
            </a:r>
            <a:r>
              <a:rPr lang="ja-JP" altLang="en-US" sz="3200" dirty="0">
                <a:solidFill>
                  <a:srgbClr val="FF0000"/>
                </a:solidFill>
                <a:latin typeface="HGP明朝E" panose="02020900000000000000" pitchFamily="18" charset="-128"/>
                <a:ea typeface="HGP明朝E" panose="02020900000000000000" pitchFamily="18" charset="-128"/>
              </a:rPr>
              <a:t>％</a:t>
            </a:r>
            <a:r>
              <a:rPr lang="ja-JP" altLang="en-US" sz="2400" dirty="0">
                <a:latin typeface="HGP明朝E" panose="02020900000000000000" pitchFamily="18" charset="-128"/>
                <a:ea typeface="HGP明朝E" panose="02020900000000000000" pitchFamily="18" charset="-128"/>
              </a:rPr>
              <a:t>（全国</a:t>
            </a:r>
            <a:r>
              <a:rPr lang="en-US" altLang="ja-JP" sz="2400" dirty="0">
                <a:latin typeface="HGP明朝E" panose="02020900000000000000" pitchFamily="18" charset="-128"/>
                <a:ea typeface="HGP明朝E" panose="02020900000000000000" pitchFamily="18" charset="-128"/>
              </a:rPr>
              <a:t>1507</a:t>
            </a:r>
            <a:r>
              <a:rPr lang="ja-JP" altLang="en-US" sz="2400" dirty="0">
                <a:latin typeface="HGP明朝E" panose="02020900000000000000" pitchFamily="18" charset="-128"/>
                <a:ea typeface="HGP明朝E" panose="02020900000000000000" pitchFamily="18" charset="-128"/>
              </a:rPr>
              <a:t>名）</a:t>
            </a:r>
            <a:endParaRPr kumimoji="1" lang="ja-JP" altLang="en-US" sz="2400" dirty="0">
              <a:latin typeface="HGP明朝E" panose="02020900000000000000" pitchFamily="18" charset="-128"/>
              <a:ea typeface="HGP明朝E" panose="02020900000000000000" pitchFamily="18" charset="-128"/>
            </a:endParaRPr>
          </a:p>
        </p:txBody>
      </p:sp>
      <p:grpSp>
        <p:nvGrpSpPr>
          <p:cNvPr id="5" name="グループ化 4">
            <a:extLst>
              <a:ext uri="{FF2B5EF4-FFF2-40B4-BE49-F238E27FC236}">
                <a16:creationId xmlns:a16="http://schemas.microsoft.com/office/drawing/2014/main" xmlns="" id="{5E7AD088-1D7F-4885-A509-29327FB1A7A1}"/>
              </a:ext>
            </a:extLst>
          </p:cNvPr>
          <p:cNvGrpSpPr/>
          <p:nvPr/>
        </p:nvGrpSpPr>
        <p:grpSpPr>
          <a:xfrm>
            <a:off x="450433" y="1321724"/>
            <a:ext cx="2758279" cy="5078142"/>
            <a:chOff x="450433" y="1321724"/>
            <a:chExt cx="2758279" cy="5078142"/>
          </a:xfrm>
        </p:grpSpPr>
        <p:pic>
          <p:nvPicPr>
            <p:cNvPr id="8" name="図 7"/>
            <p:cNvPicPr>
              <a:picLocks noChangeAspect="1"/>
            </p:cNvPicPr>
            <p:nvPr/>
          </p:nvPicPr>
          <p:blipFill rotWithShape="1">
            <a:blip r:embed="rId3">
              <a:extLst>
                <a:ext uri="{28A0092B-C50C-407E-A947-70E740481C1C}">
                  <a14:useLocalDpi xmlns:a14="http://schemas.microsoft.com/office/drawing/2010/main" val="0"/>
                </a:ext>
              </a:extLst>
            </a:blip>
            <a:srcRect l="22618" r="23065"/>
            <a:stretch/>
          </p:blipFill>
          <p:spPr>
            <a:xfrm>
              <a:off x="450433" y="1321724"/>
              <a:ext cx="2758279" cy="5078142"/>
            </a:xfrm>
            <a:prstGeom prst="rect">
              <a:avLst/>
            </a:prstGeom>
          </p:spPr>
        </p:pic>
        <p:sp>
          <p:nvSpPr>
            <p:cNvPr id="3" name="テキスト ボックス 2">
              <a:extLst>
                <a:ext uri="{FF2B5EF4-FFF2-40B4-BE49-F238E27FC236}">
                  <a16:creationId xmlns:a16="http://schemas.microsoft.com/office/drawing/2014/main" xmlns="" id="{A3482FAF-38AB-48A3-B6F0-E03757B11430}"/>
                </a:ext>
              </a:extLst>
            </p:cNvPr>
            <p:cNvSpPr txBox="1"/>
            <p:nvPr/>
          </p:nvSpPr>
          <p:spPr>
            <a:xfrm>
              <a:off x="1187030" y="5531053"/>
              <a:ext cx="781878" cy="369332"/>
            </a:xfrm>
            <a:prstGeom prst="rect">
              <a:avLst/>
            </a:prstGeom>
            <a:noFill/>
          </p:spPr>
          <p:txBody>
            <a:bodyPr wrap="square" rtlCol="0">
              <a:spAutoFit/>
            </a:bodyPr>
            <a:lstStyle/>
            <a:p>
              <a:r>
                <a:rPr kumimoji="1" lang="ja-JP" altLang="en-US" dirty="0"/>
                <a:t>福島</a:t>
              </a:r>
            </a:p>
          </p:txBody>
        </p:sp>
        <p:sp>
          <p:nvSpPr>
            <p:cNvPr id="12" name="テキスト ボックス 11">
              <a:extLst>
                <a:ext uri="{FF2B5EF4-FFF2-40B4-BE49-F238E27FC236}">
                  <a16:creationId xmlns:a16="http://schemas.microsoft.com/office/drawing/2014/main" xmlns="" id="{B6F2263B-0F85-4CF1-8E77-75AE872026C8}"/>
                </a:ext>
              </a:extLst>
            </p:cNvPr>
            <p:cNvSpPr txBox="1"/>
            <p:nvPr/>
          </p:nvSpPr>
          <p:spPr>
            <a:xfrm>
              <a:off x="1265583" y="3021787"/>
              <a:ext cx="781878" cy="369332"/>
            </a:xfrm>
            <a:prstGeom prst="rect">
              <a:avLst/>
            </a:prstGeom>
            <a:noFill/>
          </p:spPr>
          <p:txBody>
            <a:bodyPr wrap="square" rtlCol="0">
              <a:spAutoFit/>
            </a:bodyPr>
            <a:lstStyle/>
            <a:p>
              <a:r>
                <a:rPr kumimoji="1" lang="ja-JP" altLang="en-US" dirty="0"/>
                <a:t>秋田</a:t>
              </a:r>
            </a:p>
          </p:txBody>
        </p:sp>
        <p:sp>
          <p:nvSpPr>
            <p:cNvPr id="13" name="テキスト ボックス 12">
              <a:extLst>
                <a:ext uri="{FF2B5EF4-FFF2-40B4-BE49-F238E27FC236}">
                  <a16:creationId xmlns:a16="http://schemas.microsoft.com/office/drawing/2014/main" xmlns="" id="{B8D86FAF-B35A-410E-B8EA-979CEA40782A}"/>
                </a:ext>
              </a:extLst>
            </p:cNvPr>
            <p:cNvSpPr txBox="1"/>
            <p:nvPr/>
          </p:nvSpPr>
          <p:spPr>
            <a:xfrm>
              <a:off x="2080733" y="3171008"/>
              <a:ext cx="781878" cy="369332"/>
            </a:xfrm>
            <a:prstGeom prst="rect">
              <a:avLst/>
            </a:prstGeom>
            <a:noFill/>
          </p:spPr>
          <p:txBody>
            <a:bodyPr wrap="square" rtlCol="0">
              <a:spAutoFit/>
            </a:bodyPr>
            <a:lstStyle/>
            <a:p>
              <a:r>
                <a:rPr kumimoji="1" lang="ja-JP" altLang="en-US" dirty="0"/>
                <a:t>岩手</a:t>
              </a:r>
            </a:p>
          </p:txBody>
        </p:sp>
        <p:sp>
          <p:nvSpPr>
            <p:cNvPr id="14" name="テキスト ボックス 13">
              <a:extLst>
                <a:ext uri="{FF2B5EF4-FFF2-40B4-BE49-F238E27FC236}">
                  <a16:creationId xmlns:a16="http://schemas.microsoft.com/office/drawing/2014/main" xmlns="" id="{D72E5761-FDB8-4BCF-BA31-C0294201F9C0}"/>
                </a:ext>
              </a:extLst>
            </p:cNvPr>
            <p:cNvSpPr txBox="1"/>
            <p:nvPr/>
          </p:nvSpPr>
          <p:spPr>
            <a:xfrm>
              <a:off x="1122759" y="4341494"/>
              <a:ext cx="781878" cy="369332"/>
            </a:xfrm>
            <a:prstGeom prst="rect">
              <a:avLst/>
            </a:prstGeom>
            <a:noFill/>
          </p:spPr>
          <p:txBody>
            <a:bodyPr wrap="square" rtlCol="0">
              <a:spAutoFit/>
            </a:bodyPr>
            <a:lstStyle/>
            <a:p>
              <a:r>
                <a:rPr kumimoji="1" lang="ja-JP" altLang="en-US" dirty="0"/>
                <a:t>山形</a:t>
              </a:r>
            </a:p>
          </p:txBody>
        </p:sp>
        <p:sp>
          <p:nvSpPr>
            <p:cNvPr id="15" name="テキスト ボックス 14">
              <a:extLst>
                <a:ext uri="{FF2B5EF4-FFF2-40B4-BE49-F238E27FC236}">
                  <a16:creationId xmlns:a16="http://schemas.microsoft.com/office/drawing/2014/main" xmlns="" id="{E59A3C9D-1D57-4BC9-B9CD-6508AEF2DC11}"/>
                </a:ext>
              </a:extLst>
            </p:cNvPr>
            <p:cNvSpPr txBox="1"/>
            <p:nvPr/>
          </p:nvSpPr>
          <p:spPr>
            <a:xfrm>
              <a:off x="1888915" y="4276420"/>
              <a:ext cx="781878" cy="369332"/>
            </a:xfrm>
            <a:prstGeom prst="rect">
              <a:avLst/>
            </a:prstGeom>
            <a:noFill/>
          </p:spPr>
          <p:txBody>
            <a:bodyPr wrap="square" rtlCol="0">
              <a:spAutoFit/>
            </a:bodyPr>
            <a:lstStyle/>
            <a:p>
              <a:r>
                <a:rPr kumimoji="1" lang="ja-JP" altLang="en-US" dirty="0"/>
                <a:t>宮城</a:t>
              </a:r>
            </a:p>
          </p:txBody>
        </p:sp>
        <p:sp>
          <p:nvSpPr>
            <p:cNvPr id="16" name="テキスト ボックス 15">
              <a:extLst>
                <a:ext uri="{FF2B5EF4-FFF2-40B4-BE49-F238E27FC236}">
                  <a16:creationId xmlns:a16="http://schemas.microsoft.com/office/drawing/2014/main" xmlns="" id="{5C043C6B-4793-456A-AB10-AA88D6BAA459}"/>
                </a:ext>
              </a:extLst>
            </p:cNvPr>
            <p:cNvSpPr txBox="1"/>
            <p:nvPr/>
          </p:nvSpPr>
          <p:spPr>
            <a:xfrm>
              <a:off x="1729409" y="2179983"/>
              <a:ext cx="781878" cy="369332"/>
            </a:xfrm>
            <a:prstGeom prst="rect">
              <a:avLst/>
            </a:prstGeom>
            <a:noFill/>
          </p:spPr>
          <p:txBody>
            <a:bodyPr wrap="square" rtlCol="0">
              <a:spAutoFit/>
            </a:bodyPr>
            <a:lstStyle/>
            <a:p>
              <a:r>
                <a:rPr kumimoji="1" lang="ja-JP" altLang="en-US" dirty="0"/>
                <a:t>青森</a:t>
              </a:r>
            </a:p>
          </p:txBody>
        </p:sp>
      </p:grpSp>
    </p:spTree>
    <p:extLst>
      <p:ext uri="{BB962C8B-B14F-4D97-AF65-F5344CB8AC3E}">
        <p14:creationId xmlns:p14="http://schemas.microsoft.com/office/powerpoint/2010/main" val="367036521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2204</TotalTime>
  <Words>1344</Words>
  <Application>Microsoft Office PowerPoint</Application>
  <PresentationFormat>画面に合わせる (4:3)</PresentationFormat>
  <Paragraphs>211</Paragraphs>
  <Slides>23</Slides>
  <Notes>0</Notes>
  <HiddenSlides>0</HiddenSlides>
  <MMClips>0</MMClips>
  <ScaleCrop>false</ScaleCrop>
  <HeadingPairs>
    <vt:vector size="4" baseType="variant">
      <vt:variant>
        <vt:lpstr>テーマ</vt:lpstr>
      </vt:variant>
      <vt:variant>
        <vt:i4>1</vt:i4>
      </vt:variant>
      <vt:variant>
        <vt:lpstr>スライド タイトル</vt:lpstr>
      </vt:variant>
      <vt:variant>
        <vt:i4>23</vt:i4>
      </vt:variant>
    </vt:vector>
  </HeadingPairs>
  <TitlesOfParts>
    <vt:vector size="24" baseType="lpstr">
      <vt:lpstr>Office テーマ</vt:lpstr>
      <vt:lpstr>安全な輸血療法の実施に向けての取り組み</vt:lpstr>
      <vt:lpstr>令和元年度岩手県合同輸血療法委員会 COI開示  筆頭発表者名：佐藤　郁恵  演題発表に関連し開示すべきCOI関係にある 企業などはありません。 </vt:lpstr>
      <vt:lpstr>【本日の内容】</vt:lpstr>
      <vt:lpstr>認定輸血検査技師制度の目的</vt:lpstr>
      <vt:lpstr>認定輸血検査技師　受験資格</vt:lpstr>
      <vt:lpstr>2020年度の受験日程</vt:lpstr>
      <vt:lpstr>試験範囲と内容</vt:lpstr>
      <vt:lpstr>PowerPoint プレゼンテーション</vt:lpstr>
      <vt:lpstr>東北県内の認定輸血検査技師数</vt:lpstr>
      <vt:lpstr>秋田県内の認定輸血検査技師数</vt:lpstr>
      <vt:lpstr>認定試験対策勉強会</vt:lpstr>
      <vt:lpstr>認定試験対策勉強会の様子</vt:lpstr>
      <vt:lpstr>認定試験対策勉強会では・・・</vt:lpstr>
      <vt:lpstr>秋田県合同輸血療法委員会</vt:lpstr>
      <vt:lpstr>検査技師部会メンバー</vt:lpstr>
      <vt:lpstr>輸血検査技術の向上のために①</vt:lpstr>
      <vt:lpstr>輸血検査技術の向上のために②</vt:lpstr>
      <vt:lpstr>PowerPoint プレゼンテーション</vt:lpstr>
      <vt:lpstr>事前に医療機関から受けた質問</vt:lpstr>
      <vt:lpstr>医療機関で実技指導を行うメリット</vt:lpstr>
      <vt:lpstr>使用した チェックリスト</vt:lpstr>
      <vt:lpstr>訪問実技指導の結果</vt:lpstr>
      <vt:lpstr>今後の課題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安全な輸血療法の実施に向けての取り組み</dc:title>
  <dc:creator>Ikue Sato</dc:creator>
  <cp:lastModifiedBy>SS17080932</cp:lastModifiedBy>
  <cp:revision>77</cp:revision>
  <dcterms:created xsi:type="dcterms:W3CDTF">2019-11-14T04:48:35Z</dcterms:created>
  <dcterms:modified xsi:type="dcterms:W3CDTF">2019-11-25T01:15:40Z</dcterms:modified>
</cp:coreProperties>
</file>