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C7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258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1191"/>
            <a:ext cx="5143500" cy="3448756"/>
          </a:xfrm>
        </p:spPr>
        <p:txBody>
          <a:bodyPr anchor="b"/>
          <a:lstStyle>
            <a:lvl1pPr algn="ctr">
              <a:defRPr sz="8666"/>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857250" y="5202944"/>
            <a:ext cx="5143500" cy="2391656"/>
          </a:xfrm>
        </p:spPr>
        <p:txBody>
          <a:bodyPr/>
          <a:lstStyle>
            <a:lvl1pPr marL="0" indent="0" algn="ctr">
              <a:buNone/>
              <a:defRPr sz="3467"/>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2E2CF7A-1668-469E-934F-C43DB1B9A37F}" type="datetimeFigureOut">
              <a:rPr kumimoji="1" lang="ja-JP" altLang="en-US" smtClean="0"/>
              <a:t>2025/4/23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3732499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2E2CF7A-1668-469E-934F-C43DB1B9A37F}" type="datetimeFigureOut">
              <a:rPr kumimoji="1" lang="ja-JP" altLang="en-US" smtClean="0"/>
              <a:t>2025/4/23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2990593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7756" y="527403"/>
            <a:ext cx="1478756" cy="8394877"/>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71487" y="527403"/>
            <a:ext cx="4350544" cy="8394877"/>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2E2CF7A-1668-469E-934F-C43DB1B9A37F}" type="datetimeFigureOut">
              <a:rPr kumimoji="1" lang="ja-JP" altLang="en-US" smtClean="0"/>
              <a:t>2025/4/23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3832040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2E2CF7A-1668-469E-934F-C43DB1B9A37F}" type="datetimeFigureOut">
              <a:rPr kumimoji="1" lang="ja-JP" altLang="en-US" smtClean="0"/>
              <a:t>2025/4/23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2563343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7916" y="2469622"/>
            <a:ext cx="5915025" cy="4120620"/>
          </a:xfrm>
        </p:spPr>
        <p:txBody>
          <a:bodyPr anchor="b"/>
          <a:lstStyle>
            <a:lvl1pPr>
              <a:defRPr sz="8666"/>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67916" y="6629225"/>
            <a:ext cx="5915025" cy="2166937"/>
          </a:xfrm>
        </p:spPr>
        <p:txBody>
          <a:bodyPr/>
          <a:lstStyle>
            <a:lvl1pPr marL="0" indent="0">
              <a:buNone/>
              <a:defRPr sz="3467">
                <a:solidFill>
                  <a:schemeClr val="tx1">
                    <a:tint val="75000"/>
                  </a:schemeClr>
                </a:solidFill>
              </a:defRPr>
            </a:lvl1pPr>
            <a:lvl2pPr marL="660380" indent="0">
              <a:buNone/>
              <a:defRPr sz="2889">
                <a:solidFill>
                  <a:schemeClr val="tx1">
                    <a:tint val="75000"/>
                  </a:schemeClr>
                </a:solidFill>
              </a:defRPr>
            </a:lvl2pPr>
            <a:lvl3pPr marL="1320759" indent="0">
              <a:buNone/>
              <a:defRPr sz="2600">
                <a:solidFill>
                  <a:schemeClr val="tx1">
                    <a:tint val="75000"/>
                  </a:schemeClr>
                </a:solidFill>
              </a:defRPr>
            </a:lvl3pPr>
            <a:lvl4pPr marL="1981139" indent="0">
              <a:buNone/>
              <a:defRPr sz="2311">
                <a:solidFill>
                  <a:schemeClr val="tx1">
                    <a:tint val="75000"/>
                  </a:schemeClr>
                </a:solidFill>
              </a:defRPr>
            </a:lvl4pPr>
            <a:lvl5pPr marL="2641519" indent="0">
              <a:buNone/>
              <a:defRPr sz="2311">
                <a:solidFill>
                  <a:schemeClr val="tx1">
                    <a:tint val="75000"/>
                  </a:schemeClr>
                </a:solidFill>
              </a:defRPr>
            </a:lvl5pPr>
            <a:lvl6pPr marL="3301898" indent="0">
              <a:buNone/>
              <a:defRPr sz="2311">
                <a:solidFill>
                  <a:schemeClr val="tx1">
                    <a:tint val="75000"/>
                  </a:schemeClr>
                </a:solidFill>
              </a:defRPr>
            </a:lvl6pPr>
            <a:lvl7pPr marL="3962278" indent="0">
              <a:buNone/>
              <a:defRPr sz="2311">
                <a:solidFill>
                  <a:schemeClr val="tx1">
                    <a:tint val="75000"/>
                  </a:schemeClr>
                </a:solidFill>
              </a:defRPr>
            </a:lvl7pPr>
            <a:lvl8pPr marL="4622658" indent="0">
              <a:buNone/>
              <a:defRPr sz="2311">
                <a:solidFill>
                  <a:schemeClr val="tx1">
                    <a:tint val="75000"/>
                  </a:schemeClr>
                </a:solidFill>
              </a:defRPr>
            </a:lvl8pPr>
            <a:lvl9pPr marL="5283037" indent="0">
              <a:buNone/>
              <a:defRPr sz="2311">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2E2CF7A-1668-469E-934F-C43DB1B9A37F}" type="datetimeFigureOut">
              <a:rPr kumimoji="1" lang="ja-JP" altLang="en-US" smtClean="0"/>
              <a:t>2025/4/23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1667265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71488" y="2637014"/>
            <a:ext cx="2914650" cy="6285266"/>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71863" y="2637014"/>
            <a:ext cx="2914650" cy="6285266"/>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2E2CF7A-1668-469E-934F-C43DB1B9A37F}" type="datetimeFigureOut">
              <a:rPr kumimoji="1" lang="ja-JP" altLang="en-US" smtClean="0"/>
              <a:t>2025/4/23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17696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527404"/>
            <a:ext cx="5915025" cy="1914702"/>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72381" y="2428347"/>
            <a:ext cx="2901255"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72381" y="3618442"/>
            <a:ext cx="2901255" cy="5322183"/>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71863" y="2428347"/>
            <a:ext cx="2915543"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71863" y="3618442"/>
            <a:ext cx="2915543" cy="5322183"/>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2E2CF7A-1668-469E-934F-C43DB1B9A37F}" type="datetimeFigureOut">
              <a:rPr kumimoji="1" lang="ja-JP" altLang="en-US" smtClean="0"/>
              <a:t>2025/4/23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617960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2E2CF7A-1668-469E-934F-C43DB1B9A37F}" type="datetimeFigureOut">
              <a:rPr kumimoji="1" lang="ja-JP" altLang="en-US" smtClean="0"/>
              <a:t>2025/4/23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3313204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2E2CF7A-1668-469E-934F-C43DB1B9A37F}" type="datetimeFigureOut">
              <a:rPr kumimoji="1" lang="ja-JP" altLang="en-US" smtClean="0"/>
              <a:t>2025/4/23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12691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660400"/>
            <a:ext cx="2211883" cy="2311400"/>
          </a:xfrm>
        </p:spPr>
        <p:txBody>
          <a:bodyPr anchor="b"/>
          <a:lstStyle>
            <a:lvl1pPr>
              <a:defRPr sz="4622"/>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915543" y="1426281"/>
            <a:ext cx="3471863" cy="7039681"/>
          </a:xfrm>
        </p:spPr>
        <p:txBody>
          <a:bodyPr/>
          <a:lstStyle>
            <a:lvl1pPr>
              <a:defRPr sz="4622"/>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72381" y="2971800"/>
            <a:ext cx="2211883"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2E2CF7A-1668-469E-934F-C43DB1B9A37F}" type="datetimeFigureOut">
              <a:rPr kumimoji="1" lang="ja-JP" altLang="en-US" smtClean="0"/>
              <a:t>2025/4/23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457394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660400"/>
            <a:ext cx="2211883" cy="2311400"/>
          </a:xfrm>
        </p:spPr>
        <p:txBody>
          <a:bodyPr anchor="b"/>
          <a:lstStyle>
            <a:lvl1pPr>
              <a:defRPr sz="4622"/>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915543" y="1426281"/>
            <a:ext cx="3471863" cy="7039681"/>
          </a:xfrm>
        </p:spPr>
        <p:txBody>
          <a:bodyPr/>
          <a:lstStyle>
            <a:lvl1pPr marL="0" indent="0">
              <a:buNone/>
              <a:defRPr sz="4622"/>
            </a:lvl1pPr>
            <a:lvl2pPr marL="660380" indent="0">
              <a:buNone/>
              <a:defRPr sz="4044"/>
            </a:lvl2pPr>
            <a:lvl3pPr marL="1320759" indent="0">
              <a:buNone/>
              <a:defRPr sz="3467"/>
            </a:lvl3pPr>
            <a:lvl4pPr marL="1981139" indent="0">
              <a:buNone/>
              <a:defRPr sz="2889"/>
            </a:lvl4pPr>
            <a:lvl5pPr marL="2641519" indent="0">
              <a:buNone/>
              <a:defRPr sz="2889"/>
            </a:lvl5pPr>
            <a:lvl6pPr marL="3301898" indent="0">
              <a:buNone/>
              <a:defRPr sz="2889"/>
            </a:lvl6pPr>
            <a:lvl7pPr marL="3962278" indent="0">
              <a:buNone/>
              <a:defRPr sz="2889"/>
            </a:lvl7pPr>
            <a:lvl8pPr marL="4622658" indent="0">
              <a:buNone/>
              <a:defRPr sz="2889"/>
            </a:lvl8pPr>
            <a:lvl9pPr marL="5283037" indent="0">
              <a:buNone/>
              <a:defRPr sz="2889"/>
            </a:lvl9pPr>
          </a:lstStyle>
          <a:p>
            <a:endParaRPr kumimoji="1" lang="ja-JP" altLang="en-US"/>
          </a:p>
        </p:txBody>
      </p:sp>
      <p:sp>
        <p:nvSpPr>
          <p:cNvPr id="4" name="テキスト プレースホルダー 3"/>
          <p:cNvSpPr>
            <a:spLocks noGrp="1"/>
          </p:cNvSpPr>
          <p:nvPr>
            <p:ph type="body" sz="half" idx="2"/>
          </p:nvPr>
        </p:nvSpPr>
        <p:spPr>
          <a:xfrm>
            <a:off x="472381" y="2971800"/>
            <a:ext cx="2211883"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2E2CF7A-1668-469E-934F-C43DB1B9A37F}" type="datetimeFigureOut">
              <a:rPr kumimoji="1" lang="ja-JP" altLang="en-US" smtClean="0"/>
              <a:t>2025/4/23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4224711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62E2CF7A-1668-469E-934F-C43DB1B9A37F}" type="datetimeFigureOut">
              <a:rPr kumimoji="1" lang="ja-JP" altLang="en-US" smtClean="0"/>
              <a:t>2025/4/23</a:t>
            </a:fld>
            <a:endParaRPr kumimoji="1" lang="ja-JP" altLang="en-US"/>
          </a:p>
        </p:txBody>
      </p:sp>
      <p:sp>
        <p:nvSpPr>
          <p:cNvPr id="5" name="フッター プレースホルダー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288349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320759" rtl="0" eaLnBrk="1" latinLnBrk="0" hangingPunct="1">
        <a:lnSpc>
          <a:spcPct val="90000"/>
        </a:lnSpc>
        <a:spcBef>
          <a:spcPct val="0"/>
        </a:spcBef>
        <a:buNone/>
        <a:defRPr kumimoji="1" sz="6355" kern="1200">
          <a:solidFill>
            <a:schemeClr val="tx1"/>
          </a:solidFill>
          <a:latin typeface="+mj-lt"/>
          <a:ea typeface="+mj-ea"/>
          <a:cs typeface="+mj-cs"/>
        </a:defRPr>
      </a:lvl1pPr>
    </p:titleStyle>
    <p:bodyStyle>
      <a:lvl1pPr marL="330190" indent="-330190" algn="l" defTabSz="1320759" rtl="0" eaLnBrk="1" latinLnBrk="0" hangingPunct="1">
        <a:lnSpc>
          <a:spcPct val="90000"/>
        </a:lnSpc>
        <a:spcBef>
          <a:spcPts val="1444"/>
        </a:spcBef>
        <a:buFont typeface="Arial" panose="020B0604020202020204" pitchFamily="34" charset="0"/>
        <a:buChar char="•"/>
        <a:defRPr kumimoji="1"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p:bodyStyle>
    <p:otherStyle>
      <a:defPPr>
        <a:defRPr lang="ja-JP"/>
      </a:defPPr>
      <a:lvl1pPr marL="0" algn="l" defTabSz="1320759" rtl="0" eaLnBrk="1" latinLnBrk="0" hangingPunct="1">
        <a:defRPr kumimoji="1" sz="2600" kern="1200">
          <a:solidFill>
            <a:schemeClr val="tx1"/>
          </a:solidFill>
          <a:latin typeface="+mn-lt"/>
          <a:ea typeface="+mn-ea"/>
          <a:cs typeface="+mn-cs"/>
        </a:defRPr>
      </a:lvl1pPr>
      <a:lvl2pPr marL="660380" algn="l" defTabSz="1320759" rtl="0" eaLnBrk="1" latinLnBrk="0" hangingPunct="1">
        <a:defRPr kumimoji="1" sz="2600" kern="1200">
          <a:solidFill>
            <a:schemeClr val="tx1"/>
          </a:solidFill>
          <a:latin typeface="+mn-lt"/>
          <a:ea typeface="+mn-ea"/>
          <a:cs typeface="+mn-cs"/>
        </a:defRPr>
      </a:lvl2pPr>
      <a:lvl3pPr marL="1320759" algn="l" defTabSz="1320759" rtl="0" eaLnBrk="1" latinLnBrk="0" hangingPunct="1">
        <a:defRPr kumimoji="1" sz="2600" kern="1200">
          <a:solidFill>
            <a:schemeClr val="tx1"/>
          </a:solidFill>
          <a:latin typeface="+mn-lt"/>
          <a:ea typeface="+mn-ea"/>
          <a:cs typeface="+mn-cs"/>
        </a:defRPr>
      </a:lvl3pPr>
      <a:lvl4pPr marL="1981139" algn="l" defTabSz="1320759" rtl="0" eaLnBrk="1" latinLnBrk="0" hangingPunct="1">
        <a:defRPr kumimoji="1" sz="2600" kern="1200">
          <a:solidFill>
            <a:schemeClr val="tx1"/>
          </a:solidFill>
          <a:latin typeface="+mn-lt"/>
          <a:ea typeface="+mn-ea"/>
          <a:cs typeface="+mn-cs"/>
        </a:defRPr>
      </a:lvl4pPr>
      <a:lvl5pPr marL="2641519" algn="l" defTabSz="1320759" rtl="0" eaLnBrk="1" latinLnBrk="0" hangingPunct="1">
        <a:defRPr kumimoji="1" sz="2600" kern="1200">
          <a:solidFill>
            <a:schemeClr val="tx1"/>
          </a:solidFill>
          <a:latin typeface="+mn-lt"/>
          <a:ea typeface="+mn-ea"/>
          <a:cs typeface="+mn-cs"/>
        </a:defRPr>
      </a:lvl5pPr>
      <a:lvl6pPr marL="3301898" algn="l" defTabSz="1320759" rtl="0" eaLnBrk="1" latinLnBrk="0" hangingPunct="1">
        <a:defRPr kumimoji="1" sz="2600" kern="1200">
          <a:solidFill>
            <a:schemeClr val="tx1"/>
          </a:solidFill>
          <a:latin typeface="+mn-lt"/>
          <a:ea typeface="+mn-ea"/>
          <a:cs typeface="+mn-cs"/>
        </a:defRPr>
      </a:lvl6pPr>
      <a:lvl7pPr marL="3962278" algn="l" defTabSz="1320759" rtl="0" eaLnBrk="1" latinLnBrk="0" hangingPunct="1">
        <a:defRPr kumimoji="1" sz="2600" kern="1200">
          <a:solidFill>
            <a:schemeClr val="tx1"/>
          </a:solidFill>
          <a:latin typeface="+mn-lt"/>
          <a:ea typeface="+mn-ea"/>
          <a:cs typeface="+mn-cs"/>
        </a:defRPr>
      </a:lvl7pPr>
      <a:lvl8pPr marL="4622658" algn="l" defTabSz="1320759" rtl="0" eaLnBrk="1" latinLnBrk="0" hangingPunct="1">
        <a:defRPr kumimoji="1" sz="2600" kern="1200">
          <a:solidFill>
            <a:schemeClr val="tx1"/>
          </a:solidFill>
          <a:latin typeface="+mn-lt"/>
          <a:ea typeface="+mn-ea"/>
          <a:cs typeface="+mn-cs"/>
        </a:defRPr>
      </a:lvl8pPr>
      <a:lvl9pPr marL="5283037" algn="l" defTabSz="1320759" rtl="0" eaLnBrk="1" latinLnBrk="0" hangingPunct="1">
        <a:defRPr kumimoji="1"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47955"/>
            <a:ext cx="6858000" cy="1221720"/>
          </a:xfrm>
          <a:prstGeom prst="rect">
            <a:avLst/>
          </a:prstGeom>
          <a:solidFill>
            <a:srgbClr val="3AC7CE"/>
          </a:solidFill>
          <a:ln w="12700" cap="flat" cmpd="sng" algn="ctr">
            <a:noFill/>
            <a:prstDash val="solid"/>
            <a:miter lim="800000"/>
          </a:ln>
          <a:effectLst/>
        </p:spPr>
        <p:txBody>
          <a:bodyPr rot="0" spcFirstLastPara="0" vert="horz" wrap="square" lIns="0" tIns="45720" rIns="91440" bIns="45720" numCol="1" spcCol="0" rtlCol="0" fromWordArt="0" anchor="ctr" anchorCtr="0" forceAA="0" compatLnSpc="1">
            <a:prstTxWarp prst="textNoShape">
              <a:avLst/>
            </a:prstTxWarp>
            <a:noAutofit/>
          </a:bodyPr>
          <a:lstStyle/>
          <a:p>
            <a:pPr algn="ctr">
              <a:lnSpc>
                <a:spcPts val="4200"/>
              </a:lnSpc>
              <a:spcAft>
                <a:spcPts val="0"/>
              </a:spcAft>
            </a:pPr>
            <a:r>
              <a:rPr lang="ja-JP" sz="2000" b="1" kern="100" dirty="0">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バイヤーの皆様へ</a:t>
            </a:r>
            <a:r>
              <a:rPr lang="ja-JP" sz="2000" b="1" kern="100" dirty="0" smtClean="0">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kern="100" dirty="0" smtClean="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来場者募集</a:t>
            </a:r>
            <a:r>
              <a:rPr lang="ja-JP" sz="2000" b="1" kern="100" dirty="0" smtClean="0">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kern="100" dirty="0" smtClean="0">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2000" b="1" kern="100" dirty="0" smtClean="0">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2000" b="1" kern="100" dirty="0" smtClean="0">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年度</a:t>
            </a:r>
            <a:endParaRPr lang="ja-JP" sz="2000" b="1"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4200"/>
              </a:lnSpc>
              <a:spcAft>
                <a:spcPts val="0"/>
              </a:spcAft>
            </a:pPr>
            <a:r>
              <a:rPr lang="ja-JP" sz="3600" b="1" kern="100" dirty="0">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いわて食</a:t>
            </a:r>
            <a:r>
              <a:rPr lang="ja-JP" sz="3600" b="1" kern="100" dirty="0" smtClean="0">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の商談会</a:t>
            </a:r>
            <a:r>
              <a:rPr lang="en-US" altLang="ja-JP" sz="3600" b="1" kern="100" dirty="0" smtClean="0">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in</a:t>
            </a:r>
            <a:r>
              <a:rPr lang="ja-JP" altLang="en-US" sz="3600" b="1" kern="10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名古屋</a:t>
            </a:r>
            <a:endParaRPr lang="ja-JP" sz="3600" b="1"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16108" y="1403636"/>
            <a:ext cx="6858000" cy="1446550"/>
          </a:xfrm>
          <a:prstGeom prst="rect">
            <a:avLst/>
          </a:prstGeom>
          <a:noFill/>
        </p:spPr>
        <p:txBody>
          <a:bodyPr wrap="square" rtlCol="0">
            <a:spAutoFit/>
          </a:bodyPr>
          <a:lstStyle/>
          <a:p>
            <a:r>
              <a:rPr lang="ja-JP" altLang="en-US" sz="1200" dirty="0" smtClean="0"/>
              <a:t>　</a:t>
            </a:r>
            <a:endParaRPr lang="en-US" altLang="ja-JP" sz="1200" dirty="0" smtClean="0"/>
          </a:p>
          <a:p>
            <a:r>
              <a:rPr lang="ja-JP" altLang="en-US" sz="1200" dirty="0" smtClean="0"/>
              <a:t>　岩手県の食を中京圏を商圏とした百貨店・量販店をはじめ食品卸等のバイヤーの皆さまに</a:t>
            </a:r>
            <a:r>
              <a:rPr lang="ja-JP" altLang="en-US" sz="1200" dirty="0"/>
              <a:t>ＰＲ</a:t>
            </a:r>
            <a:endParaRPr lang="en-US" altLang="ja-JP" sz="1200" dirty="0" smtClean="0"/>
          </a:p>
          <a:p>
            <a:r>
              <a:rPr lang="ja-JP" altLang="en-US" sz="1200" dirty="0" smtClean="0"/>
              <a:t>するため、</a:t>
            </a:r>
            <a:r>
              <a:rPr lang="en-US" altLang="ja-JP" sz="1200" b="1" dirty="0" smtClean="0"/>
              <a:t>『</a:t>
            </a:r>
            <a:r>
              <a:rPr lang="ja-JP" altLang="en-US" sz="1200" b="1" dirty="0" smtClean="0"/>
              <a:t>令和</a:t>
            </a:r>
            <a:r>
              <a:rPr lang="ja-JP" altLang="en-US" sz="1200" b="1" dirty="0"/>
              <a:t>７</a:t>
            </a:r>
            <a:r>
              <a:rPr lang="ja-JP" altLang="en-US" sz="1200" b="1" dirty="0" smtClean="0"/>
              <a:t>年度いわて食の商談会</a:t>
            </a:r>
            <a:r>
              <a:rPr lang="en-US" altLang="ja-JP" sz="1200" b="1" dirty="0" smtClean="0"/>
              <a:t>in</a:t>
            </a:r>
            <a:r>
              <a:rPr lang="ja-JP" altLang="en-US" sz="1200" b="1" dirty="0"/>
              <a:t>名古屋</a:t>
            </a:r>
            <a:r>
              <a:rPr lang="en-US" altLang="ja-JP" sz="1200" b="1" dirty="0" smtClean="0"/>
              <a:t>』</a:t>
            </a:r>
            <a:r>
              <a:rPr lang="ja-JP" altLang="en-US" sz="1200" dirty="0" err="1" smtClean="0"/>
              <a:t>を開</a:t>
            </a:r>
            <a:r>
              <a:rPr lang="ja-JP" altLang="en-US" sz="1200" dirty="0" smtClean="0"/>
              <a:t>催し、岩手県の魅力あふれる岩手の産地及び特産商品を広く全国に向けて発信します。</a:t>
            </a:r>
            <a:endParaRPr lang="en-US" altLang="ja-JP" sz="1200" dirty="0" smtClean="0"/>
          </a:p>
          <a:p>
            <a:endParaRPr lang="en-US" altLang="ja-JP" sz="400" dirty="0" smtClean="0"/>
          </a:p>
          <a:p>
            <a:r>
              <a:rPr lang="ja-JP" altLang="en-US" sz="1200" dirty="0" smtClean="0"/>
              <a:t>　御参加いただく</a:t>
            </a:r>
            <a:r>
              <a:rPr lang="ja-JP" altLang="en-US" sz="1200" b="1" dirty="0" smtClean="0"/>
              <a:t>県内の食品製造業者、農林漁業者等の皆様と県内外のバイヤー様との直接商談</a:t>
            </a:r>
            <a:r>
              <a:rPr lang="ja-JP" altLang="en-US" sz="1200" dirty="0" smtClean="0"/>
              <a:t>により、実際の取引に発展する契機とするとともに、岩手の地域経済の復興を目指します。ぜひ、この機会に、奮って御参加ください。</a:t>
            </a:r>
          </a:p>
        </p:txBody>
      </p:sp>
      <p:sp>
        <p:nvSpPr>
          <p:cNvPr id="8" name="テキスト ボックス 7"/>
          <p:cNvSpPr txBox="1"/>
          <p:nvPr/>
        </p:nvSpPr>
        <p:spPr>
          <a:xfrm>
            <a:off x="0" y="2972121"/>
            <a:ext cx="882650" cy="276999"/>
          </a:xfrm>
          <a:prstGeom prst="rect">
            <a:avLst/>
          </a:prstGeom>
          <a:solidFill>
            <a:srgbClr val="3AC7CE"/>
          </a:solidFill>
        </p:spPr>
        <p:txBody>
          <a:bodyPr wrap="square" rtlCol="0">
            <a:spAutoFit/>
          </a:bodyPr>
          <a:lstStyle/>
          <a:p>
            <a:pPr algn="ctr"/>
            <a:r>
              <a:rPr lang="ja-JP" altLang="en-US" sz="1200" b="1" dirty="0" smtClean="0">
                <a:solidFill>
                  <a:schemeClr val="bg1"/>
                </a:solidFill>
                <a:latin typeface="メイリオ" panose="020B0604030504040204" pitchFamily="50" charset="-128"/>
                <a:ea typeface="メイリオ" panose="020B0604030504040204" pitchFamily="50" charset="-128"/>
              </a:rPr>
              <a:t>日　時</a:t>
            </a:r>
            <a:endParaRPr kumimoji="1"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961740" y="2937930"/>
            <a:ext cx="4915284" cy="370737"/>
          </a:xfrm>
          <a:prstGeom prst="rect">
            <a:avLst/>
          </a:prstGeom>
          <a:noFill/>
        </p:spPr>
        <p:txBody>
          <a:bodyPr wrap="square" rtlCol="0">
            <a:spAutoFit/>
          </a:bodyPr>
          <a:lstStyle/>
          <a:p>
            <a:r>
              <a:rPr lang="ja-JP" altLang="ja-JP" b="1" dirty="0" smtClean="0"/>
              <a:t>令和</a:t>
            </a:r>
            <a:r>
              <a:rPr lang="ja-JP" altLang="en-US" b="1" dirty="0" smtClean="0"/>
              <a:t>７</a:t>
            </a:r>
            <a:r>
              <a:rPr lang="ja-JP" altLang="ja-JP" b="1" dirty="0" smtClean="0"/>
              <a:t>年</a:t>
            </a:r>
            <a:r>
              <a:rPr lang="ja-JP" altLang="en-US" b="1" dirty="0"/>
              <a:t>７</a:t>
            </a:r>
            <a:r>
              <a:rPr lang="ja-JP" altLang="ja-JP" b="1" dirty="0" smtClean="0"/>
              <a:t>月</a:t>
            </a:r>
            <a:r>
              <a:rPr lang="en-US" altLang="ja-JP" b="1" dirty="0" smtClean="0"/>
              <a:t>16</a:t>
            </a:r>
            <a:r>
              <a:rPr lang="ja-JP" altLang="ja-JP" b="1" dirty="0" smtClean="0"/>
              <a:t>日</a:t>
            </a:r>
            <a:r>
              <a:rPr lang="ja-JP" altLang="en-US" b="1" dirty="0" smtClean="0"/>
              <a:t>（水）</a:t>
            </a:r>
            <a:r>
              <a:rPr lang="en-US" altLang="ja-JP" b="1" dirty="0" smtClean="0"/>
              <a:t>10</a:t>
            </a:r>
            <a:r>
              <a:rPr lang="ja-JP" altLang="ja-JP" b="1" dirty="0" smtClean="0"/>
              <a:t>：</a:t>
            </a:r>
            <a:r>
              <a:rPr lang="en-US" altLang="ja-JP" b="1" dirty="0"/>
              <a:t>0</a:t>
            </a:r>
            <a:r>
              <a:rPr lang="en-US" altLang="ja-JP" b="1" dirty="0" smtClean="0"/>
              <a:t>0</a:t>
            </a:r>
            <a:r>
              <a:rPr lang="ja-JP" altLang="ja-JP" b="1" dirty="0"/>
              <a:t>～</a:t>
            </a:r>
            <a:r>
              <a:rPr lang="en-US" altLang="ja-JP" b="1" dirty="0"/>
              <a:t>15</a:t>
            </a:r>
            <a:r>
              <a:rPr lang="ja-JP" altLang="ja-JP" b="1" dirty="0" smtClean="0"/>
              <a:t>：</a:t>
            </a:r>
            <a:r>
              <a:rPr lang="en-US" altLang="ja-JP" b="1" dirty="0"/>
              <a:t>0</a:t>
            </a:r>
            <a:r>
              <a:rPr lang="en-US" altLang="ja-JP" b="1" dirty="0" smtClean="0"/>
              <a:t>0</a:t>
            </a:r>
            <a:endParaRPr lang="ja-JP" altLang="ja-JP" b="1" dirty="0"/>
          </a:p>
        </p:txBody>
      </p:sp>
      <p:sp>
        <p:nvSpPr>
          <p:cNvPr id="10" name="テキスト ボックス 9"/>
          <p:cNvSpPr txBox="1"/>
          <p:nvPr/>
        </p:nvSpPr>
        <p:spPr>
          <a:xfrm>
            <a:off x="-16108" y="3462332"/>
            <a:ext cx="882650" cy="276999"/>
          </a:xfrm>
          <a:prstGeom prst="rect">
            <a:avLst/>
          </a:prstGeom>
          <a:solidFill>
            <a:srgbClr val="3AC7CE"/>
          </a:solidFill>
        </p:spPr>
        <p:txBody>
          <a:bodyPr wrap="square" rtlCol="0">
            <a:spAutoFit/>
          </a:bodyPr>
          <a:lstStyle/>
          <a:p>
            <a:pPr algn="ctr"/>
            <a:r>
              <a:rPr lang="ja-JP" altLang="en-US" sz="1200" b="1" dirty="0" smtClean="0">
                <a:solidFill>
                  <a:schemeClr val="bg1"/>
                </a:solidFill>
                <a:latin typeface="メイリオ" panose="020B0604030504040204" pitchFamily="50" charset="-128"/>
                <a:ea typeface="メイリオ" panose="020B0604030504040204" pitchFamily="50" charset="-128"/>
              </a:rPr>
              <a:t>場　所</a:t>
            </a:r>
            <a:endParaRPr kumimoji="1"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961740" y="3381736"/>
            <a:ext cx="5465564" cy="553998"/>
          </a:xfrm>
          <a:prstGeom prst="rect">
            <a:avLst/>
          </a:prstGeom>
          <a:noFill/>
        </p:spPr>
        <p:txBody>
          <a:bodyPr wrap="square" rtlCol="0">
            <a:spAutoFit/>
          </a:bodyPr>
          <a:lstStyle/>
          <a:p>
            <a:r>
              <a:rPr lang="ja-JP" altLang="en-US" b="1" dirty="0" smtClean="0"/>
              <a:t>名古屋東急ホテル　３階「錦の間」</a:t>
            </a:r>
          </a:p>
          <a:p>
            <a:r>
              <a:rPr lang="ja-JP" altLang="en-US" sz="1200" b="1" dirty="0" smtClean="0"/>
              <a:t>住所：愛知県名古屋市中区栄４丁目６</a:t>
            </a:r>
            <a:r>
              <a:rPr lang="en-US" altLang="ja-JP" sz="1200" b="1" dirty="0" smtClean="0"/>
              <a:t>-</a:t>
            </a:r>
            <a:r>
              <a:rPr lang="ja-JP" altLang="en-US" sz="1200" b="1" dirty="0" smtClean="0"/>
              <a:t>８</a:t>
            </a:r>
            <a:r>
              <a:rPr lang="ja-JP" altLang="en-US" sz="1200" b="1" dirty="0"/>
              <a:t>　</a:t>
            </a:r>
            <a:r>
              <a:rPr lang="ja-JP" altLang="en-US" sz="1200" b="1" dirty="0" smtClean="0"/>
              <a:t>電話：</a:t>
            </a:r>
            <a:r>
              <a:rPr lang="en-US" altLang="ja-JP" sz="1200" b="1" dirty="0" smtClean="0"/>
              <a:t>052-251-2411</a:t>
            </a:r>
            <a:endParaRPr lang="ja-JP" altLang="ja-JP" sz="1200" b="1" dirty="0"/>
          </a:p>
        </p:txBody>
      </p:sp>
      <p:sp>
        <p:nvSpPr>
          <p:cNvPr id="12" name="テキスト ボックス 11"/>
          <p:cNvSpPr txBox="1"/>
          <p:nvPr/>
        </p:nvSpPr>
        <p:spPr>
          <a:xfrm>
            <a:off x="-16108" y="5063110"/>
            <a:ext cx="882650" cy="276999"/>
          </a:xfrm>
          <a:prstGeom prst="rect">
            <a:avLst/>
          </a:prstGeom>
          <a:solidFill>
            <a:srgbClr val="3AC7CE"/>
          </a:solidFill>
        </p:spPr>
        <p:txBody>
          <a:bodyPr wrap="square" rtlCol="0">
            <a:spAutoFit/>
          </a:bodyPr>
          <a:lstStyle/>
          <a:p>
            <a:pPr algn="ctr"/>
            <a:r>
              <a:rPr lang="ja-JP" altLang="en-US" sz="1200" b="1" dirty="0" smtClean="0">
                <a:solidFill>
                  <a:schemeClr val="bg1"/>
                </a:solidFill>
                <a:latin typeface="メイリオ" panose="020B0604030504040204" pitchFamily="50" charset="-128"/>
                <a:ea typeface="メイリオ" panose="020B0604030504040204" pitchFamily="50" charset="-128"/>
              </a:rPr>
              <a:t>参　加</a:t>
            </a:r>
            <a:endParaRPr kumimoji="1"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0" y="4132323"/>
            <a:ext cx="882650" cy="276999"/>
          </a:xfrm>
          <a:prstGeom prst="rect">
            <a:avLst/>
          </a:prstGeom>
          <a:solidFill>
            <a:srgbClr val="3AC7CE"/>
          </a:solidFill>
        </p:spPr>
        <p:txBody>
          <a:bodyPr wrap="square" rtlCol="0">
            <a:spAutoFit/>
          </a:bodyPr>
          <a:lstStyle/>
          <a:p>
            <a:pPr algn="ctr"/>
            <a:r>
              <a:rPr lang="ja-JP" altLang="en-US" sz="1200" b="1" dirty="0" smtClean="0">
                <a:solidFill>
                  <a:schemeClr val="bg1"/>
                </a:solidFill>
                <a:latin typeface="メイリオ" panose="020B0604030504040204" pitchFamily="50" charset="-128"/>
                <a:ea typeface="メイリオ" panose="020B0604030504040204" pitchFamily="50" charset="-128"/>
              </a:rPr>
              <a:t>内　容</a:t>
            </a:r>
            <a:endParaRPr kumimoji="1"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961740" y="4074165"/>
            <a:ext cx="5854700" cy="815608"/>
          </a:xfrm>
          <a:prstGeom prst="rect">
            <a:avLst/>
          </a:prstGeom>
          <a:noFill/>
        </p:spPr>
        <p:txBody>
          <a:bodyPr wrap="square" rtlCol="0">
            <a:spAutoFit/>
          </a:bodyPr>
          <a:lstStyle/>
          <a:p>
            <a:r>
              <a:rPr lang="ja-JP" altLang="en-US" sz="1400" b="1" dirty="0" smtClean="0"/>
              <a:t>展示・試食・商談</a:t>
            </a:r>
            <a:endParaRPr lang="en-US" altLang="ja-JP" sz="1400" b="1" dirty="0" smtClean="0"/>
          </a:p>
          <a:p>
            <a:r>
              <a:rPr lang="ja-JP" altLang="en-US" sz="1100" b="1" dirty="0" smtClean="0"/>
              <a:t>加工食品や飲料・菓子・農林水産物など、</a:t>
            </a:r>
            <a:r>
              <a:rPr lang="ja-JP" altLang="en-US" sz="1100" b="1" u="sng" dirty="0" smtClean="0"/>
              <a:t>食品製造業者・農林漁業者等が約</a:t>
            </a:r>
            <a:r>
              <a:rPr lang="en-US" altLang="ja-JP" sz="1100" b="1" u="sng" dirty="0"/>
              <a:t>30</a:t>
            </a:r>
            <a:r>
              <a:rPr lang="ja-JP" altLang="en-US" sz="1100" b="1" u="sng" dirty="0" smtClean="0"/>
              <a:t>者（予定）</a:t>
            </a:r>
            <a:r>
              <a:rPr lang="ja-JP" altLang="en-US" sz="1100" b="1" dirty="0" smtClean="0"/>
              <a:t>参加。食材・商品を陳列し、バイヤーの皆様に試食していただきながら、商品のこだわり等をご説明。その場で商談も可能です。</a:t>
            </a:r>
            <a:endParaRPr lang="ja-JP" altLang="ja-JP" sz="1100" b="1" dirty="0"/>
          </a:p>
        </p:txBody>
      </p:sp>
      <p:sp>
        <p:nvSpPr>
          <p:cNvPr id="22" name="テキスト ボックス 21"/>
          <p:cNvSpPr txBox="1"/>
          <p:nvPr/>
        </p:nvSpPr>
        <p:spPr>
          <a:xfrm>
            <a:off x="1049863" y="5080189"/>
            <a:ext cx="4613764" cy="338554"/>
          </a:xfrm>
          <a:prstGeom prst="rect">
            <a:avLst/>
          </a:prstGeom>
          <a:solidFill>
            <a:srgbClr val="FF0000"/>
          </a:solidFill>
        </p:spPr>
        <p:txBody>
          <a:bodyPr wrap="square" rtlCol="0">
            <a:spAutoFit/>
          </a:bodyPr>
          <a:lstStyle/>
          <a:p>
            <a:pPr algn="ctr"/>
            <a:r>
              <a:rPr lang="ja-JP" altLang="en-US" sz="1600" b="1" dirty="0" smtClean="0">
                <a:solidFill>
                  <a:schemeClr val="bg1"/>
                </a:solidFill>
              </a:rPr>
              <a:t>申込期間：７月</a:t>
            </a:r>
            <a:r>
              <a:rPr lang="en-US" altLang="ja-JP" sz="1600" b="1" dirty="0">
                <a:solidFill>
                  <a:schemeClr val="bg1"/>
                </a:solidFill>
              </a:rPr>
              <a:t>11</a:t>
            </a:r>
            <a:r>
              <a:rPr lang="ja-JP" altLang="en-US" sz="1600" b="1" dirty="0" smtClean="0">
                <a:solidFill>
                  <a:schemeClr val="bg1"/>
                </a:solidFill>
              </a:rPr>
              <a:t>日（金）</a:t>
            </a:r>
            <a:r>
              <a:rPr lang="en-US" altLang="ja-JP" sz="1600" b="1" dirty="0" smtClean="0">
                <a:solidFill>
                  <a:schemeClr val="bg1"/>
                </a:solidFill>
              </a:rPr>
              <a:t>17</a:t>
            </a:r>
            <a:r>
              <a:rPr lang="ja-JP" altLang="en-US" sz="1600" b="1" dirty="0" smtClean="0">
                <a:solidFill>
                  <a:schemeClr val="bg1"/>
                </a:solidFill>
              </a:rPr>
              <a:t>：</a:t>
            </a:r>
            <a:r>
              <a:rPr lang="en-US" altLang="ja-JP" sz="1600" b="1" dirty="0" smtClean="0">
                <a:solidFill>
                  <a:schemeClr val="bg1"/>
                </a:solidFill>
              </a:rPr>
              <a:t>00</a:t>
            </a:r>
            <a:r>
              <a:rPr lang="ja-JP" altLang="en-US" sz="1600" b="1" dirty="0" smtClean="0">
                <a:solidFill>
                  <a:schemeClr val="bg1"/>
                </a:solidFill>
              </a:rPr>
              <a:t>迄</a:t>
            </a:r>
            <a:endParaRPr lang="ja-JP" altLang="ja-JP" sz="1600" b="1" dirty="0">
              <a:solidFill>
                <a:schemeClr val="bg1"/>
              </a:solidFill>
            </a:endParaRPr>
          </a:p>
        </p:txBody>
      </p:sp>
      <p:sp>
        <p:nvSpPr>
          <p:cNvPr id="23" name="テキスト ボックス 22"/>
          <p:cNvSpPr txBox="1"/>
          <p:nvPr/>
        </p:nvSpPr>
        <p:spPr>
          <a:xfrm>
            <a:off x="941654" y="5786905"/>
            <a:ext cx="4896048" cy="261610"/>
          </a:xfrm>
          <a:prstGeom prst="rect">
            <a:avLst/>
          </a:prstGeom>
          <a:noFill/>
        </p:spPr>
        <p:txBody>
          <a:bodyPr wrap="square" rtlCol="0">
            <a:spAutoFit/>
          </a:bodyPr>
          <a:lstStyle/>
          <a:p>
            <a:r>
              <a:rPr lang="ja-JP" altLang="en-US" sz="1100" dirty="0" smtClean="0"/>
              <a:t>県</a:t>
            </a:r>
            <a:r>
              <a:rPr lang="ja-JP" altLang="en-US" sz="1100" dirty="0"/>
              <a:t>公式ＨＰ＞産業・雇用＞産業振興＞食</a:t>
            </a:r>
            <a:r>
              <a:rPr lang="ja-JP" altLang="en-US" sz="1100" dirty="0" smtClean="0"/>
              <a:t>産業＞</a:t>
            </a:r>
            <a:r>
              <a:rPr lang="ja-JP" altLang="en-US" sz="1100" dirty="0" smtClean="0">
                <a:solidFill>
                  <a:srgbClr val="FF0000"/>
                </a:solidFill>
              </a:rPr>
              <a:t>いわて食の商談会㏌</a:t>
            </a:r>
            <a:r>
              <a:rPr lang="ja-JP" altLang="en-US" sz="1100" dirty="0">
                <a:solidFill>
                  <a:srgbClr val="FF0000"/>
                </a:solidFill>
              </a:rPr>
              <a:t>名古屋</a:t>
            </a:r>
            <a:endParaRPr lang="ja-JP" altLang="en-US" sz="1100" b="1" dirty="0">
              <a:solidFill>
                <a:srgbClr val="FF0000"/>
              </a:solidFill>
            </a:endParaRPr>
          </a:p>
        </p:txBody>
      </p:sp>
      <p:sp>
        <p:nvSpPr>
          <p:cNvPr id="30" name="テキスト ボックス 29"/>
          <p:cNvSpPr txBox="1"/>
          <p:nvPr/>
        </p:nvSpPr>
        <p:spPr>
          <a:xfrm>
            <a:off x="946566" y="6055587"/>
            <a:ext cx="5271032" cy="230832"/>
          </a:xfrm>
          <a:prstGeom prst="rect">
            <a:avLst/>
          </a:prstGeom>
          <a:noFill/>
        </p:spPr>
        <p:txBody>
          <a:bodyPr wrap="square" rtlCol="0">
            <a:spAutoFit/>
          </a:bodyPr>
          <a:lstStyle/>
          <a:p>
            <a:r>
              <a:rPr lang="ja-JP" altLang="en-US" sz="900" b="1" dirty="0"/>
              <a:t>ページ</a:t>
            </a:r>
            <a:r>
              <a:rPr lang="ja-JP" altLang="en-US" sz="900" b="1" dirty="0" smtClean="0"/>
              <a:t>番号</a:t>
            </a:r>
            <a:r>
              <a:rPr lang="en-US" altLang="ja-JP" sz="900" b="1" dirty="0"/>
              <a:t>1058857</a:t>
            </a:r>
            <a:r>
              <a:rPr lang="ja-JP" altLang="en-US" sz="900" b="1" dirty="0" smtClean="0"/>
              <a:t>　ページからリンクする</a:t>
            </a:r>
            <a:r>
              <a:rPr lang="en-US" altLang="ja-JP" sz="900" b="1" dirty="0" smtClean="0"/>
              <a:t>『</a:t>
            </a:r>
            <a:r>
              <a:rPr lang="ja-JP" altLang="en-US" sz="900" b="1" dirty="0" smtClean="0"/>
              <a:t>バイヤー応募フォーム</a:t>
            </a:r>
            <a:r>
              <a:rPr lang="en-US" altLang="ja-JP" sz="900" b="1" dirty="0" smtClean="0"/>
              <a:t>』</a:t>
            </a:r>
            <a:r>
              <a:rPr lang="ja-JP" altLang="en-US" sz="900" b="1" dirty="0" smtClean="0"/>
              <a:t>から</a:t>
            </a:r>
            <a:r>
              <a:rPr lang="ja-JP" altLang="en-US" sz="900" b="1" dirty="0"/>
              <a:t>お申し込み</a:t>
            </a:r>
            <a:r>
              <a:rPr lang="ja-JP" altLang="en-US" sz="900" b="1" dirty="0" smtClean="0"/>
              <a:t>ください。</a:t>
            </a:r>
            <a:endParaRPr lang="ja-JP" altLang="en-US" sz="900" b="1" dirty="0"/>
          </a:p>
        </p:txBody>
      </p:sp>
      <p:pic>
        <p:nvPicPr>
          <p:cNvPr id="1025" name="図 10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498" y="7991971"/>
            <a:ext cx="674571" cy="830443"/>
          </a:xfrm>
          <a:prstGeom prst="rect">
            <a:avLst/>
          </a:prstGeom>
        </p:spPr>
      </p:pic>
      <p:sp>
        <p:nvSpPr>
          <p:cNvPr id="28" name="テキスト ボックス 27"/>
          <p:cNvSpPr txBox="1"/>
          <p:nvPr/>
        </p:nvSpPr>
        <p:spPr>
          <a:xfrm>
            <a:off x="0" y="9046353"/>
            <a:ext cx="1049863" cy="253916"/>
          </a:xfrm>
          <a:prstGeom prst="rect">
            <a:avLst/>
          </a:prstGeom>
          <a:solidFill>
            <a:srgbClr val="3AC7CE"/>
          </a:solidFill>
        </p:spPr>
        <p:txBody>
          <a:bodyPr wrap="square" rtlCol="0">
            <a:spAutoFit/>
          </a:bodyPr>
          <a:lstStyle/>
          <a:p>
            <a:pPr algn="ctr"/>
            <a:r>
              <a:rPr lang="ja-JP" altLang="en-US" sz="1050" b="1" dirty="0" smtClean="0">
                <a:solidFill>
                  <a:schemeClr val="bg1"/>
                </a:solidFill>
                <a:latin typeface="メイリオ" panose="020B0604030504040204" pitchFamily="50" charset="-128"/>
                <a:ea typeface="メイリオ" panose="020B0604030504040204" pitchFamily="50" charset="-128"/>
              </a:rPr>
              <a:t>主催・問合せ</a:t>
            </a:r>
            <a:endParaRPr kumimoji="1" lang="ja-JP" altLang="en-US" sz="1050" b="1" dirty="0">
              <a:solidFill>
                <a:schemeClr val="bg1"/>
              </a:solidFill>
              <a:latin typeface="メイリオ" panose="020B0604030504040204" pitchFamily="50" charset="-128"/>
              <a:ea typeface="メイリオ" panose="020B0604030504040204" pitchFamily="50" charset="-128"/>
            </a:endParaRPr>
          </a:p>
        </p:txBody>
      </p:sp>
      <p:sp>
        <p:nvSpPr>
          <p:cNvPr id="29" name="テキスト ボックス 28"/>
          <p:cNvSpPr txBox="1"/>
          <p:nvPr/>
        </p:nvSpPr>
        <p:spPr>
          <a:xfrm>
            <a:off x="1052513" y="9000872"/>
            <a:ext cx="5673154" cy="738664"/>
          </a:xfrm>
          <a:prstGeom prst="rect">
            <a:avLst/>
          </a:prstGeom>
          <a:noFill/>
        </p:spPr>
        <p:txBody>
          <a:bodyPr wrap="square" rtlCol="0">
            <a:spAutoFit/>
          </a:bodyPr>
          <a:lstStyle/>
          <a:p>
            <a:r>
              <a:rPr lang="ja-JP" altLang="en-US" sz="1050" b="1" dirty="0" smtClean="0"/>
              <a:t>岩手県産㈱</a:t>
            </a:r>
            <a:r>
              <a:rPr lang="ja-JP" altLang="en-US" sz="1050" dirty="0" smtClean="0"/>
              <a:t>（三上）</a:t>
            </a:r>
            <a:r>
              <a:rPr lang="ja-JP" altLang="en-US" sz="1050" b="1" dirty="0" smtClean="0"/>
              <a:t>　　　　　　　　　　　　</a:t>
            </a:r>
            <a:r>
              <a:rPr lang="ja-JP" altLang="en-US" sz="1050" dirty="0" smtClean="0">
                <a:latin typeface="メイリオ" panose="020B0604030504040204" pitchFamily="50" charset="-128"/>
                <a:ea typeface="メイリオ" panose="020B0604030504040204" pitchFamily="50" charset="-128"/>
              </a:rPr>
              <a:t>電話　</a:t>
            </a:r>
            <a:r>
              <a:rPr lang="en-US" altLang="ja-JP" sz="1050" dirty="0" smtClean="0">
                <a:latin typeface="メイリオ" panose="020B0604030504040204" pitchFamily="50" charset="-128"/>
                <a:ea typeface="メイリオ" panose="020B0604030504040204" pitchFamily="50" charset="-128"/>
              </a:rPr>
              <a:t>019-637-9899</a:t>
            </a:r>
            <a:r>
              <a:rPr lang="ja-JP" altLang="en-US" sz="1050" dirty="0" smtClean="0">
                <a:latin typeface="メイリオ" panose="020B0604030504040204" pitchFamily="50" charset="-128"/>
                <a:ea typeface="メイリオ" panose="020B0604030504040204" pitchFamily="50" charset="-128"/>
              </a:rPr>
              <a:t>　</a:t>
            </a:r>
            <a:r>
              <a:rPr lang="en-US" altLang="ja-JP" sz="1050" dirty="0" smtClean="0">
                <a:latin typeface="メイリオ" panose="020B0604030504040204" pitchFamily="50" charset="-128"/>
                <a:ea typeface="メイリオ" panose="020B0604030504040204" pitchFamily="50" charset="-128"/>
              </a:rPr>
              <a:t>FAX019-638-6890</a:t>
            </a:r>
          </a:p>
          <a:p>
            <a:r>
              <a:rPr lang="ja-JP" altLang="en-US" sz="1050" b="1" dirty="0">
                <a:latin typeface="+mn-ea"/>
              </a:rPr>
              <a:t>岩手県商工労働</a:t>
            </a:r>
            <a:r>
              <a:rPr lang="ja-JP" altLang="en-US" sz="1050" b="1" dirty="0" smtClean="0">
                <a:latin typeface="+mn-ea"/>
              </a:rPr>
              <a:t>観光部産業</a:t>
            </a:r>
            <a:r>
              <a:rPr lang="ja-JP" altLang="en-US" sz="1050" b="1" dirty="0">
                <a:latin typeface="+mn-ea"/>
              </a:rPr>
              <a:t>経済</a:t>
            </a:r>
            <a:r>
              <a:rPr lang="ja-JP" altLang="en-US" sz="1050" b="1" dirty="0" smtClean="0">
                <a:latin typeface="+mn-ea"/>
              </a:rPr>
              <a:t>交流課</a:t>
            </a:r>
            <a:r>
              <a:rPr lang="ja-JP" altLang="en-US" sz="1050" dirty="0" smtClean="0">
                <a:ea typeface="メイリオ" panose="020B0604030504040204" pitchFamily="50" charset="-128"/>
              </a:rPr>
              <a:t>（藤原）</a:t>
            </a:r>
            <a:r>
              <a:rPr lang="ja-JP" altLang="en-US" sz="1050" dirty="0" smtClean="0">
                <a:latin typeface="メイリオ" panose="020B0604030504040204" pitchFamily="50" charset="-128"/>
                <a:ea typeface="メイリオ" panose="020B0604030504040204" pitchFamily="50" charset="-128"/>
              </a:rPr>
              <a:t>電話　</a:t>
            </a:r>
            <a:r>
              <a:rPr lang="en-US" altLang="ja-JP" sz="1050" dirty="0" smtClean="0">
                <a:latin typeface="メイリオ" panose="020B0604030504040204" pitchFamily="50" charset="-128"/>
                <a:ea typeface="メイリオ" panose="020B0604030504040204" pitchFamily="50" charset="-128"/>
              </a:rPr>
              <a:t>019-629-5531</a:t>
            </a:r>
            <a:r>
              <a:rPr lang="ja-JP" altLang="en-US" sz="1050" dirty="0" smtClean="0">
                <a:latin typeface="メイリオ" panose="020B0604030504040204" pitchFamily="50" charset="-128"/>
                <a:ea typeface="メイリオ" panose="020B0604030504040204" pitchFamily="50" charset="-128"/>
              </a:rPr>
              <a:t>　</a:t>
            </a:r>
            <a:r>
              <a:rPr lang="en-US" altLang="ja-JP" sz="1050" dirty="0" smtClean="0">
                <a:latin typeface="メイリオ" panose="020B0604030504040204" pitchFamily="50" charset="-128"/>
                <a:ea typeface="メイリオ" panose="020B0604030504040204" pitchFamily="50" charset="-128"/>
              </a:rPr>
              <a:t>FAX019-623-2510</a:t>
            </a:r>
          </a:p>
          <a:p>
            <a:r>
              <a:rPr lang="ja-JP" altLang="en-US" sz="1050" b="1" dirty="0">
                <a:latin typeface="メイリオ" panose="020B0604030504040204" pitchFamily="50" charset="-128"/>
                <a:ea typeface="メイリオ" panose="020B0604030504040204" pitchFamily="50" charset="-128"/>
              </a:rPr>
              <a:t>　</a:t>
            </a:r>
            <a:r>
              <a:rPr lang="ja-JP" altLang="en-US" sz="1050" b="1" dirty="0" smtClean="0">
                <a:latin typeface="メイリオ" panose="020B0604030504040204" pitchFamily="50" charset="-128"/>
                <a:ea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rPr>
              <a:t>メール　</a:t>
            </a:r>
            <a:r>
              <a:rPr lang="en-US" altLang="ja-JP" sz="1050" dirty="0" smtClean="0">
                <a:latin typeface="Bahnschrift Light SemiCondensed" panose="020B0502040204020203" pitchFamily="34" charset="0"/>
                <a:ea typeface="HGP教科書体" panose="02020600000000000000" pitchFamily="18" charset="-128"/>
              </a:rPr>
              <a:t>AE0003@pref.iwate.jp</a:t>
            </a:r>
            <a:endParaRPr lang="ja-JP" altLang="en-US" sz="1050" dirty="0">
              <a:latin typeface="Bahnschrift Light SemiCondensed" panose="020B0502040204020203" pitchFamily="34" charset="0"/>
              <a:ea typeface="HGP教科書体" panose="02020600000000000000" pitchFamily="18" charset="-128"/>
            </a:endParaRPr>
          </a:p>
          <a:p>
            <a:endParaRPr lang="ja-JP" altLang="en-US" sz="1050" b="1" dirty="0" smtClean="0"/>
          </a:p>
        </p:txBody>
      </p:sp>
      <p:sp>
        <p:nvSpPr>
          <p:cNvPr id="31" name="正方形/長方形 30"/>
          <p:cNvSpPr/>
          <p:nvPr/>
        </p:nvSpPr>
        <p:spPr>
          <a:xfrm>
            <a:off x="0" y="9587542"/>
            <a:ext cx="6858000" cy="318458"/>
          </a:xfrm>
          <a:prstGeom prst="rect">
            <a:avLst/>
          </a:prstGeom>
          <a:solidFill>
            <a:srgbClr val="3AC7CE"/>
          </a:solidFill>
          <a:ln w="12700" cap="flat" cmpd="sng" algn="ctr">
            <a:noFill/>
            <a:prstDash val="solid"/>
            <a:miter lim="800000"/>
          </a:ln>
          <a:effectLst/>
        </p:spPr>
        <p:txBody>
          <a:bodyPr rot="0" spcFirstLastPara="0" vert="horz" wrap="square" lIns="0" tIns="45720" rIns="91440" bIns="45720" numCol="1" spcCol="0" rtlCol="0" fromWordArt="0" anchor="ctr" anchorCtr="0" forceAA="0" compatLnSpc="1">
            <a:prstTxWarp prst="textNoShape">
              <a:avLst/>
            </a:prstTxWarp>
            <a:noAutofit/>
          </a:bodyPr>
          <a:lstStyle/>
          <a:p>
            <a:pPr algn="ctr">
              <a:lnSpc>
                <a:spcPts val="4200"/>
              </a:lnSpc>
              <a:spcAft>
                <a:spcPts val="0"/>
              </a:spcAft>
            </a:pPr>
            <a:endParaRPr lang="ja-JP" sz="1050" b="1"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4" name="図 13"/>
          <p:cNvPicPr>
            <a:picLocks noChangeAspect="1"/>
          </p:cNvPicPr>
          <p:nvPr/>
        </p:nvPicPr>
        <p:blipFill>
          <a:blip r:embed="rId3"/>
          <a:stretch>
            <a:fillRect/>
          </a:stretch>
        </p:blipFill>
        <p:spPr>
          <a:xfrm>
            <a:off x="1960537" y="7909335"/>
            <a:ext cx="2673075" cy="817808"/>
          </a:xfrm>
          <a:prstGeom prst="rect">
            <a:avLst/>
          </a:prstGeom>
        </p:spPr>
      </p:pic>
      <p:sp>
        <p:nvSpPr>
          <p:cNvPr id="24" name="テキスト ボックス 23"/>
          <p:cNvSpPr txBox="1"/>
          <p:nvPr/>
        </p:nvSpPr>
        <p:spPr>
          <a:xfrm>
            <a:off x="961740" y="5536316"/>
            <a:ext cx="5465564" cy="230832"/>
          </a:xfrm>
          <a:prstGeom prst="rect">
            <a:avLst/>
          </a:prstGeom>
          <a:noFill/>
        </p:spPr>
        <p:txBody>
          <a:bodyPr wrap="square" rtlCol="0">
            <a:spAutoFit/>
          </a:bodyPr>
          <a:lstStyle/>
          <a:p>
            <a:r>
              <a:rPr lang="ja-JP" altLang="en-US" sz="900" b="1" dirty="0" smtClean="0"/>
              <a:t>７月</a:t>
            </a:r>
            <a:r>
              <a:rPr lang="en-US" altLang="ja-JP" sz="900" b="1" dirty="0"/>
              <a:t>11</a:t>
            </a:r>
            <a:r>
              <a:rPr lang="ja-JP" altLang="en-US" sz="900" b="1" dirty="0" smtClean="0"/>
              <a:t>日（金）以降も申込の受付をしておりますので御来場いただける方は御登録をお願いいたします。</a:t>
            </a:r>
            <a:endParaRPr lang="ja-JP" altLang="en-US" sz="900" b="1" dirty="0"/>
          </a:p>
        </p:txBody>
      </p:sp>
      <p:pic>
        <p:nvPicPr>
          <p:cNvPr id="7" name="図 6"/>
          <p:cNvPicPr>
            <a:picLocks noChangeAspect="1"/>
          </p:cNvPicPr>
          <p:nvPr/>
        </p:nvPicPr>
        <p:blipFill>
          <a:blip r:embed="rId4"/>
          <a:stretch>
            <a:fillRect/>
          </a:stretch>
        </p:blipFill>
        <p:spPr>
          <a:xfrm>
            <a:off x="5118372" y="6405455"/>
            <a:ext cx="1430313" cy="1411576"/>
          </a:xfrm>
          <a:prstGeom prst="rect">
            <a:avLst/>
          </a:prstGeom>
        </p:spPr>
      </p:pic>
      <p:pic>
        <p:nvPicPr>
          <p:cNvPr id="2" name="図 1"/>
          <p:cNvPicPr>
            <a:picLocks noChangeAspect="1"/>
          </p:cNvPicPr>
          <p:nvPr/>
        </p:nvPicPr>
        <p:blipFill>
          <a:blip r:embed="rId5"/>
          <a:stretch>
            <a:fillRect/>
          </a:stretch>
        </p:blipFill>
        <p:spPr>
          <a:xfrm>
            <a:off x="2660586" y="6313029"/>
            <a:ext cx="2222348" cy="1596306"/>
          </a:xfrm>
          <a:prstGeom prst="rect">
            <a:avLst/>
          </a:prstGeom>
        </p:spPr>
      </p:pic>
      <p:pic>
        <p:nvPicPr>
          <p:cNvPr id="13" name="図 12"/>
          <p:cNvPicPr>
            <a:picLocks noChangeAspect="1"/>
          </p:cNvPicPr>
          <p:nvPr/>
        </p:nvPicPr>
        <p:blipFill>
          <a:blip r:embed="rId6"/>
          <a:stretch>
            <a:fillRect/>
          </a:stretch>
        </p:blipFill>
        <p:spPr>
          <a:xfrm>
            <a:off x="285474" y="6293491"/>
            <a:ext cx="2139674" cy="1631694"/>
          </a:xfrm>
          <a:prstGeom prst="rect">
            <a:avLst/>
          </a:prstGeom>
        </p:spPr>
      </p:pic>
    </p:spTree>
    <p:extLst>
      <p:ext uri="{BB962C8B-B14F-4D97-AF65-F5344CB8AC3E}">
        <p14:creationId xmlns:p14="http://schemas.microsoft.com/office/powerpoint/2010/main" val="3511989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TotalTime>
  <Words>387</Words>
  <Application>Microsoft Office PowerPoint</Application>
  <PresentationFormat>A4 210 x 297 mm</PresentationFormat>
  <Paragraphs>24</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HGP教科書体</vt:lpstr>
      <vt:lpstr>メイリオ</vt:lpstr>
      <vt:lpstr>游ゴシック</vt:lpstr>
      <vt:lpstr>游ゴシック Light</vt:lpstr>
      <vt:lpstr>Arial</vt:lpstr>
      <vt:lpstr>Bahnschrift Light SemiCondensed</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010124</dc:creator>
  <cp:lastModifiedBy>藤原美和</cp:lastModifiedBy>
  <cp:revision>62</cp:revision>
  <cp:lastPrinted>2025-04-23T06:22:03Z</cp:lastPrinted>
  <dcterms:created xsi:type="dcterms:W3CDTF">2022-04-12T05:43:36Z</dcterms:created>
  <dcterms:modified xsi:type="dcterms:W3CDTF">2025-04-23T06:23:58Z</dcterms:modified>
</cp:coreProperties>
</file>