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1"/>
  </p:sldMasterIdLst>
  <p:notesMasterIdLst>
    <p:notesMasterId r:id="rId3"/>
  </p:notesMasterIdLst>
  <p:sldIdLst>
    <p:sldId id="326" r:id="rId2"/>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 initials="A" lastIdx="13" clrIdx="0">
    <p:extLst>
      <p:ext uri="{19B8F6BF-5375-455C-9EA6-DF929625EA0E}">
        <p15:presenceInfo xmlns:p15="http://schemas.microsoft.com/office/powerpoint/2012/main" userId="m"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a:srgbClr val="0070C0"/>
    <a:srgbClr val="B6917A"/>
    <a:srgbClr val="F1DBE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920" autoAdjust="0"/>
    <p:restoredTop sz="94660"/>
  </p:normalViewPr>
  <p:slideViewPr>
    <p:cSldViewPr snapToGrid="0">
      <p:cViewPr varScale="1">
        <p:scale>
          <a:sx n="82" d="100"/>
          <a:sy n="82" d="100"/>
        </p:scale>
        <p:origin x="1690"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1"/>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1"/>
            <a:ext cx="2949787" cy="498693"/>
          </a:xfrm>
          <a:prstGeom prst="rect">
            <a:avLst/>
          </a:prstGeom>
        </p:spPr>
        <p:txBody>
          <a:bodyPr vert="horz" lIns="91440" tIns="45720" rIns="91440" bIns="45720" rtlCol="0"/>
          <a:lstStyle>
            <a:lvl1pPr algn="r">
              <a:defRPr sz="1200"/>
            </a:lvl1pPr>
          </a:lstStyle>
          <a:p>
            <a:fld id="{D4705DE2-3A8C-4351-AD5E-C7B92235F3D5}" type="datetimeFigureOut">
              <a:rPr kumimoji="1" lang="ja-JP" altLang="en-US" smtClean="0"/>
              <a:t>2022/9/2</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1" y="4783307"/>
            <a:ext cx="5445760" cy="3913614"/>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DECC70CB-CA16-4537-B10E-989DAC17185E}" type="slidenum">
              <a:rPr kumimoji="1" lang="ja-JP" altLang="en-US" smtClean="0"/>
              <a:t>‹#›</a:t>
            </a:fld>
            <a:endParaRPr kumimoji="1" lang="ja-JP" altLang="en-US"/>
          </a:p>
        </p:txBody>
      </p:sp>
    </p:spTree>
    <p:extLst>
      <p:ext uri="{BB962C8B-B14F-4D97-AF65-F5344CB8AC3E}">
        <p14:creationId xmlns:p14="http://schemas.microsoft.com/office/powerpoint/2010/main" val="4054670206"/>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3D8C1DC2-39CE-45F0-A744-39FA3C968745}" type="datetime1">
              <a:rPr kumimoji="1" lang="ja-JP" altLang="en-US" smtClean="0"/>
              <a:t>2022/9/2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3134257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AFE13DD1-418E-42F0-A445-F95D2A897FF8}" type="datetime1">
              <a:rPr kumimoji="1" lang="ja-JP" altLang="en-US" smtClean="0"/>
              <a:t>2022/9/2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61420149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5A594B04-5A04-413A-9CCD-E454F349BA7F}" type="datetime1">
              <a:rPr kumimoji="1" lang="ja-JP" altLang="en-US" smtClean="0"/>
              <a:t>2022/9/2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3094039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0D95BE52-6A1D-42A5-B487-416A91A78F78}" type="datetime1">
              <a:rPr kumimoji="1" lang="ja-JP" altLang="en-US" smtClean="0"/>
              <a:t>2022/9/2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0098237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4F3AF93-8587-4767-807E-2EC9E74A22B2}" type="datetime1">
              <a:rPr kumimoji="1" lang="ja-JP" altLang="en-US" smtClean="0"/>
              <a:t>2022/9/2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500816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EC342768-AC96-4DB9-96CF-A4597AAEFE89}" type="datetime1">
              <a:rPr kumimoji="1" lang="ja-JP" altLang="en-US" smtClean="0"/>
              <a:t>2022/9/2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332490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DC2CFB14-E772-481F-BDAE-095B4785FAA2}" type="datetime1">
              <a:rPr kumimoji="1" lang="ja-JP" altLang="en-US" smtClean="0"/>
              <a:t>2022/9/2</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819689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0C9FA6F2-B92C-499C-B1DB-B6187C5C3C7D}" type="datetime1">
              <a:rPr kumimoji="1" lang="ja-JP" altLang="en-US" smtClean="0"/>
              <a:t>2022/9/2</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1494067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FE93C80-0345-41E1-B743-78B3F5F0F01F}" type="datetime1">
              <a:rPr kumimoji="1" lang="ja-JP" altLang="en-US" smtClean="0"/>
              <a:t>2022/9/2</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9555852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F7A192F0-E567-48B9-AEEB-45C80250C56C}" type="datetime1">
              <a:rPr kumimoji="1" lang="ja-JP" altLang="en-US" smtClean="0"/>
              <a:t>2022/9/2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0058861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DA709C95-A7C9-48C2-A9C7-D3386239BBF6}" type="datetime1">
              <a:rPr kumimoji="1" lang="ja-JP" altLang="en-US" smtClean="0"/>
              <a:t>2022/9/2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111291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C273631-BA68-4FE3-BC7B-4D01A8CD8FBD}" type="datetime1">
              <a:rPr kumimoji="1" lang="ja-JP" altLang="en-US" smtClean="0"/>
              <a:t>2022/9/2</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80666984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グループ化 6">
            <a:extLst>
              <a:ext uri="{FF2B5EF4-FFF2-40B4-BE49-F238E27FC236}">
                <a16:creationId xmlns:a16="http://schemas.microsoft.com/office/drawing/2014/main" id="{5A3CCEC0-5279-4D46-B9F9-83438DBACC4A}"/>
              </a:ext>
            </a:extLst>
          </p:cNvPr>
          <p:cNvGrpSpPr/>
          <p:nvPr/>
        </p:nvGrpSpPr>
        <p:grpSpPr>
          <a:xfrm>
            <a:off x="132926" y="848440"/>
            <a:ext cx="8878143" cy="3981978"/>
            <a:chOff x="132926" y="571817"/>
            <a:chExt cx="11175491" cy="1705465"/>
          </a:xfrm>
          <a:noFill/>
        </p:grpSpPr>
        <p:sp>
          <p:nvSpPr>
            <p:cNvPr id="6" name="四角形: 角を丸くする 5">
              <a:extLst>
                <a:ext uri="{FF2B5EF4-FFF2-40B4-BE49-F238E27FC236}">
                  <a16:creationId xmlns:a16="http://schemas.microsoft.com/office/drawing/2014/main" id="{2103C994-690E-4260-816C-094C9FF9A533}"/>
                </a:ext>
              </a:extLst>
            </p:cNvPr>
            <p:cNvSpPr/>
            <p:nvPr/>
          </p:nvSpPr>
          <p:spPr>
            <a:xfrm>
              <a:off x="132927" y="672434"/>
              <a:ext cx="11175490" cy="1604848"/>
            </a:xfrm>
            <a:prstGeom prst="roundRect">
              <a:avLst>
                <a:gd name="adj" fmla="val 0"/>
              </a:avLst>
            </a:prstGeom>
            <a:grpFill/>
            <a:ln w="1905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kumimoji="1" lang="en-US" altLang="ja-JP" sz="1600" dirty="0">
                <a:solidFill>
                  <a:schemeClr val="tx1"/>
                </a:solidFill>
                <a:latin typeface="Meiryo UI" panose="020B0604030504040204" pitchFamily="50" charset="-128"/>
                <a:ea typeface="Meiryo UI" panose="020B0604030504040204" pitchFamily="50" charset="-128"/>
              </a:endParaRPr>
            </a:p>
            <a:p>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本事例の概要及び、本事例において実現を目指した学習指導要領の趣旨の観点をまとめてください。</a:t>
              </a:r>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b="1" dirty="0">
                  <a:solidFill>
                    <a:prstClr val="black"/>
                  </a:solidFill>
                  <a:latin typeface="Meiryo UI" panose="020B0604030504040204" pitchFamily="50" charset="-128"/>
                  <a:ea typeface="Meiryo UI" panose="020B0604030504040204" pitchFamily="50" charset="-128"/>
                </a:rPr>
                <a:t>内　 容：</a:t>
              </a:r>
              <a:endParaRPr kumimoji="1" lang="en-US" altLang="ja-JP" sz="1600" b="1" dirty="0">
                <a:solidFill>
                  <a:prstClr val="black"/>
                </a:solidFill>
                <a:latin typeface="Meiryo UI" panose="020B0604030504040204" pitchFamily="50" charset="-128"/>
                <a:ea typeface="Meiryo UI" panose="020B0604030504040204" pitchFamily="50" charset="-128"/>
              </a:endParaRPr>
            </a:p>
            <a:p>
              <a:endParaRPr kumimoji="1" lang="en-US" altLang="ja-JP" sz="1600" b="1" dirty="0">
                <a:solidFill>
                  <a:prstClr val="black"/>
                </a:solidFill>
                <a:latin typeface="Meiryo UI" panose="020B0604030504040204" pitchFamily="50" charset="-128"/>
                <a:ea typeface="Meiryo UI" panose="020B0604030504040204" pitchFamily="50" charset="-128"/>
              </a:endParaRPr>
            </a:p>
            <a:p>
              <a:endParaRPr kumimoji="1" lang="en-US" altLang="ja-JP" sz="1600" b="1" dirty="0">
                <a:solidFill>
                  <a:prstClr val="black"/>
                </a:solidFill>
                <a:latin typeface="Meiryo UI" panose="020B0604030504040204" pitchFamily="50" charset="-128"/>
                <a:ea typeface="Meiryo UI" panose="020B0604030504040204" pitchFamily="50" charset="-128"/>
              </a:endParaRPr>
            </a:p>
            <a:p>
              <a:endParaRPr kumimoji="1" lang="en-US" altLang="ja-JP" sz="1600" b="1" dirty="0">
                <a:solidFill>
                  <a:prstClr val="black"/>
                </a:solidFill>
                <a:latin typeface="Meiryo UI" panose="020B0604030504040204" pitchFamily="50" charset="-128"/>
                <a:ea typeface="Meiryo UI" panose="020B0604030504040204" pitchFamily="50" charset="-128"/>
              </a:endParaRPr>
            </a:p>
            <a:p>
              <a:endParaRPr kumimoji="1" lang="en-US" altLang="ja-JP" sz="1600" b="1" dirty="0">
                <a:solidFill>
                  <a:prstClr val="black"/>
                </a:solidFill>
                <a:latin typeface="Meiryo UI" panose="020B0604030504040204" pitchFamily="50" charset="-128"/>
                <a:ea typeface="Meiryo UI" panose="020B0604030504040204" pitchFamily="50" charset="-128"/>
              </a:endParaRPr>
            </a:p>
            <a:p>
              <a:endParaRPr kumimoji="1" lang="en-US" altLang="ja-JP" sz="1600" b="1" dirty="0">
                <a:solidFill>
                  <a:prstClr val="black"/>
                </a:solidFill>
                <a:latin typeface="Meiryo UI" panose="020B0604030504040204" pitchFamily="50" charset="-128"/>
                <a:ea typeface="Meiryo UI" panose="020B0604030504040204" pitchFamily="50" charset="-128"/>
              </a:endParaRPr>
            </a:p>
            <a:p>
              <a:endParaRPr kumimoji="1" lang="en-US" altLang="ja-JP" sz="1600" b="1" dirty="0">
                <a:solidFill>
                  <a:prstClr val="black"/>
                </a:solidFill>
                <a:latin typeface="Meiryo UI" panose="020B0604030504040204" pitchFamily="50" charset="-128"/>
                <a:ea typeface="Meiryo UI" panose="020B0604030504040204" pitchFamily="50" charset="-128"/>
              </a:endParaRPr>
            </a:p>
            <a:p>
              <a:endParaRPr kumimoji="1" lang="en-US" altLang="ja-JP" sz="1600" b="1" dirty="0">
                <a:solidFill>
                  <a:prstClr val="black"/>
                </a:solidFill>
                <a:latin typeface="Meiryo UI" panose="020B0604030504040204" pitchFamily="50" charset="-128"/>
                <a:ea typeface="Meiryo UI" panose="020B0604030504040204" pitchFamily="50" charset="-128"/>
              </a:endParaRPr>
            </a:p>
            <a:p>
              <a:endParaRPr kumimoji="1" lang="en-US" altLang="ja-JP" sz="1600" b="1"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600" b="1" dirty="0">
                  <a:solidFill>
                    <a:prstClr val="black"/>
                  </a:solidFill>
                  <a:latin typeface="Meiryo UI" panose="020B0604030504040204" pitchFamily="50" charset="-128"/>
                  <a:ea typeface="Meiryo UI" panose="020B0604030504040204" pitchFamily="50" charset="-128"/>
                </a:rPr>
                <a:t>取組主体（自治体・学校名等）：</a:t>
              </a:r>
              <a:endParaRPr kumimoji="1" lang="en-US" altLang="ja-JP" sz="1600" b="1" dirty="0">
                <a:solidFill>
                  <a:prstClr val="black"/>
                </a:solidFill>
                <a:latin typeface="Meiryo UI" panose="020B0604030504040204" pitchFamily="50" charset="-128"/>
                <a:ea typeface="Meiryo UI" panose="020B0604030504040204" pitchFamily="50" charset="-128"/>
              </a:endParaRPr>
            </a:p>
            <a:p>
              <a:endParaRPr kumimoji="1" lang="ja-JP" altLang="en-US" sz="1600" dirty="0">
                <a:solidFill>
                  <a:schemeClr val="tx1"/>
                </a:solidFill>
                <a:latin typeface="Meiryo UI" panose="020B0604030504040204" pitchFamily="50" charset="-128"/>
                <a:ea typeface="Meiryo UI" panose="020B0604030504040204" pitchFamily="50" charset="-128"/>
              </a:endParaRPr>
            </a:p>
          </p:txBody>
        </p:sp>
        <p:sp>
          <p:nvSpPr>
            <p:cNvPr id="38" name="角丸四角形 37"/>
            <p:cNvSpPr/>
            <p:nvPr/>
          </p:nvSpPr>
          <p:spPr>
            <a:xfrm>
              <a:off x="132926" y="571817"/>
              <a:ext cx="11175491" cy="172254"/>
            </a:xfrm>
            <a:prstGeom prst="roundRect">
              <a:avLst/>
            </a:prstGeom>
            <a:solidFill>
              <a:schemeClr val="accent5">
                <a:lumMod val="20000"/>
                <a:lumOff val="80000"/>
              </a:schemeClr>
            </a:solidFill>
            <a:ln>
              <a:solidFill>
                <a:schemeClr val="accent5">
                  <a:lumMod val="75000"/>
                </a:schemeClr>
              </a:solidFill>
            </a:ln>
          </p:spPr>
          <p:style>
            <a:lnRef idx="3">
              <a:schemeClr val="lt1"/>
            </a:lnRef>
            <a:fillRef idx="1">
              <a:schemeClr val="accent1"/>
            </a:fillRef>
            <a:effectRef idx="1">
              <a:schemeClr val="accent1"/>
            </a:effectRef>
            <a:fontRef idx="minor">
              <a:schemeClr val="lt1"/>
            </a:fontRef>
          </p:style>
          <p:txBody>
            <a:bodyPr rtlCol="0" anchor="ctr"/>
            <a:lstStyle/>
            <a:p>
              <a:pPr algn="ctr"/>
              <a:r>
                <a:rPr kumimoji="1" lang="ja-JP" altLang="en-US" sz="1600" b="1" dirty="0">
                  <a:solidFill>
                    <a:schemeClr val="tx1"/>
                  </a:solidFill>
                  <a:latin typeface="Meiryo UI" panose="020B0604030504040204" pitchFamily="50" charset="-128"/>
                  <a:ea typeface="Meiryo UI" panose="020B0604030504040204" pitchFamily="50" charset="-128"/>
                </a:rPr>
                <a:t>事例を紹介するタイトルをご記入ください。</a:t>
              </a:r>
            </a:p>
          </p:txBody>
        </p:sp>
      </p:grpSp>
      <p:sp>
        <p:nvSpPr>
          <p:cNvPr id="14" name="正方形/長方形 13">
            <a:extLst>
              <a:ext uri="{FF2B5EF4-FFF2-40B4-BE49-F238E27FC236}">
                <a16:creationId xmlns:a16="http://schemas.microsoft.com/office/drawing/2014/main" id="{07250945-9DCB-4530-9B64-FABF1C4CD099}"/>
              </a:ext>
            </a:extLst>
          </p:cNvPr>
          <p:cNvSpPr/>
          <p:nvPr/>
        </p:nvSpPr>
        <p:spPr>
          <a:xfrm>
            <a:off x="0" y="265343"/>
            <a:ext cx="9144000" cy="483593"/>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prstClr val="white"/>
                </a:solidFill>
                <a:effectLst/>
                <a:uLnTx/>
                <a:uFillTx/>
                <a:latin typeface="Meiryo UI" panose="020B0604030504040204" pitchFamily="50" charset="-128"/>
                <a:ea typeface="Meiryo UI" panose="020B0604030504040204" pitchFamily="50" charset="-128"/>
              </a:rPr>
              <a:t>学習指導要領の趣旨の実現に向けた、教育委員会の施策や学校における組織的な取組の好事例①</a:t>
            </a:r>
            <a:endParaRPr kumimoji="1" lang="ja-JP" altLang="en-US" sz="1600" b="1" dirty="0">
              <a:solidFill>
                <a:srgbClr val="FFC000"/>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F8F32925-31DE-4A3C-B91A-71DE218E5403}"/>
              </a:ext>
            </a:extLst>
          </p:cNvPr>
          <p:cNvSpPr/>
          <p:nvPr/>
        </p:nvSpPr>
        <p:spPr>
          <a:xfrm>
            <a:off x="70533" y="0"/>
            <a:ext cx="1011818" cy="261610"/>
          </a:xfrm>
          <a:prstGeom prst="rect">
            <a:avLst/>
          </a:prstGeom>
        </p:spPr>
        <p:txBody>
          <a:bodyPr wrap="squar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別紙様式４</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2" name="正方形/長方形 1">
            <a:extLst>
              <a:ext uri="{FF2B5EF4-FFF2-40B4-BE49-F238E27FC236}">
                <a16:creationId xmlns:a16="http://schemas.microsoft.com/office/drawing/2014/main" id="{CB60CC24-3816-132D-455F-DF7EBC7D5E74}"/>
              </a:ext>
            </a:extLst>
          </p:cNvPr>
          <p:cNvSpPr/>
          <p:nvPr/>
        </p:nvSpPr>
        <p:spPr>
          <a:xfrm>
            <a:off x="3396343" y="0"/>
            <a:ext cx="5747657" cy="261610"/>
          </a:xfrm>
          <a:prstGeom prst="rect">
            <a:avLst/>
          </a:prstGeom>
        </p:spPr>
        <p:txBody>
          <a:bodyPr wrap="square">
            <a:spAutoFit/>
          </a:bodyPr>
          <a:lstStyle/>
          <a:p>
            <a:pPr algn="ctr">
              <a:spcAft>
                <a:spcPts val="0"/>
              </a:spcAft>
            </a:pP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小学校・中学校：総則部会</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都道府県・指定都市番号</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都道府県市名（学校名等）</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4" name="吹き出し: 四角形 3">
            <a:extLst>
              <a:ext uri="{FF2B5EF4-FFF2-40B4-BE49-F238E27FC236}">
                <a16:creationId xmlns:a16="http://schemas.microsoft.com/office/drawing/2014/main" id="{D9DA89CB-5447-4F34-4D79-42A1457D6DB7}"/>
              </a:ext>
            </a:extLst>
          </p:cNvPr>
          <p:cNvSpPr/>
          <p:nvPr/>
        </p:nvSpPr>
        <p:spPr>
          <a:xfrm>
            <a:off x="9479903" y="9331"/>
            <a:ext cx="2258007" cy="798477"/>
          </a:xfrm>
          <a:prstGeom prst="wedgeRectCallout">
            <a:avLst>
              <a:gd name="adj1" fmla="val -61284"/>
              <a:gd name="adj2" fmla="val -29588"/>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600" dirty="0">
                <a:solidFill>
                  <a:schemeClr val="tx1"/>
                </a:solidFill>
                <a:latin typeface="Yu Gothic UI" panose="020B0500000000000000" pitchFamily="50" charset="-128"/>
                <a:ea typeface="Yu Gothic UI" panose="020B0500000000000000" pitchFamily="50" charset="-128"/>
              </a:rPr>
              <a:t>【】</a:t>
            </a:r>
            <a:r>
              <a:rPr kumimoji="1" lang="ja-JP" altLang="en-US" sz="1600" dirty="0">
                <a:solidFill>
                  <a:schemeClr val="tx1"/>
                </a:solidFill>
                <a:latin typeface="Yu Gothic UI" panose="020B0500000000000000" pitchFamily="50" charset="-128"/>
                <a:ea typeface="Yu Gothic UI" panose="020B0500000000000000" pitchFamily="50" charset="-128"/>
              </a:rPr>
              <a:t>については、関係する都道府県市（学校）に応じ修正すること。</a:t>
            </a:r>
            <a:endParaRPr kumimoji="1" lang="en-US" altLang="ja-JP" sz="1600" dirty="0">
              <a:solidFill>
                <a:schemeClr val="tx1"/>
              </a:solidFill>
              <a:latin typeface="Yu Gothic UI" panose="020B0500000000000000" pitchFamily="50" charset="-128"/>
              <a:ea typeface="Yu Gothic UI" panose="020B0500000000000000" pitchFamily="50" charset="-128"/>
            </a:endParaRPr>
          </a:p>
        </p:txBody>
      </p:sp>
      <p:grpSp>
        <p:nvGrpSpPr>
          <p:cNvPr id="11" name="グループ化 10">
            <a:extLst>
              <a:ext uri="{FF2B5EF4-FFF2-40B4-BE49-F238E27FC236}">
                <a16:creationId xmlns:a16="http://schemas.microsoft.com/office/drawing/2014/main" id="{E2D856F9-51F6-63C5-7F0C-B7E156C3C7F5}"/>
              </a:ext>
            </a:extLst>
          </p:cNvPr>
          <p:cNvGrpSpPr/>
          <p:nvPr/>
        </p:nvGrpSpPr>
        <p:grpSpPr>
          <a:xfrm>
            <a:off x="7261787" y="2543578"/>
            <a:ext cx="1659833" cy="2191975"/>
            <a:chOff x="957587" y="1610660"/>
            <a:chExt cx="2788023" cy="1819835"/>
          </a:xfrm>
        </p:grpSpPr>
        <p:sp>
          <p:nvSpPr>
            <p:cNvPr id="12" name="正方形/長方形 11">
              <a:extLst>
                <a:ext uri="{FF2B5EF4-FFF2-40B4-BE49-F238E27FC236}">
                  <a16:creationId xmlns:a16="http://schemas.microsoft.com/office/drawing/2014/main" id="{E8A6E225-A00B-8B0D-945B-C12C7A2B20CF}"/>
                </a:ext>
              </a:extLst>
            </p:cNvPr>
            <p:cNvSpPr/>
            <p:nvPr/>
          </p:nvSpPr>
          <p:spPr>
            <a:xfrm>
              <a:off x="957587" y="2104917"/>
              <a:ext cx="2788021" cy="689915"/>
            </a:xfrm>
            <a:prstGeom prst="rect">
              <a:avLst/>
            </a:prstGeom>
            <a:ln w="19050">
              <a:noFill/>
            </a:ln>
          </p:spPr>
          <p:txBody>
            <a:bodyPr wrap="square">
              <a:spAutoFit/>
            </a:bodyPr>
            <a:lstStyle/>
            <a:p>
              <a:pPr algn="ctr">
                <a:spcAft>
                  <a:spcPts val="0"/>
                </a:spcAft>
              </a:pPr>
              <a:r>
                <a:rPr lang="ja-JP" altLang="en-US" sz="1200" kern="100" dirty="0">
                  <a:latin typeface="Meiryo UI" panose="020B0604030504040204" pitchFamily="50" charset="-128"/>
                  <a:ea typeface="Meiryo UI" panose="020B0604030504040204" pitchFamily="50" charset="-128"/>
                  <a:cs typeface="Times New Roman" panose="02020603050405020304" pitchFamily="18" charset="0"/>
                </a:rPr>
                <a:t>（あれば）</a:t>
              </a:r>
              <a:endParaRPr lang="en-US" altLang="ja-JP" sz="1200" kern="100" dirty="0">
                <a:latin typeface="Meiryo UI" panose="020B0604030504040204" pitchFamily="50" charset="-128"/>
                <a:ea typeface="Meiryo UI" panose="020B0604030504040204" pitchFamily="50" charset="-128"/>
                <a:cs typeface="Times New Roman" panose="02020603050405020304" pitchFamily="18" charset="0"/>
              </a:endParaRPr>
            </a:p>
            <a:p>
              <a:pPr algn="ctr">
                <a:spcAft>
                  <a:spcPts val="0"/>
                </a:spcAft>
              </a:pPr>
              <a:r>
                <a:rPr lang="ja-JP" altLang="en-US" sz="1200" kern="100" dirty="0">
                  <a:latin typeface="Meiryo UI" panose="020B0604030504040204" pitchFamily="50" charset="-128"/>
                  <a:ea typeface="Meiryo UI" panose="020B0604030504040204" pitchFamily="50" charset="-128"/>
                  <a:cs typeface="Times New Roman" panose="02020603050405020304" pitchFamily="18" charset="0"/>
                </a:rPr>
                <a:t>画像など</a:t>
              </a:r>
              <a:endParaRPr lang="en-US" altLang="ja-JP" sz="1200" kern="100" dirty="0">
                <a:latin typeface="Meiryo UI" panose="020B0604030504040204" pitchFamily="50" charset="-128"/>
                <a:ea typeface="Meiryo UI" panose="020B0604030504040204" pitchFamily="50" charset="-128"/>
                <a:cs typeface="Times New Roman" panose="02020603050405020304" pitchFamily="18" charset="0"/>
              </a:endParaRPr>
            </a:p>
            <a:p>
              <a:pPr algn="ctr">
                <a:spcAft>
                  <a:spcPts val="0"/>
                </a:spcAft>
              </a:pPr>
              <a:r>
                <a:rPr lang="ja-JP" altLang="en-US" sz="1200" kern="100" dirty="0">
                  <a:latin typeface="Meiryo UI" panose="020B0604030504040204" pitchFamily="50" charset="-128"/>
                  <a:ea typeface="Meiryo UI" panose="020B0604030504040204" pitchFamily="50" charset="-128"/>
                  <a:cs typeface="Times New Roman" panose="02020603050405020304" pitchFamily="18" charset="0"/>
                </a:rPr>
                <a:t>様子が分かる資料</a:t>
              </a:r>
              <a:endParaRPr lang="en-US" altLang="ja-JP" sz="1200" kern="100" dirty="0">
                <a:latin typeface="Meiryo UI" panose="020B0604030504040204" pitchFamily="50" charset="-128"/>
                <a:ea typeface="Meiryo UI" panose="020B0604030504040204" pitchFamily="50" charset="-128"/>
                <a:cs typeface="Times New Roman" panose="02020603050405020304" pitchFamily="18" charset="0"/>
              </a:endParaRPr>
            </a:p>
            <a:p>
              <a:pPr algn="ctr">
                <a:spcAft>
                  <a:spcPts val="0"/>
                </a:spcAft>
              </a:pPr>
              <a:r>
                <a:rPr lang="en-US" altLang="ja-JP" sz="1200" kern="100" dirty="0">
                  <a:effectLst/>
                  <a:latin typeface="Meiryo UI" panose="020B0604030504040204" pitchFamily="50" charset="-128"/>
                  <a:ea typeface="Meiryo UI" panose="020B0604030504040204" pitchFamily="50" charset="-128"/>
                  <a:cs typeface="Times New Roman" panose="02020603050405020304" pitchFamily="18" charset="0"/>
                </a:rPr>
                <a:t>※</a:t>
              </a:r>
              <a:r>
                <a:rPr lang="ja-JP" altLang="en-US" sz="1200" kern="100" dirty="0">
                  <a:latin typeface="Meiryo UI" panose="020B0604030504040204" pitchFamily="50" charset="-128"/>
                  <a:ea typeface="Meiryo UI" panose="020B0604030504040204" pitchFamily="50" charset="-128"/>
                  <a:cs typeface="Times New Roman" panose="02020603050405020304" pitchFamily="18" charset="0"/>
                </a:rPr>
                <a:t>数の</a:t>
              </a:r>
              <a:r>
                <a:rPr lang="ja-JP" altLang="en-US" sz="1200" kern="100" dirty="0">
                  <a:effectLst/>
                  <a:latin typeface="Meiryo UI" panose="020B0604030504040204" pitchFamily="50" charset="-128"/>
                  <a:ea typeface="Meiryo UI" panose="020B0604030504040204" pitchFamily="50" charset="-128"/>
                  <a:cs typeface="Times New Roman" panose="02020603050405020304" pitchFamily="18" charset="0"/>
                </a:rPr>
                <a:t>指定はありません。</a:t>
              </a:r>
              <a:endParaRPr lang="ja-JP" altLang="ja-JP" sz="1200"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13" name="正方形/長方形 12">
              <a:extLst>
                <a:ext uri="{FF2B5EF4-FFF2-40B4-BE49-F238E27FC236}">
                  <a16:creationId xmlns:a16="http://schemas.microsoft.com/office/drawing/2014/main" id="{12EAF668-E27E-D0C1-7C39-4F596C9986C8}"/>
                </a:ext>
              </a:extLst>
            </p:cNvPr>
            <p:cNvSpPr/>
            <p:nvPr/>
          </p:nvSpPr>
          <p:spPr>
            <a:xfrm>
              <a:off x="957587" y="1610660"/>
              <a:ext cx="2788023" cy="1819835"/>
            </a:xfrm>
            <a:prstGeom prst="rect">
              <a:avLst/>
            </a:prstGeom>
            <a:noFill/>
            <a:ln w="1905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5" name="四角形: 角を丸くする 14">
            <a:extLst>
              <a:ext uri="{FF2B5EF4-FFF2-40B4-BE49-F238E27FC236}">
                <a16:creationId xmlns:a16="http://schemas.microsoft.com/office/drawing/2014/main" id="{A7A7E2F5-81BF-FF31-CCF6-42BB779BC4D2}"/>
              </a:ext>
            </a:extLst>
          </p:cNvPr>
          <p:cNvSpPr/>
          <p:nvPr/>
        </p:nvSpPr>
        <p:spPr>
          <a:xfrm>
            <a:off x="132927" y="5143149"/>
            <a:ext cx="8878144" cy="1545288"/>
          </a:xfrm>
          <a:prstGeom prst="roundRect">
            <a:avLst>
              <a:gd name="adj" fmla="val 0"/>
            </a:avLst>
          </a:prstGeom>
          <a:noFill/>
          <a:ln w="1905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600" dirty="0">
                <a:solidFill>
                  <a:schemeClr val="tx1"/>
                </a:solidFill>
                <a:latin typeface="Meiryo UI" panose="020B0604030504040204" pitchFamily="50" charset="-128"/>
                <a:ea typeface="Meiryo UI" panose="020B0604030504040204" pitchFamily="50" charset="-128"/>
              </a:rPr>
              <a:t>本事例を域内の教育委員会や学校の取組へと横展開していくために実施している／考えられる方策について、できるだけ具体的に記入してください。その際の課題があれば、併せて記入してください。</a:t>
            </a:r>
            <a:endParaRPr kumimoji="1" lang="en-US" altLang="ja-JP" sz="1600" dirty="0">
              <a:solidFill>
                <a:schemeClr val="tx1"/>
              </a:solidFill>
              <a:latin typeface="Meiryo UI" panose="020B0604030504040204" pitchFamily="50" charset="-128"/>
              <a:ea typeface="Meiryo UI" panose="020B0604030504040204" pitchFamily="50" charset="-128"/>
            </a:endParaRPr>
          </a:p>
          <a:p>
            <a:endParaRPr kumimoji="1" lang="ja-JP" altLang="en-US" sz="1600" dirty="0">
              <a:solidFill>
                <a:schemeClr val="tx1"/>
              </a:solidFill>
              <a:latin typeface="Meiryo UI" panose="020B0604030504040204" pitchFamily="50" charset="-128"/>
              <a:ea typeface="Meiryo UI" panose="020B0604030504040204" pitchFamily="50" charset="-128"/>
            </a:endParaRPr>
          </a:p>
        </p:txBody>
      </p:sp>
      <p:sp>
        <p:nvSpPr>
          <p:cNvPr id="16" name="角丸四角形 37">
            <a:extLst>
              <a:ext uri="{FF2B5EF4-FFF2-40B4-BE49-F238E27FC236}">
                <a16:creationId xmlns:a16="http://schemas.microsoft.com/office/drawing/2014/main" id="{48BA753B-B589-AD6B-44A7-74D049D68D59}"/>
              </a:ext>
            </a:extLst>
          </p:cNvPr>
          <p:cNvSpPr/>
          <p:nvPr/>
        </p:nvSpPr>
        <p:spPr>
          <a:xfrm>
            <a:off x="132926" y="4942056"/>
            <a:ext cx="8878142" cy="402184"/>
          </a:xfrm>
          <a:prstGeom prst="roundRect">
            <a:avLst/>
          </a:prstGeom>
          <a:solidFill>
            <a:schemeClr val="accent5">
              <a:lumMod val="20000"/>
              <a:lumOff val="80000"/>
            </a:schemeClr>
          </a:solidFill>
          <a:ln>
            <a:solidFill>
              <a:schemeClr val="accent5">
                <a:lumMod val="75000"/>
              </a:schemeClr>
            </a:solidFill>
          </a:ln>
        </p:spPr>
        <p:style>
          <a:lnRef idx="3">
            <a:schemeClr val="lt1"/>
          </a:lnRef>
          <a:fillRef idx="1">
            <a:schemeClr val="accent1"/>
          </a:fillRef>
          <a:effectRef idx="1">
            <a:schemeClr val="accent1"/>
          </a:effectRef>
          <a:fontRef idx="minor">
            <a:schemeClr val="lt1"/>
          </a:fontRef>
        </p:style>
        <p:txBody>
          <a:bodyPr rtlCol="0" anchor="ctr"/>
          <a:lstStyle/>
          <a:p>
            <a:pPr algn="ctr"/>
            <a:r>
              <a:rPr kumimoji="1" lang="ja-JP" altLang="en-US" sz="1600" b="1" dirty="0">
                <a:solidFill>
                  <a:schemeClr val="tx1"/>
                </a:solidFill>
                <a:latin typeface="Meiryo UI" panose="020B0604030504040204" pitchFamily="50" charset="-128"/>
                <a:ea typeface="Meiryo UI" panose="020B0604030504040204" pitchFamily="50" charset="-128"/>
              </a:rPr>
              <a:t>今後の推進方策について</a:t>
            </a:r>
          </a:p>
        </p:txBody>
      </p:sp>
    </p:spTree>
    <p:extLst>
      <p:ext uri="{BB962C8B-B14F-4D97-AF65-F5344CB8AC3E}">
        <p14:creationId xmlns:p14="http://schemas.microsoft.com/office/powerpoint/2010/main" val="3409810525"/>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6280</TotalTime>
  <Words>180</Words>
  <Application>Microsoft Office PowerPoint</Application>
  <PresentationFormat>画面に合わせる (4:3)</PresentationFormat>
  <Paragraphs>25</Paragraphs>
  <Slides>1</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1</vt:i4>
      </vt:variant>
    </vt:vector>
  </HeadingPairs>
  <TitlesOfParts>
    <vt:vector size="8" baseType="lpstr">
      <vt:lpstr>Meiryo UI</vt:lpstr>
      <vt:lpstr>Yu Gothic UI</vt:lpstr>
      <vt:lpstr>游ゴシック</vt:lpstr>
      <vt:lpstr>Arial</vt:lpstr>
      <vt:lpstr>Calibri</vt:lpstr>
      <vt:lpstr>Calibri Light</vt:lpstr>
      <vt:lpstr>Office テーマ</vt:lpstr>
      <vt:lpstr>PowerPoint プレゼンテーション</vt:lpstr>
    </vt:vector>
  </TitlesOfParts>
  <Company>MEXT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m</dc:creator>
  <cp:lastModifiedBy>高菅靖友</cp:lastModifiedBy>
  <cp:revision>376</cp:revision>
  <cp:lastPrinted>2022-09-02T07:03:52Z</cp:lastPrinted>
  <dcterms:created xsi:type="dcterms:W3CDTF">2019-12-23T03:19:15Z</dcterms:created>
  <dcterms:modified xsi:type="dcterms:W3CDTF">2022-09-02T07:09:47Z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d899a617-f30e-4fb8-b81c-fb6d0b94ac5b_Enabled">
    <vt:lpwstr>true</vt:lpwstr>
  </property>
  <property fmtid="{D5CDD505-2E9C-101B-9397-08002B2CF9AE}" pid="3" name="MSIP_Label_d899a617-f30e-4fb8-b81c-fb6d0b94ac5b_SetDate">
    <vt:lpwstr>2022-04-13T03:12:24Z</vt:lpwstr>
  </property>
  <property fmtid="{D5CDD505-2E9C-101B-9397-08002B2CF9AE}" pid="4" name="MSIP_Label_d899a617-f30e-4fb8-b81c-fb6d0b94ac5b_Method">
    <vt:lpwstr>Standard</vt:lpwstr>
  </property>
  <property fmtid="{D5CDD505-2E9C-101B-9397-08002B2CF9AE}" pid="5" name="MSIP_Label_d899a617-f30e-4fb8-b81c-fb6d0b94ac5b_Name">
    <vt:lpwstr>機密性2情報</vt:lpwstr>
  </property>
  <property fmtid="{D5CDD505-2E9C-101B-9397-08002B2CF9AE}" pid="6" name="MSIP_Label_d899a617-f30e-4fb8-b81c-fb6d0b94ac5b_SiteId">
    <vt:lpwstr>545810b0-36cb-4290-8926-48dbc0f9e92f</vt:lpwstr>
  </property>
  <property fmtid="{D5CDD505-2E9C-101B-9397-08002B2CF9AE}" pid="7" name="MSIP_Label_d899a617-f30e-4fb8-b81c-fb6d0b94ac5b_ActionId">
    <vt:lpwstr>37474c6e-ca86-4edb-9a29-97ed1ce8e4d8</vt:lpwstr>
  </property>
  <property fmtid="{D5CDD505-2E9C-101B-9397-08002B2CF9AE}" pid="8" name="MSIP_Label_d899a617-f30e-4fb8-b81c-fb6d0b94ac5b_ContentBits">
    <vt:lpwstr>0</vt:lpwstr>
  </property>
</Properties>
</file>

<file path=docProps/thumbnail.jpeg>
</file>