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66"/>
    <a:srgbClr val="FFFF99"/>
    <a:srgbClr val="FFFFCC"/>
    <a:srgbClr val="EFF9FF"/>
    <a:srgbClr val="E5F5FF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二等辺三角形 70">
            <a:extLst>
              <a:ext uri="{FF2B5EF4-FFF2-40B4-BE49-F238E27FC236}">
                <a16:creationId xmlns:a16="http://schemas.microsoft.com/office/drawing/2014/main" id="{E535E5E9-9A5C-EFA2-2B7B-FEF509F49A0B}"/>
              </a:ext>
            </a:extLst>
          </p:cNvPr>
          <p:cNvSpPr/>
          <p:nvPr/>
        </p:nvSpPr>
        <p:spPr>
          <a:xfrm>
            <a:off x="2091900" y="1313904"/>
            <a:ext cx="4958865" cy="27461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1"/>
            <a:ext cx="8878146" cy="793748"/>
            <a:chOff x="132927" y="571818"/>
            <a:chExt cx="8878146" cy="793748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2"/>
              <a:ext cx="8878146" cy="621494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都道府県及び指定都市（附属学校）が目指している外国語教育の目標を記載してください。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8"/>
              <a:ext cx="1817171" cy="299224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外国語教育の目標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4835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小学校外国語教育（外国語活動・外国語科）の更なる充実を目指した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英語教育改善プラン</a:t>
            </a:r>
            <a:endParaRPr kumimoji="1" lang="ja-JP" altLang="en-US" b="1" dirty="0">
              <a:solidFill>
                <a:srgbClr val="FFC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4118" y="0"/>
            <a:ext cx="10310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別紙様式１０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4693298" y="0"/>
            <a:ext cx="4450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4FE5DBC5-9922-2C3E-B4BD-0C8B60E77963}"/>
              </a:ext>
            </a:extLst>
          </p:cNvPr>
          <p:cNvSpPr/>
          <p:nvPr/>
        </p:nvSpPr>
        <p:spPr>
          <a:xfrm>
            <a:off x="9479903" y="9331"/>
            <a:ext cx="2258007" cy="798477"/>
          </a:xfrm>
          <a:prstGeom prst="wedgeRectCallout">
            <a:avLst>
              <a:gd name="adj1" fmla="val -61284"/>
              <a:gd name="adj2" fmla="val -2958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については、関係する都道府県市（学校）に応じ修正すること。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4E4E2A0-B313-41D6-9A11-B1F8EC5354AC}"/>
              </a:ext>
            </a:extLst>
          </p:cNvPr>
          <p:cNvGrpSpPr/>
          <p:nvPr/>
        </p:nvGrpSpPr>
        <p:grpSpPr>
          <a:xfrm>
            <a:off x="132926" y="1764336"/>
            <a:ext cx="4280455" cy="1268114"/>
            <a:chOff x="132926" y="1764336"/>
            <a:chExt cx="4280455" cy="1268114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8814D48-0CD1-49C3-BDED-6EDBD3FEEFFF}"/>
                </a:ext>
              </a:extLst>
            </p:cNvPr>
            <p:cNvSpPr/>
            <p:nvPr/>
          </p:nvSpPr>
          <p:spPr>
            <a:xfrm>
              <a:off x="132927" y="1814444"/>
              <a:ext cx="4280454" cy="121800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37">
              <a:extLst>
                <a:ext uri="{FF2B5EF4-FFF2-40B4-BE49-F238E27FC236}">
                  <a16:creationId xmlns:a16="http://schemas.microsoft.com/office/drawing/2014/main" id="{8099D3E4-EF86-DF8E-8C97-4393A6B71AA5}"/>
                </a:ext>
              </a:extLst>
            </p:cNvPr>
            <p:cNvSpPr/>
            <p:nvPr/>
          </p:nvSpPr>
          <p:spPr>
            <a:xfrm>
              <a:off x="132926" y="1764336"/>
              <a:ext cx="1817171" cy="29922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成果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5858475-1EE7-389E-1E2E-26EA3DDBCD62}"/>
              </a:ext>
            </a:extLst>
          </p:cNvPr>
          <p:cNvGrpSpPr/>
          <p:nvPr/>
        </p:nvGrpSpPr>
        <p:grpSpPr>
          <a:xfrm>
            <a:off x="4693298" y="1764336"/>
            <a:ext cx="4280454" cy="1268114"/>
            <a:chOff x="4693298" y="1764336"/>
            <a:chExt cx="4280454" cy="126811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9635FFD-C408-050B-768E-5472604A991A}"/>
                </a:ext>
              </a:extLst>
            </p:cNvPr>
            <p:cNvSpPr/>
            <p:nvPr/>
          </p:nvSpPr>
          <p:spPr>
            <a:xfrm>
              <a:off x="4693298" y="1814444"/>
              <a:ext cx="4280454" cy="12180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角丸四角形 37">
              <a:extLst>
                <a:ext uri="{FF2B5EF4-FFF2-40B4-BE49-F238E27FC236}">
                  <a16:creationId xmlns:a16="http://schemas.microsoft.com/office/drawing/2014/main" id="{D7AF0B1A-1CBE-856E-980C-C08146674979}"/>
                </a:ext>
              </a:extLst>
            </p:cNvPr>
            <p:cNvSpPr/>
            <p:nvPr/>
          </p:nvSpPr>
          <p:spPr>
            <a:xfrm>
              <a:off x="4693298" y="1764336"/>
              <a:ext cx="1817171" cy="29922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課題</a:t>
              </a: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D320A78-4CBB-19CB-9D52-0FB72B0A7EFC}"/>
              </a:ext>
            </a:extLst>
          </p:cNvPr>
          <p:cNvGrpSpPr/>
          <p:nvPr/>
        </p:nvGrpSpPr>
        <p:grpSpPr>
          <a:xfrm>
            <a:off x="132927" y="3204705"/>
            <a:ext cx="8878146" cy="1939519"/>
            <a:chOff x="132926" y="3143993"/>
            <a:chExt cx="8878146" cy="1939519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CE68FBCC-A6BE-CB98-0E86-1A2F77D7DB3F}"/>
                </a:ext>
              </a:extLst>
            </p:cNvPr>
            <p:cNvSpPr/>
            <p:nvPr/>
          </p:nvSpPr>
          <p:spPr>
            <a:xfrm>
              <a:off x="132926" y="3263677"/>
              <a:ext cx="8878146" cy="181983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7">
              <a:extLst>
                <a:ext uri="{FF2B5EF4-FFF2-40B4-BE49-F238E27FC236}">
                  <a16:creationId xmlns:a16="http://schemas.microsoft.com/office/drawing/2014/main" id="{B97E456E-BC57-FFA3-DA09-D6C8FA62CF99}"/>
                </a:ext>
              </a:extLst>
            </p:cNvPr>
            <p:cNvSpPr/>
            <p:nvPr/>
          </p:nvSpPr>
          <p:spPr>
            <a:xfrm>
              <a:off x="132926" y="3143993"/>
              <a:ext cx="1817171" cy="29922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分析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F27916D-378F-96F5-5170-15BC42674B38}"/>
              </a:ext>
            </a:extLst>
          </p:cNvPr>
          <p:cNvGrpSpPr/>
          <p:nvPr/>
        </p:nvGrpSpPr>
        <p:grpSpPr>
          <a:xfrm>
            <a:off x="241376" y="3545563"/>
            <a:ext cx="2031778" cy="1452774"/>
            <a:chOff x="-2675589" y="3388235"/>
            <a:chExt cx="2171736" cy="1452774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C85CE718-D497-BAF6-F2C4-A2453F5A863F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ADCF5DB-1D91-0D53-9547-D933D1781154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視点①：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教師の指導力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8" name="フローチャート: 処理 127">
            <a:extLst>
              <a:ext uri="{FF2B5EF4-FFF2-40B4-BE49-F238E27FC236}">
                <a16:creationId xmlns:a16="http://schemas.microsoft.com/office/drawing/2014/main" id="{0A9CC880-E206-4D2D-D603-D9585B869A17}"/>
              </a:ext>
            </a:extLst>
          </p:cNvPr>
          <p:cNvSpPr/>
          <p:nvPr/>
        </p:nvSpPr>
        <p:spPr>
          <a:xfrm>
            <a:off x="1093924" y="500080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フローチャート: 処理 135">
            <a:extLst>
              <a:ext uri="{FF2B5EF4-FFF2-40B4-BE49-F238E27FC236}">
                <a16:creationId xmlns:a16="http://schemas.microsoft.com/office/drawing/2014/main" id="{2B4E2C07-7389-8A3C-2075-D23E3777CBC9}"/>
              </a:ext>
            </a:extLst>
          </p:cNvPr>
          <p:cNvSpPr/>
          <p:nvPr/>
        </p:nvSpPr>
        <p:spPr>
          <a:xfrm>
            <a:off x="9479903" y="1519421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フローチャート: 処理 136">
            <a:extLst>
              <a:ext uri="{FF2B5EF4-FFF2-40B4-BE49-F238E27FC236}">
                <a16:creationId xmlns:a16="http://schemas.microsoft.com/office/drawing/2014/main" id="{A98FFA02-FC44-3E62-117E-7F52C3A6A90B}"/>
              </a:ext>
            </a:extLst>
          </p:cNvPr>
          <p:cNvSpPr/>
          <p:nvPr/>
        </p:nvSpPr>
        <p:spPr>
          <a:xfrm>
            <a:off x="9481102" y="1980912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フローチャート: 処理 137">
            <a:extLst>
              <a:ext uri="{FF2B5EF4-FFF2-40B4-BE49-F238E27FC236}">
                <a16:creationId xmlns:a16="http://schemas.microsoft.com/office/drawing/2014/main" id="{8B6E1DBF-B5BD-8F22-9B7F-80FDE7E84BBB}"/>
              </a:ext>
            </a:extLst>
          </p:cNvPr>
          <p:cNvSpPr/>
          <p:nvPr/>
        </p:nvSpPr>
        <p:spPr>
          <a:xfrm>
            <a:off x="9479903" y="2442403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フローチャート: 処理 138">
            <a:extLst>
              <a:ext uri="{FF2B5EF4-FFF2-40B4-BE49-F238E27FC236}">
                <a16:creationId xmlns:a16="http://schemas.microsoft.com/office/drawing/2014/main" id="{155F54D3-49C3-A361-D72F-8A6DA852CE7B}"/>
              </a:ext>
            </a:extLst>
          </p:cNvPr>
          <p:cNvSpPr/>
          <p:nvPr/>
        </p:nvSpPr>
        <p:spPr>
          <a:xfrm>
            <a:off x="9479903" y="287553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吹き出し: 四角形 139">
            <a:extLst>
              <a:ext uri="{FF2B5EF4-FFF2-40B4-BE49-F238E27FC236}">
                <a16:creationId xmlns:a16="http://schemas.microsoft.com/office/drawing/2014/main" id="{9CF20AE5-E5DC-35C6-D923-917FD594F434}"/>
              </a:ext>
            </a:extLst>
          </p:cNvPr>
          <p:cNvSpPr/>
          <p:nvPr/>
        </p:nvSpPr>
        <p:spPr>
          <a:xfrm>
            <a:off x="-2791821" y="3429000"/>
            <a:ext cx="2258007" cy="1577992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都道府県及び指定都市（附属学校）の状況に合わせて、視点を設けた上で分析をしてください。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分析の視点の数の指定はありません。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B1DABE5E-5B2C-4D6B-523C-A337CDE13039}"/>
              </a:ext>
            </a:extLst>
          </p:cNvPr>
          <p:cNvSpPr/>
          <p:nvPr/>
        </p:nvSpPr>
        <p:spPr>
          <a:xfrm>
            <a:off x="-2791821" y="5291735"/>
            <a:ext cx="2258007" cy="1343077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分析の視点に応じて、今後の方向性（手立て）をまとめてください。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手立ての数の指定はありません。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05D301F7-759E-6BE0-8B68-009D3E4853DD}"/>
              </a:ext>
            </a:extLst>
          </p:cNvPr>
          <p:cNvSpPr/>
          <p:nvPr/>
        </p:nvSpPr>
        <p:spPr>
          <a:xfrm>
            <a:off x="-2791822" y="-3914"/>
            <a:ext cx="2258007" cy="1131449"/>
          </a:xfrm>
          <a:prstGeom prst="wedgeRectCallout">
            <a:avLst>
              <a:gd name="adj1" fmla="val 40856"/>
              <a:gd name="adj2" fmla="val -2775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必要に応じて、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■枠の大きさ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■枠の数　等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を変えて作成してください。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4608A85-A7D3-47E8-F2A8-FE9208401652}"/>
              </a:ext>
            </a:extLst>
          </p:cNvPr>
          <p:cNvGrpSpPr/>
          <p:nvPr/>
        </p:nvGrpSpPr>
        <p:grpSpPr>
          <a:xfrm>
            <a:off x="2366544" y="5291735"/>
            <a:ext cx="2144892" cy="1452774"/>
            <a:chOff x="-2675589" y="3388235"/>
            <a:chExt cx="2171736" cy="1452774"/>
          </a:xfrm>
        </p:grpSpPr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4223CA7E-085F-962A-C340-1B6E7CC7908C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1C9F65CB-A34E-37E7-EFC5-679347DDBFFC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3311F4E3-8321-F83F-3E55-72B04E986259}"/>
              </a:ext>
            </a:extLst>
          </p:cNvPr>
          <p:cNvGrpSpPr/>
          <p:nvPr/>
        </p:nvGrpSpPr>
        <p:grpSpPr>
          <a:xfrm>
            <a:off x="2463820" y="3545563"/>
            <a:ext cx="2031778" cy="1452774"/>
            <a:chOff x="-2675589" y="3388235"/>
            <a:chExt cx="2171736" cy="1452774"/>
          </a:xfrm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1E365EF4-739C-84F1-135F-C913C10A38BB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C2B1E4D9-1CDD-815E-DBE3-922F36D5248B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視点②：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)ICT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の活用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2942B828-C7A9-C063-90B0-683990BEAFD2}"/>
              </a:ext>
            </a:extLst>
          </p:cNvPr>
          <p:cNvGrpSpPr/>
          <p:nvPr/>
        </p:nvGrpSpPr>
        <p:grpSpPr>
          <a:xfrm>
            <a:off x="9584631" y="3424306"/>
            <a:ext cx="2031778" cy="1452774"/>
            <a:chOff x="-2675589" y="3388235"/>
            <a:chExt cx="2171736" cy="1452774"/>
          </a:xfrm>
        </p:grpSpPr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E187AB88-753B-5A65-0C01-3D0DC5952843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948A23A8-1E28-7AD2-816B-5A6DFA4DF102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視点①：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63DEEC0-0D3C-E248-E454-663236114D01}"/>
              </a:ext>
            </a:extLst>
          </p:cNvPr>
          <p:cNvGrpSpPr/>
          <p:nvPr/>
        </p:nvGrpSpPr>
        <p:grpSpPr>
          <a:xfrm>
            <a:off x="4681116" y="3545563"/>
            <a:ext cx="2031778" cy="1452774"/>
            <a:chOff x="-2675589" y="3388235"/>
            <a:chExt cx="2171736" cy="1452774"/>
          </a:xfrm>
        </p:grpSpPr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BFABD155-9B66-8B6E-FBB3-8B8452446A68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32D3F72D-320D-93B6-C10B-F6150B2C0E51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視点③：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地域間格差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F7F3ABA-BA99-205D-E395-E0574F4D8CF5}"/>
              </a:ext>
            </a:extLst>
          </p:cNvPr>
          <p:cNvGrpSpPr/>
          <p:nvPr/>
        </p:nvGrpSpPr>
        <p:grpSpPr>
          <a:xfrm>
            <a:off x="6870846" y="3539163"/>
            <a:ext cx="2031778" cy="1452774"/>
            <a:chOff x="-2675589" y="3388235"/>
            <a:chExt cx="2171736" cy="1452774"/>
          </a:xfrm>
        </p:grpSpPr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B906C2DC-A879-6819-CEDB-480C42F328DB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BAAB541-4384-C05D-E1B1-7E138245FEE8}"/>
                </a:ext>
              </a:extLst>
            </p:cNvPr>
            <p:cNvSpPr/>
            <p:nvPr/>
          </p:nvSpPr>
          <p:spPr>
            <a:xfrm>
              <a:off x="-2675589" y="3388235"/>
              <a:ext cx="2171736" cy="2769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視点④：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(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例</a:t>
              </a: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)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専科教員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88" name="フローチャート: 処理 187">
            <a:extLst>
              <a:ext uri="{FF2B5EF4-FFF2-40B4-BE49-F238E27FC236}">
                <a16:creationId xmlns:a16="http://schemas.microsoft.com/office/drawing/2014/main" id="{E50AF9E7-010F-B821-DF84-3331B2E68CD6}"/>
              </a:ext>
            </a:extLst>
          </p:cNvPr>
          <p:cNvSpPr/>
          <p:nvPr/>
        </p:nvSpPr>
        <p:spPr>
          <a:xfrm>
            <a:off x="3275649" y="4991937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フローチャート: 処理 188">
            <a:extLst>
              <a:ext uri="{FF2B5EF4-FFF2-40B4-BE49-F238E27FC236}">
                <a16:creationId xmlns:a16="http://schemas.microsoft.com/office/drawing/2014/main" id="{56142E21-6499-A756-DBAA-64D6B09FD257}"/>
              </a:ext>
            </a:extLst>
          </p:cNvPr>
          <p:cNvSpPr/>
          <p:nvPr/>
        </p:nvSpPr>
        <p:spPr>
          <a:xfrm>
            <a:off x="5541671" y="4998336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フローチャート: 処理 189">
            <a:extLst>
              <a:ext uri="{FF2B5EF4-FFF2-40B4-BE49-F238E27FC236}">
                <a16:creationId xmlns:a16="http://schemas.microsoft.com/office/drawing/2014/main" id="{C19A3E78-F75A-F145-5714-25CA3BDD3421}"/>
              </a:ext>
            </a:extLst>
          </p:cNvPr>
          <p:cNvSpPr/>
          <p:nvPr/>
        </p:nvSpPr>
        <p:spPr>
          <a:xfrm>
            <a:off x="7769106" y="5000809"/>
            <a:ext cx="326682" cy="2950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C21BF54-BBC9-C285-34FE-5B4D1A35671C}"/>
              </a:ext>
            </a:extLst>
          </p:cNvPr>
          <p:cNvGrpSpPr/>
          <p:nvPr/>
        </p:nvGrpSpPr>
        <p:grpSpPr>
          <a:xfrm>
            <a:off x="138829" y="5293359"/>
            <a:ext cx="2144892" cy="1452774"/>
            <a:chOff x="-2675589" y="3388235"/>
            <a:chExt cx="2171736" cy="1452774"/>
          </a:xfrm>
        </p:grpSpPr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BD98F025-D459-756B-22DA-826922DAD70A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E1AF7E4C-F616-80B3-4986-D6A6EEFC6770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99AD0BA-3E70-D2DC-F07B-62ACD90D803A}"/>
              </a:ext>
            </a:extLst>
          </p:cNvPr>
          <p:cNvGrpSpPr/>
          <p:nvPr/>
        </p:nvGrpSpPr>
        <p:grpSpPr>
          <a:xfrm>
            <a:off x="4616362" y="5299416"/>
            <a:ext cx="2144892" cy="1452774"/>
            <a:chOff x="-2675589" y="3388235"/>
            <a:chExt cx="2171736" cy="1452774"/>
          </a:xfrm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3BC7D596-C9E9-1A8F-BEE3-7AAC47B06F38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B8C639E5-AE88-071E-02FF-9017F194AEB7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CBD9723D-2C24-82CD-2189-A4145D7040AB}"/>
              </a:ext>
            </a:extLst>
          </p:cNvPr>
          <p:cNvGrpSpPr/>
          <p:nvPr/>
        </p:nvGrpSpPr>
        <p:grpSpPr>
          <a:xfrm>
            <a:off x="6860279" y="5291735"/>
            <a:ext cx="2144892" cy="1452774"/>
            <a:chOff x="-2675589" y="3388235"/>
            <a:chExt cx="2171736" cy="1452774"/>
          </a:xfrm>
        </p:grpSpPr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01649E4D-FDAD-B382-FBC7-09E2F57AC9A3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862418-3035-5549-AB7E-063E94C090B9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B7EC39D8-CE4C-F2F4-9A11-F897441592AE}"/>
              </a:ext>
            </a:extLst>
          </p:cNvPr>
          <p:cNvGrpSpPr/>
          <p:nvPr/>
        </p:nvGrpSpPr>
        <p:grpSpPr>
          <a:xfrm>
            <a:off x="9584631" y="5060673"/>
            <a:ext cx="2144892" cy="1452774"/>
            <a:chOff x="-2675589" y="3388235"/>
            <a:chExt cx="2171736" cy="1452774"/>
          </a:xfrm>
        </p:grpSpPr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3E649088-19CE-5331-67BD-EC91CB466E6C}"/>
                </a:ext>
              </a:extLst>
            </p:cNvPr>
            <p:cNvSpPr/>
            <p:nvPr/>
          </p:nvSpPr>
          <p:spPr>
            <a:xfrm>
              <a:off x="-2675589" y="3388235"/>
              <a:ext cx="2171736" cy="145277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2F5BB427-D659-2A45-9517-8C34ADE0C187}"/>
                </a:ext>
              </a:extLst>
            </p:cNvPr>
            <p:cNvSpPr/>
            <p:nvPr/>
          </p:nvSpPr>
          <p:spPr>
            <a:xfrm>
              <a:off x="-2675589" y="3388235"/>
              <a:ext cx="2165761" cy="276999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66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手立て：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1533ED2B-2AD0-138E-9379-773CB8DE8371}"/>
              </a:ext>
            </a:extLst>
          </p:cNvPr>
          <p:cNvSpPr/>
          <p:nvPr/>
        </p:nvSpPr>
        <p:spPr>
          <a:xfrm>
            <a:off x="-2776634" y="1634451"/>
            <a:ext cx="2258007" cy="1131449"/>
          </a:xfrm>
          <a:prstGeom prst="wedgeRectCallout">
            <a:avLst>
              <a:gd name="adj1" fmla="val 67403"/>
              <a:gd name="adj2" fmla="val -28316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昨年度から現時点における成果及び課題を記載してください。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6357</TotalTime>
  <Words>219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Yu Gothic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372</cp:revision>
  <cp:lastPrinted>2022-08-17T02:52:02Z</cp:lastPrinted>
  <dcterms:created xsi:type="dcterms:W3CDTF">2019-12-23T03:19:15Z</dcterms:created>
  <dcterms:modified xsi:type="dcterms:W3CDTF">2022-09-05T06:09:20Z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