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xt.go.jp/content/20200911-mxt_jogai01-000009772_1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0"/>
            <a:ext cx="8878146" cy="1879999"/>
            <a:chOff x="132927" y="571817"/>
            <a:chExt cx="8878146" cy="1879999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1"/>
              <a:ext cx="8878146" cy="170774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本事例を</a:t>
              </a:r>
              <a:r>
                <a:rPr kumimoji="1" lang="ja-JP" altLang="en-US" sz="1600" u="sng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好事例とした理由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及び、本事例における</a:t>
              </a:r>
              <a:r>
                <a:rPr kumimoji="1" lang="ja-JP" altLang="en-US" sz="1600" u="sng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デジタル教科書の活用の特徴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をまとめてください。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7"/>
              <a:ext cx="8878146" cy="557397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事例を紹介するタイトルをご記入ください。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4835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言語活動及び「言語活動を通した」指導の充実を目指した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デジタル教科書</a:t>
            </a:r>
            <a:r>
              <a:rPr kumimoji="1" lang="ja-JP" altLang="en-US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を活用した</a:t>
            </a:r>
            <a:r>
              <a:rPr kumimoji="1" lang="ja-JP" altLang="en-US" b="1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好事例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8D5F13-0B6E-4B77-9FF5-EAF623113CC1}"/>
              </a:ext>
            </a:extLst>
          </p:cNvPr>
          <p:cNvSpPr txBox="1"/>
          <p:nvPr/>
        </p:nvSpPr>
        <p:spPr>
          <a:xfrm>
            <a:off x="3272692" y="2942328"/>
            <a:ext cx="5663316" cy="37240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単元名：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詳細な説明をお願いします。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本事例のポイントを</a:t>
            </a:r>
            <a:r>
              <a:rPr kumimoji="1"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太字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にしてください。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</a:t>
            </a: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学校名：</a:t>
            </a:r>
            <a:endParaRPr kumimoji="1" lang="en-US" altLang="ja-JP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AA6A77D-6318-40E3-9906-DC63051F1365}"/>
              </a:ext>
            </a:extLst>
          </p:cNvPr>
          <p:cNvGrpSpPr/>
          <p:nvPr/>
        </p:nvGrpSpPr>
        <p:grpSpPr>
          <a:xfrm>
            <a:off x="132927" y="2899174"/>
            <a:ext cx="2941964" cy="1819835"/>
            <a:chOff x="286871" y="1635416"/>
            <a:chExt cx="2788023" cy="181983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EF2B855-5802-4D8B-8B57-C82803AB7892}"/>
                </a:ext>
              </a:extLst>
            </p:cNvPr>
            <p:cNvSpPr/>
            <p:nvPr/>
          </p:nvSpPr>
          <p:spPr>
            <a:xfrm>
              <a:off x="460836" y="2314501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8814D48-0CD1-49C3-BDED-6EDBD3FEEFFF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EC8AE37-2EE0-4CD0-8269-33C5667B3871}"/>
              </a:ext>
            </a:extLst>
          </p:cNvPr>
          <p:cNvGrpSpPr/>
          <p:nvPr/>
        </p:nvGrpSpPr>
        <p:grpSpPr>
          <a:xfrm>
            <a:off x="132927" y="4889744"/>
            <a:ext cx="2941964" cy="1819835"/>
            <a:chOff x="286871" y="1635416"/>
            <a:chExt cx="2788023" cy="181983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0B7258C-4E12-4B9F-A187-CAC81B5739E2}"/>
                </a:ext>
              </a:extLst>
            </p:cNvPr>
            <p:cNvSpPr/>
            <p:nvPr/>
          </p:nvSpPr>
          <p:spPr>
            <a:xfrm>
              <a:off x="460836" y="2314500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AE4288D-18C7-4136-9E67-FE20E34C7ADB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3DD190D-FD6E-41A3-B3DE-1CFC7625649B}"/>
              </a:ext>
            </a:extLst>
          </p:cNvPr>
          <p:cNvSpPr txBox="1"/>
          <p:nvPr/>
        </p:nvSpPr>
        <p:spPr>
          <a:xfrm>
            <a:off x="4400211" y="6315658"/>
            <a:ext cx="4606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hlinkClick r:id="rId2"/>
              </a:rPr>
              <a:t>参照</a:t>
            </a:r>
            <a:r>
              <a:rPr lang="en-US" altLang="ja-JP" sz="1200" dirty="0">
                <a:hlinkClick r:id="rId2"/>
              </a:rPr>
              <a:t>HP</a:t>
            </a:r>
            <a:r>
              <a:rPr lang="ja-JP" altLang="en-US" sz="1200" dirty="0">
                <a:hlinkClick r:id="rId2"/>
              </a:rPr>
              <a:t>：外国語の指導における</a:t>
            </a:r>
            <a:r>
              <a:rPr lang="en-US" altLang="ja-JP" sz="1200" dirty="0">
                <a:hlinkClick r:id="rId2"/>
              </a:rPr>
              <a:t>ICT</a:t>
            </a:r>
            <a:r>
              <a:rPr lang="ja-JP" altLang="en-US" sz="1200" dirty="0">
                <a:hlinkClick r:id="rId2"/>
              </a:rPr>
              <a:t>の活用について </a:t>
            </a:r>
            <a:r>
              <a:rPr lang="en-US" altLang="ja-JP" sz="1200" dirty="0">
                <a:hlinkClick r:id="rId2"/>
              </a:rPr>
              <a:t>(mext.go.jp)</a:t>
            </a:r>
            <a:endParaRPr lang="ja-JP" altLang="en-US" sz="12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6220B9A-4485-435F-BE28-AF5099067ABC}"/>
              </a:ext>
            </a:extLst>
          </p:cNvPr>
          <p:cNvSpPr/>
          <p:nvPr/>
        </p:nvSpPr>
        <p:spPr>
          <a:xfrm>
            <a:off x="3201655" y="2899174"/>
            <a:ext cx="5809418" cy="381040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4117" y="0"/>
            <a:ext cx="10310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</a:t>
            </a:r>
            <a:r>
              <a:rPr lang="ja-JP" altLang="en-US" sz="1100" b="1" kern="10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様式１１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3884024" y="0"/>
            <a:ext cx="52599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中学校：外国語部会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 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9DA89CB-5447-4F34-4D79-42A1457D6DB7}"/>
              </a:ext>
            </a:extLst>
          </p:cNvPr>
          <p:cNvSpPr/>
          <p:nvPr/>
        </p:nvSpPr>
        <p:spPr>
          <a:xfrm>
            <a:off x="9479903" y="9331"/>
            <a:ext cx="2258007" cy="798477"/>
          </a:xfrm>
          <a:prstGeom prst="wedgeRectCallout">
            <a:avLst>
              <a:gd name="adj1" fmla="val -61284"/>
              <a:gd name="adj2" fmla="val -2958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については、関係する都道府県市（学校）に応じ修正すること。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6203</TotalTime>
  <Words>170</Words>
  <Application>Microsoft Office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Yu Gothic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371</cp:revision>
  <cp:lastPrinted>2022-08-16T05:14:29Z</cp:lastPrinted>
  <dcterms:created xsi:type="dcterms:W3CDTF">2019-12-23T03:19:15Z</dcterms:created>
  <dcterms:modified xsi:type="dcterms:W3CDTF">2022-09-05T06:13:08Z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