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245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8666"/>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73249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990593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83204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5633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8666"/>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66726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769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61796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331320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1269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15543" y="1426281"/>
            <a:ext cx="3471863"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57394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4622"/>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E2CF7A-1668-469E-934F-C43DB1B9A37F}" type="datetimeFigureOut">
              <a:rPr kumimoji="1" lang="ja-JP" altLang="en-US" smtClean="0"/>
              <a:t>2025/8/21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422471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62E2CF7A-1668-469E-934F-C43DB1B9A37F}" type="datetimeFigureOut">
              <a:rPr kumimoji="1" lang="ja-JP" altLang="en-US" smtClean="0"/>
              <a:t>2025/8/21</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622526AD-1F7F-4C5D-9138-8588AE63BE9B}" type="slidenum">
              <a:rPr kumimoji="1" lang="ja-JP" altLang="en-US" smtClean="0"/>
              <a:t>‹#›</a:t>
            </a:fld>
            <a:endParaRPr kumimoji="1" lang="ja-JP" altLang="en-US"/>
          </a:p>
        </p:txBody>
      </p:sp>
    </p:spTree>
    <p:extLst>
      <p:ext uri="{BB962C8B-B14F-4D97-AF65-F5344CB8AC3E}">
        <p14:creationId xmlns:p14="http://schemas.microsoft.com/office/powerpoint/2010/main" val="288349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47955"/>
            <a:ext cx="6858000" cy="1221720"/>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r>
              <a:rPr lang="ja-JP" sz="20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バイヤーの皆様へ</a:t>
            </a:r>
            <a:r>
              <a:rPr 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smtClean="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来場者募集</a:t>
            </a:r>
            <a:r>
              <a:rPr 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0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年度</a:t>
            </a:r>
            <a:endParaRPr 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4200"/>
              </a:lnSpc>
              <a:spcAft>
                <a:spcPts val="0"/>
              </a:spcAft>
            </a:pPr>
            <a:r>
              <a:rPr lang="ja-JP" sz="3600" b="1" kern="100" dirty="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いわて食</a:t>
            </a:r>
            <a:r>
              <a:rPr lang="ja-JP"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の商談会</a:t>
            </a:r>
            <a:r>
              <a:rPr lang="en-US" altLang="ja-JP"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in</a:t>
            </a:r>
            <a:r>
              <a:rPr lang="ja-JP" altLang="en-US" sz="3600" b="1" kern="100" dirty="0" smtClean="0">
                <a:solidFill>
                  <a:srgbClr val="FFFFFF"/>
                </a:solidFill>
                <a:effectLst/>
                <a:latin typeface="メイリオ" panose="020B0604030504040204" pitchFamily="50" charset="-128"/>
                <a:ea typeface="メイリオ" panose="020B0604030504040204" pitchFamily="50" charset="-128"/>
                <a:cs typeface="メイリオ" panose="020B0604030504040204" pitchFamily="50" charset="-128"/>
              </a:rPr>
              <a:t>大阪</a:t>
            </a:r>
            <a:endParaRPr lang="ja-JP" sz="36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6108" y="1403636"/>
            <a:ext cx="6858000" cy="1446550"/>
          </a:xfrm>
          <a:prstGeom prst="rect">
            <a:avLst/>
          </a:prstGeom>
          <a:noFill/>
        </p:spPr>
        <p:txBody>
          <a:bodyPr wrap="square" rtlCol="0">
            <a:spAutoFit/>
          </a:bodyPr>
          <a:lstStyle/>
          <a:p>
            <a:r>
              <a:rPr lang="ja-JP" altLang="en-US" sz="1200" dirty="0" smtClean="0"/>
              <a:t>　</a:t>
            </a:r>
            <a:endParaRPr lang="en-US" altLang="ja-JP" sz="1200" dirty="0" smtClean="0"/>
          </a:p>
          <a:p>
            <a:r>
              <a:rPr lang="ja-JP" altLang="en-US" sz="1200" dirty="0" smtClean="0"/>
              <a:t>　岩手県の食を関西圏を商圏とした百貨店・量販店をはじめ食品卸等のバイヤーの皆さまに</a:t>
            </a:r>
            <a:r>
              <a:rPr lang="ja-JP" altLang="en-US" sz="1200" dirty="0"/>
              <a:t>ＰＲ</a:t>
            </a:r>
            <a:endParaRPr lang="en-US" altLang="ja-JP" sz="1200" dirty="0" smtClean="0"/>
          </a:p>
          <a:p>
            <a:r>
              <a:rPr lang="ja-JP" altLang="en-US" sz="1200" dirty="0" smtClean="0"/>
              <a:t>するため、</a:t>
            </a:r>
            <a:r>
              <a:rPr lang="en-US" altLang="ja-JP" sz="1200" b="1" dirty="0" smtClean="0"/>
              <a:t>『</a:t>
            </a:r>
            <a:r>
              <a:rPr lang="ja-JP" altLang="en-US" sz="1200" b="1" dirty="0" smtClean="0"/>
              <a:t>令和７年度</a:t>
            </a:r>
            <a:r>
              <a:rPr lang="ja-JP" altLang="en-US" sz="1200" b="1" dirty="0" smtClean="0"/>
              <a:t>いわて食の商談会</a:t>
            </a:r>
            <a:r>
              <a:rPr lang="en-US" altLang="ja-JP" sz="1200" b="1" dirty="0" smtClean="0"/>
              <a:t>in</a:t>
            </a:r>
            <a:r>
              <a:rPr lang="ja-JP" altLang="en-US" sz="1200" b="1" dirty="0"/>
              <a:t>大阪</a:t>
            </a:r>
            <a:r>
              <a:rPr lang="en-US" altLang="ja-JP" sz="1200" b="1" dirty="0" smtClean="0"/>
              <a:t>』</a:t>
            </a:r>
            <a:r>
              <a:rPr lang="ja-JP" altLang="en-US" sz="1200" dirty="0" err="1" smtClean="0"/>
              <a:t>を開</a:t>
            </a:r>
            <a:r>
              <a:rPr lang="ja-JP" altLang="en-US" sz="1200" dirty="0" smtClean="0"/>
              <a:t>催し、岩手県の魅力あふれる岩手の産地及び特産商品を広く全国に向けて発信します。</a:t>
            </a:r>
            <a:endParaRPr lang="en-US" altLang="ja-JP" sz="1200" dirty="0" smtClean="0"/>
          </a:p>
          <a:p>
            <a:endParaRPr lang="en-US" altLang="ja-JP" sz="400" dirty="0" smtClean="0"/>
          </a:p>
          <a:p>
            <a:r>
              <a:rPr lang="ja-JP" altLang="en-US" sz="1200" dirty="0" smtClean="0"/>
              <a:t>　御参加いただく</a:t>
            </a:r>
            <a:r>
              <a:rPr lang="ja-JP" altLang="en-US" sz="1200" b="1" dirty="0" smtClean="0"/>
              <a:t>県内の食品製造業者、農林漁業者等の皆様と県内外のバイヤー様との直接商談</a:t>
            </a:r>
            <a:r>
              <a:rPr lang="ja-JP" altLang="en-US" sz="1200" dirty="0" smtClean="0"/>
              <a:t>により、実際の取引に発展する契機とするとともに、岩手の地域経済の復興を目指します。ぜひ、この機会に、奮って御参加ください。</a:t>
            </a:r>
          </a:p>
        </p:txBody>
      </p:sp>
      <p:sp>
        <p:nvSpPr>
          <p:cNvPr id="8" name="テキスト ボックス 7"/>
          <p:cNvSpPr txBox="1"/>
          <p:nvPr/>
        </p:nvSpPr>
        <p:spPr>
          <a:xfrm>
            <a:off x="0" y="2972121"/>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日　時</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61740" y="2937929"/>
            <a:ext cx="4649030" cy="369332"/>
          </a:xfrm>
          <a:prstGeom prst="rect">
            <a:avLst/>
          </a:prstGeom>
          <a:noFill/>
        </p:spPr>
        <p:txBody>
          <a:bodyPr wrap="none" rtlCol="0">
            <a:spAutoFit/>
          </a:bodyPr>
          <a:lstStyle/>
          <a:p>
            <a:r>
              <a:rPr lang="ja-JP" altLang="ja-JP" b="1" dirty="0" smtClean="0"/>
              <a:t>令和</a:t>
            </a:r>
            <a:r>
              <a:rPr lang="ja-JP" altLang="en-US" b="1" dirty="0" smtClean="0"/>
              <a:t>７</a:t>
            </a:r>
            <a:r>
              <a:rPr lang="ja-JP" altLang="ja-JP" b="1" dirty="0" smtClean="0"/>
              <a:t>年</a:t>
            </a:r>
            <a:r>
              <a:rPr lang="en-US" altLang="ja-JP" b="1" dirty="0"/>
              <a:t>11</a:t>
            </a:r>
            <a:r>
              <a:rPr lang="ja-JP" altLang="ja-JP" b="1" dirty="0" smtClean="0"/>
              <a:t>月</a:t>
            </a:r>
            <a:r>
              <a:rPr lang="ja-JP" altLang="en-US" b="1" dirty="0" smtClean="0"/>
              <a:t>１</a:t>
            </a:r>
            <a:r>
              <a:rPr lang="en-US" altLang="ja-JP" b="1" dirty="0"/>
              <a:t>3</a:t>
            </a:r>
            <a:r>
              <a:rPr lang="ja-JP" altLang="ja-JP" b="1" dirty="0" smtClean="0"/>
              <a:t>日</a:t>
            </a:r>
            <a:r>
              <a:rPr lang="ja-JP" altLang="en-US" b="1" dirty="0" smtClean="0"/>
              <a:t>（木）</a:t>
            </a:r>
            <a:r>
              <a:rPr lang="en-US" altLang="ja-JP" b="1" dirty="0" smtClean="0"/>
              <a:t>10</a:t>
            </a:r>
            <a:r>
              <a:rPr lang="ja-JP" altLang="ja-JP" b="1" dirty="0" smtClean="0"/>
              <a:t>：</a:t>
            </a:r>
            <a:r>
              <a:rPr lang="en-US" altLang="ja-JP" b="1" dirty="0"/>
              <a:t>0</a:t>
            </a:r>
            <a:r>
              <a:rPr lang="en-US" altLang="ja-JP" b="1" dirty="0" smtClean="0"/>
              <a:t>0</a:t>
            </a:r>
            <a:r>
              <a:rPr lang="ja-JP" altLang="ja-JP" b="1" dirty="0"/>
              <a:t>～</a:t>
            </a:r>
            <a:r>
              <a:rPr lang="en-US" altLang="ja-JP" b="1" dirty="0"/>
              <a:t>15</a:t>
            </a:r>
            <a:r>
              <a:rPr lang="ja-JP" altLang="ja-JP" b="1" dirty="0" smtClean="0"/>
              <a:t>：</a:t>
            </a:r>
            <a:r>
              <a:rPr lang="en-US" altLang="ja-JP" b="1" dirty="0"/>
              <a:t>0</a:t>
            </a:r>
            <a:r>
              <a:rPr lang="en-US" altLang="ja-JP" b="1" dirty="0" smtClean="0"/>
              <a:t>0</a:t>
            </a:r>
            <a:endParaRPr lang="ja-JP" altLang="ja-JP" b="1" dirty="0"/>
          </a:p>
        </p:txBody>
      </p:sp>
      <p:sp>
        <p:nvSpPr>
          <p:cNvPr id="10" name="テキスト ボックス 9"/>
          <p:cNvSpPr txBox="1"/>
          <p:nvPr/>
        </p:nvSpPr>
        <p:spPr>
          <a:xfrm>
            <a:off x="0" y="3476108"/>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場　所</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929574" y="3429592"/>
            <a:ext cx="4836580" cy="738664"/>
          </a:xfrm>
          <a:prstGeom prst="rect">
            <a:avLst/>
          </a:prstGeom>
          <a:noFill/>
        </p:spPr>
        <p:txBody>
          <a:bodyPr wrap="none" rtlCol="0">
            <a:spAutoFit/>
          </a:bodyPr>
          <a:lstStyle/>
          <a:p>
            <a:r>
              <a:rPr lang="ja-JP" altLang="en-US" b="1" dirty="0" smtClean="0"/>
              <a:t>ホテル阪神大阪</a:t>
            </a:r>
            <a:r>
              <a:rPr lang="ja-JP" altLang="en-US" b="1" dirty="0" smtClean="0"/>
              <a:t>　</a:t>
            </a:r>
            <a:r>
              <a:rPr lang="en-US" altLang="ja-JP" b="1" dirty="0" smtClean="0"/>
              <a:t>10</a:t>
            </a:r>
            <a:r>
              <a:rPr lang="ja-JP" altLang="en-US" b="1" dirty="0" smtClean="0"/>
              <a:t>階「</a:t>
            </a:r>
            <a:r>
              <a:rPr lang="ja-JP" altLang="en-US" b="1" dirty="0"/>
              <a:t>クリスタルルーム</a:t>
            </a:r>
            <a:r>
              <a:rPr lang="ja-JP" altLang="en-US" b="1" dirty="0" smtClean="0"/>
              <a:t>」</a:t>
            </a:r>
            <a:endParaRPr lang="ja-JP" altLang="en-US" b="1" dirty="0" smtClean="0"/>
          </a:p>
          <a:p>
            <a:r>
              <a:rPr lang="ja-JP" altLang="en-US" sz="1200" b="1" dirty="0" smtClean="0"/>
              <a:t>（大阪府</a:t>
            </a:r>
            <a:r>
              <a:rPr lang="ja-JP" altLang="en-US" sz="1200" b="1" dirty="0" smtClean="0"/>
              <a:t>大阪市福島区福島５</a:t>
            </a:r>
            <a:r>
              <a:rPr lang="en-US" altLang="ja-JP" sz="1200" b="1" dirty="0" smtClean="0"/>
              <a:t>-</a:t>
            </a:r>
            <a:r>
              <a:rPr lang="ja-JP" altLang="en-US" sz="1200" b="1" dirty="0" smtClean="0"/>
              <a:t>６</a:t>
            </a:r>
            <a:r>
              <a:rPr lang="en-US" altLang="ja-JP" sz="1200" b="1" dirty="0" smtClean="0"/>
              <a:t>-16</a:t>
            </a:r>
            <a:r>
              <a:rPr lang="ja-JP" altLang="en-US" sz="1200" b="1" dirty="0" smtClean="0"/>
              <a:t>　電話：</a:t>
            </a:r>
            <a:r>
              <a:rPr lang="en-US" altLang="ja-JP" sz="1200" b="1" dirty="0" smtClean="0"/>
              <a:t>06-6363-6611</a:t>
            </a:r>
            <a:r>
              <a:rPr lang="ja-JP" altLang="en-US" sz="1200" b="1" dirty="0" smtClean="0"/>
              <a:t>）</a:t>
            </a:r>
            <a:endParaRPr lang="en-US" altLang="ja-JP" sz="1200" b="1" dirty="0" smtClean="0"/>
          </a:p>
          <a:p>
            <a:r>
              <a:rPr lang="en-US" altLang="ja-JP" sz="1200" b="1" dirty="0" smtClean="0">
                <a:solidFill>
                  <a:srgbClr val="FF0000"/>
                </a:solidFill>
              </a:rPr>
              <a:t>※</a:t>
            </a:r>
            <a:r>
              <a:rPr lang="ja-JP" altLang="en-US" sz="1200" b="1" dirty="0" smtClean="0">
                <a:solidFill>
                  <a:srgbClr val="FF0000"/>
                </a:solidFill>
              </a:rPr>
              <a:t>昨年度と場所が変更</a:t>
            </a:r>
            <a:r>
              <a:rPr lang="ja-JP" altLang="en-US" sz="1200" b="1" dirty="0" smtClean="0">
                <a:solidFill>
                  <a:srgbClr val="FF0000"/>
                </a:solidFill>
              </a:rPr>
              <a:t>になっておりますので、ご注意ください。</a:t>
            </a:r>
            <a:endParaRPr lang="ja-JP" altLang="ja-JP" sz="1200" b="1" dirty="0">
              <a:solidFill>
                <a:srgbClr val="FF0000"/>
              </a:solidFill>
            </a:endParaRPr>
          </a:p>
        </p:txBody>
      </p:sp>
      <p:sp>
        <p:nvSpPr>
          <p:cNvPr id="12" name="テキスト ボックス 11"/>
          <p:cNvSpPr txBox="1"/>
          <p:nvPr/>
        </p:nvSpPr>
        <p:spPr>
          <a:xfrm>
            <a:off x="-2559" y="4995650"/>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参　加</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2559" y="4103610"/>
            <a:ext cx="882650" cy="276999"/>
          </a:xfrm>
          <a:prstGeom prst="rect">
            <a:avLst/>
          </a:prstGeom>
          <a:solidFill>
            <a:srgbClr val="3AC7CE"/>
          </a:solidFill>
        </p:spPr>
        <p:txBody>
          <a:bodyPr wrap="square" rtlCol="0">
            <a:spAutoFit/>
          </a:bodyPr>
          <a:lstStyle/>
          <a:p>
            <a:pPr algn="ctr"/>
            <a:r>
              <a:rPr lang="ja-JP" altLang="en-US" sz="1200" b="1" dirty="0" smtClean="0">
                <a:solidFill>
                  <a:schemeClr val="bg1"/>
                </a:solidFill>
                <a:latin typeface="メイリオ" panose="020B0604030504040204" pitchFamily="50" charset="-128"/>
                <a:ea typeface="メイリオ" panose="020B0604030504040204" pitchFamily="50" charset="-128"/>
              </a:rPr>
              <a:t>内　容</a:t>
            </a:r>
            <a:endParaRPr kumimoji="1"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929574" y="4047921"/>
            <a:ext cx="5854700" cy="815608"/>
          </a:xfrm>
          <a:prstGeom prst="rect">
            <a:avLst/>
          </a:prstGeom>
          <a:noFill/>
        </p:spPr>
        <p:txBody>
          <a:bodyPr wrap="square" rtlCol="0">
            <a:spAutoFit/>
          </a:bodyPr>
          <a:lstStyle/>
          <a:p>
            <a:r>
              <a:rPr lang="en-US" altLang="ja-JP" sz="1400" b="1" dirty="0" smtClean="0"/>
              <a:t>10</a:t>
            </a:r>
            <a:r>
              <a:rPr lang="ja-JP" altLang="ja-JP" sz="1400" b="1" dirty="0" smtClean="0"/>
              <a:t>：</a:t>
            </a:r>
            <a:r>
              <a:rPr lang="en-US" altLang="ja-JP" sz="1400" b="1" dirty="0"/>
              <a:t>0</a:t>
            </a:r>
            <a:r>
              <a:rPr lang="en-US" altLang="ja-JP" sz="1400" b="1" dirty="0" smtClean="0"/>
              <a:t>0</a:t>
            </a:r>
            <a:r>
              <a:rPr lang="ja-JP" altLang="ja-JP" sz="1400" b="1" dirty="0"/>
              <a:t>～</a:t>
            </a:r>
            <a:r>
              <a:rPr lang="en-US" altLang="ja-JP" sz="1400" b="1" dirty="0"/>
              <a:t>15</a:t>
            </a:r>
            <a:r>
              <a:rPr lang="ja-JP" altLang="ja-JP" sz="1400" b="1" dirty="0" smtClean="0"/>
              <a:t>：</a:t>
            </a:r>
            <a:r>
              <a:rPr lang="en-US" altLang="ja-JP" sz="1400" b="1" dirty="0" smtClean="0"/>
              <a:t>00</a:t>
            </a:r>
            <a:r>
              <a:rPr lang="ja-JP" altLang="en-US" sz="1400" b="1" dirty="0" smtClean="0"/>
              <a:t>　展示・試食・商談</a:t>
            </a:r>
            <a:endParaRPr lang="en-US" altLang="ja-JP" sz="1400" b="1" dirty="0" smtClean="0"/>
          </a:p>
          <a:p>
            <a:r>
              <a:rPr lang="ja-JP" altLang="en-US" sz="1100" b="1" dirty="0" smtClean="0"/>
              <a:t>加工食品や飲料・菓子・農林水産物など、</a:t>
            </a:r>
            <a:r>
              <a:rPr lang="ja-JP" altLang="en-US" sz="1100" b="1" u="sng" dirty="0" smtClean="0"/>
              <a:t>食品製造業者・農林漁業者等が約</a:t>
            </a:r>
            <a:r>
              <a:rPr lang="en-US" altLang="ja-JP" sz="1100" b="1" u="sng" dirty="0"/>
              <a:t>30</a:t>
            </a:r>
            <a:r>
              <a:rPr lang="ja-JP" altLang="en-US" sz="1100" b="1" u="sng" dirty="0" smtClean="0"/>
              <a:t>者（予定）</a:t>
            </a:r>
            <a:r>
              <a:rPr lang="ja-JP" altLang="en-US" sz="1100" b="1" dirty="0" smtClean="0"/>
              <a:t>参加。食材・商品を陳列し、バイヤーの皆様に試食していただきながら、商品のこだわり等をご説明。その場で商談も可能です。</a:t>
            </a:r>
            <a:endParaRPr lang="ja-JP" altLang="ja-JP" sz="1100" b="1" dirty="0"/>
          </a:p>
        </p:txBody>
      </p:sp>
      <p:sp>
        <p:nvSpPr>
          <p:cNvPr id="22" name="テキスト ボックス 21"/>
          <p:cNvSpPr txBox="1"/>
          <p:nvPr/>
        </p:nvSpPr>
        <p:spPr>
          <a:xfrm>
            <a:off x="961741" y="4991247"/>
            <a:ext cx="4613764" cy="338554"/>
          </a:xfrm>
          <a:prstGeom prst="rect">
            <a:avLst/>
          </a:prstGeom>
          <a:solidFill>
            <a:srgbClr val="FF0000"/>
          </a:solidFill>
        </p:spPr>
        <p:txBody>
          <a:bodyPr wrap="square" rtlCol="0">
            <a:spAutoFit/>
          </a:bodyPr>
          <a:lstStyle/>
          <a:p>
            <a:pPr algn="ctr"/>
            <a:r>
              <a:rPr lang="ja-JP" altLang="en-US" sz="1600" b="1" dirty="0" smtClean="0">
                <a:solidFill>
                  <a:schemeClr val="bg1"/>
                </a:solidFill>
              </a:rPr>
              <a:t>申込期間</a:t>
            </a:r>
            <a:r>
              <a:rPr lang="ja-JP" altLang="en-US" sz="1600" b="1" dirty="0" smtClean="0">
                <a:solidFill>
                  <a:schemeClr val="bg1"/>
                </a:solidFill>
              </a:rPr>
              <a:t>：</a:t>
            </a:r>
            <a:r>
              <a:rPr lang="en-US" altLang="ja-JP" sz="1600" b="1" dirty="0" smtClean="0">
                <a:solidFill>
                  <a:schemeClr val="bg1"/>
                </a:solidFill>
              </a:rPr>
              <a:t>11</a:t>
            </a:r>
            <a:r>
              <a:rPr lang="ja-JP" altLang="en-US" sz="1600" b="1" dirty="0" smtClean="0">
                <a:solidFill>
                  <a:schemeClr val="bg1"/>
                </a:solidFill>
              </a:rPr>
              <a:t>月</a:t>
            </a:r>
            <a:r>
              <a:rPr lang="ja-JP" altLang="en-US" sz="1600" b="1" dirty="0">
                <a:solidFill>
                  <a:schemeClr val="bg1"/>
                </a:solidFill>
              </a:rPr>
              <a:t>７</a:t>
            </a:r>
            <a:r>
              <a:rPr lang="ja-JP" altLang="en-US" sz="1600" b="1" dirty="0" smtClean="0">
                <a:solidFill>
                  <a:schemeClr val="bg1"/>
                </a:solidFill>
              </a:rPr>
              <a:t>日</a:t>
            </a:r>
            <a:r>
              <a:rPr lang="ja-JP" altLang="en-US" sz="1600" b="1" dirty="0" smtClean="0">
                <a:solidFill>
                  <a:schemeClr val="bg1"/>
                </a:solidFill>
              </a:rPr>
              <a:t>（金）</a:t>
            </a:r>
            <a:r>
              <a:rPr lang="en-US" altLang="ja-JP" sz="1600" b="1" dirty="0" smtClean="0">
                <a:solidFill>
                  <a:schemeClr val="bg1"/>
                </a:solidFill>
              </a:rPr>
              <a:t>17</a:t>
            </a:r>
            <a:r>
              <a:rPr lang="ja-JP" altLang="en-US" sz="1600" b="1" dirty="0" smtClean="0">
                <a:solidFill>
                  <a:schemeClr val="bg1"/>
                </a:solidFill>
              </a:rPr>
              <a:t>：</a:t>
            </a:r>
            <a:r>
              <a:rPr lang="en-US" altLang="ja-JP" sz="1600" b="1" dirty="0" smtClean="0">
                <a:solidFill>
                  <a:schemeClr val="bg1"/>
                </a:solidFill>
              </a:rPr>
              <a:t>00</a:t>
            </a:r>
            <a:r>
              <a:rPr lang="ja-JP" altLang="en-US" sz="1600" b="1" dirty="0" smtClean="0">
                <a:solidFill>
                  <a:schemeClr val="bg1"/>
                </a:solidFill>
              </a:rPr>
              <a:t>迄</a:t>
            </a:r>
            <a:endParaRPr lang="ja-JP" altLang="ja-JP" sz="1600" b="1" dirty="0">
              <a:solidFill>
                <a:schemeClr val="bg1"/>
              </a:solidFill>
            </a:endParaRPr>
          </a:p>
        </p:txBody>
      </p:sp>
      <p:sp>
        <p:nvSpPr>
          <p:cNvPr id="23" name="テキスト ボックス 22"/>
          <p:cNvSpPr txBox="1"/>
          <p:nvPr/>
        </p:nvSpPr>
        <p:spPr>
          <a:xfrm>
            <a:off x="929574" y="5635226"/>
            <a:ext cx="4742264" cy="261610"/>
          </a:xfrm>
          <a:prstGeom prst="rect">
            <a:avLst/>
          </a:prstGeom>
          <a:noFill/>
        </p:spPr>
        <p:txBody>
          <a:bodyPr wrap="square" rtlCol="0">
            <a:spAutoFit/>
          </a:bodyPr>
          <a:lstStyle/>
          <a:p>
            <a:r>
              <a:rPr lang="ja-JP" altLang="en-US" sz="1100" dirty="0" smtClean="0"/>
              <a:t>県</a:t>
            </a:r>
            <a:r>
              <a:rPr lang="ja-JP" altLang="en-US" sz="1100" dirty="0"/>
              <a:t>公式ＨＰ＞産業・雇用＞産業振興＞食</a:t>
            </a:r>
            <a:r>
              <a:rPr lang="ja-JP" altLang="en-US" sz="1100" dirty="0" smtClean="0"/>
              <a:t>産業＞</a:t>
            </a:r>
            <a:r>
              <a:rPr lang="ja-JP" altLang="en-US" sz="1100" dirty="0" smtClean="0">
                <a:solidFill>
                  <a:srgbClr val="FF0000"/>
                </a:solidFill>
              </a:rPr>
              <a:t>いわて食の商談会㏌大阪</a:t>
            </a:r>
            <a:endParaRPr lang="ja-JP" altLang="en-US" sz="1100" b="1" dirty="0">
              <a:solidFill>
                <a:srgbClr val="FF0000"/>
              </a:solidFill>
            </a:endParaRPr>
          </a:p>
        </p:txBody>
      </p:sp>
      <p:sp>
        <p:nvSpPr>
          <p:cNvPr id="30" name="テキスト ボックス 29"/>
          <p:cNvSpPr txBox="1"/>
          <p:nvPr/>
        </p:nvSpPr>
        <p:spPr>
          <a:xfrm>
            <a:off x="929574" y="5822275"/>
            <a:ext cx="5271032" cy="230832"/>
          </a:xfrm>
          <a:prstGeom prst="rect">
            <a:avLst/>
          </a:prstGeom>
          <a:noFill/>
        </p:spPr>
        <p:txBody>
          <a:bodyPr wrap="square" rtlCol="0">
            <a:spAutoFit/>
          </a:bodyPr>
          <a:lstStyle/>
          <a:p>
            <a:r>
              <a:rPr lang="ja-JP" altLang="en-US" sz="900" b="1" dirty="0"/>
              <a:t>ページ</a:t>
            </a:r>
            <a:r>
              <a:rPr lang="ja-JP" altLang="en-US" sz="900" b="1" dirty="0" smtClean="0"/>
              <a:t>番号</a:t>
            </a:r>
            <a:r>
              <a:rPr lang="en-US" altLang="ja-JP" sz="900" b="1" dirty="0"/>
              <a:t>1058857</a:t>
            </a:r>
            <a:r>
              <a:rPr lang="ja-JP" altLang="en-US" sz="900" b="1" dirty="0" smtClean="0"/>
              <a:t>　ページからリンクする</a:t>
            </a:r>
            <a:r>
              <a:rPr lang="en-US" altLang="ja-JP" sz="900" b="1" dirty="0" smtClean="0"/>
              <a:t>『</a:t>
            </a:r>
            <a:r>
              <a:rPr lang="ja-JP" altLang="en-US" sz="900" b="1" dirty="0" smtClean="0"/>
              <a:t>バイヤー応募フォーム</a:t>
            </a:r>
            <a:r>
              <a:rPr lang="en-US" altLang="ja-JP" sz="900" b="1" dirty="0" smtClean="0"/>
              <a:t>』</a:t>
            </a:r>
            <a:r>
              <a:rPr lang="ja-JP" altLang="en-US" sz="900" b="1" dirty="0" smtClean="0"/>
              <a:t>から</a:t>
            </a:r>
            <a:r>
              <a:rPr lang="ja-JP" altLang="en-US" sz="900" b="1" dirty="0"/>
              <a:t>お申し込み</a:t>
            </a:r>
            <a:r>
              <a:rPr lang="ja-JP" altLang="en-US" sz="900" b="1" dirty="0" smtClean="0"/>
              <a:t>ください。</a:t>
            </a:r>
            <a:endParaRPr lang="ja-JP" altLang="en-US" sz="900" b="1" dirty="0"/>
          </a:p>
        </p:txBody>
      </p:sp>
      <p:pic>
        <p:nvPicPr>
          <p:cNvPr id="1025" name="図 10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790" y="7864774"/>
            <a:ext cx="852945" cy="1050034"/>
          </a:xfrm>
          <a:prstGeom prst="rect">
            <a:avLst/>
          </a:prstGeom>
        </p:spPr>
      </p:pic>
      <p:pic>
        <p:nvPicPr>
          <p:cNvPr id="6" name="図 5"/>
          <p:cNvPicPr>
            <a:picLocks noChangeAspect="1"/>
          </p:cNvPicPr>
          <p:nvPr/>
        </p:nvPicPr>
        <p:blipFill>
          <a:blip r:embed="rId3"/>
          <a:stretch>
            <a:fillRect/>
          </a:stretch>
        </p:blipFill>
        <p:spPr>
          <a:xfrm>
            <a:off x="274615" y="6124651"/>
            <a:ext cx="2494494" cy="1635448"/>
          </a:xfrm>
          <a:prstGeom prst="rect">
            <a:avLst/>
          </a:prstGeom>
        </p:spPr>
      </p:pic>
      <p:sp>
        <p:nvSpPr>
          <p:cNvPr id="28" name="テキスト ボックス 27"/>
          <p:cNvSpPr txBox="1"/>
          <p:nvPr/>
        </p:nvSpPr>
        <p:spPr>
          <a:xfrm>
            <a:off x="0" y="9019372"/>
            <a:ext cx="1049863" cy="253916"/>
          </a:xfrm>
          <a:prstGeom prst="rect">
            <a:avLst/>
          </a:prstGeom>
          <a:solidFill>
            <a:srgbClr val="3AC7CE"/>
          </a:solidFill>
        </p:spPr>
        <p:txBody>
          <a:bodyPr wrap="square" rtlCol="0">
            <a:spAutoFit/>
          </a:bodyPr>
          <a:lstStyle/>
          <a:p>
            <a:pPr algn="ctr"/>
            <a:r>
              <a:rPr lang="ja-JP" altLang="en-US" sz="1050" b="1" dirty="0" smtClean="0">
                <a:solidFill>
                  <a:schemeClr val="bg1"/>
                </a:solidFill>
                <a:latin typeface="メイリオ" panose="020B0604030504040204" pitchFamily="50" charset="-128"/>
                <a:ea typeface="メイリオ" panose="020B0604030504040204" pitchFamily="50" charset="-128"/>
              </a:rPr>
              <a:t>主催・問合せ</a:t>
            </a:r>
            <a:endParaRPr kumimoji="1" lang="ja-JP" altLang="en-US" sz="1050" b="1" dirty="0">
              <a:solidFill>
                <a:schemeClr val="bg1"/>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049863" y="8978418"/>
            <a:ext cx="5673154" cy="738664"/>
          </a:xfrm>
          <a:prstGeom prst="rect">
            <a:avLst/>
          </a:prstGeom>
          <a:noFill/>
        </p:spPr>
        <p:txBody>
          <a:bodyPr wrap="square" rtlCol="0">
            <a:spAutoFit/>
          </a:bodyPr>
          <a:lstStyle/>
          <a:p>
            <a:r>
              <a:rPr lang="ja-JP" altLang="en-US" sz="1050" b="1" dirty="0" smtClean="0"/>
              <a:t>岩手県産㈱</a:t>
            </a:r>
            <a:r>
              <a:rPr lang="ja-JP" altLang="en-US" sz="1050" dirty="0" smtClean="0"/>
              <a:t>（三上）</a:t>
            </a:r>
            <a:r>
              <a:rPr lang="ja-JP" altLang="en-US" sz="1050" b="1" dirty="0" smtClean="0"/>
              <a:t>　　　　　　　　　　　　</a:t>
            </a:r>
            <a:r>
              <a:rPr lang="ja-JP" altLang="en-US" sz="1050" dirty="0" smtClean="0">
                <a:latin typeface="メイリオ" panose="020B0604030504040204" pitchFamily="50" charset="-128"/>
                <a:ea typeface="メイリオ" panose="020B0604030504040204" pitchFamily="50" charset="-128"/>
              </a:rPr>
              <a:t>電話　</a:t>
            </a:r>
            <a:r>
              <a:rPr lang="en-US" altLang="ja-JP" sz="1050" dirty="0" smtClean="0">
                <a:latin typeface="メイリオ" panose="020B0604030504040204" pitchFamily="50" charset="-128"/>
                <a:ea typeface="メイリオ" panose="020B0604030504040204" pitchFamily="50" charset="-128"/>
              </a:rPr>
              <a:t>019-637-9899</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FAX019-638-6890</a:t>
            </a:r>
          </a:p>
          <a:p>
            <a:r>
              <a:rPr lang="ja-JP" altLang="en-US" sz="1050" b="1" dirty="0">
                <a:latin typeface="+mn-ea"/>
              </a:rPr>
              <a:t>岩手県商工労働</a:t>
            </a:r>
            <a:r>
              <a:rPr lang="ja-JP" altLang="en-US" sz="1050" b="1" dirty="0" smtClean="0">
                <a:latin typeface="+mn-ea"/>
              </a:rPr>
              <a:t>観光部産業</a:t>
            </a:r>
            <a:r>
              <a:rPr lang="ja-JP" altLang="en-US" sz="1050" b="1" dirty="0">
                <a:latin typeface="+mn-ea"/>
              </a:rPr>
              <a:t>経済</a:t>
            </a:r>
            <a:r>
              <a:rPr lang="ja-JP" altLang="en-US" sz="1050" b="1" dirty="0" smtClean="0">
                <a:latin typeface="+mn-ea"/>
              </a:rPr>
              <a:t>交流課</a:t>
            </a:r>
            <a:r>
              <a:rPr lang="ja-JP" altLang="en-US" sz="1050" dirty="0" smtClean="0">
                <a:ea typeface="メイリオ" panose="020B0604030504040204" pitchFamily="50" charset="-128"/>
              </a:rPr>
              <a:t>（藤原）</a:t>
            </a:r>
            <a:r>
              <a:rPr lang="ja-JP" altLang="en-US" sz="1050" dirty="0" smtClean="0">
                <a:latin typeface="メイリオ" panose="020B0604030504040204" pitchFamily="50" charset="-128"/>
                <a:ea typeface="メイリオ" panose="020B0604030504040204" pitchFamily="50" charset="-128"/>
              </a:rPr>
              <a:t>電話　</a:t>
            </a:r>
            <a:r>
              <a:rPr lang="en-US" altLang="ja-JP" sz="1050" dirty="0" smtClean="0">
                <a:latin typeface="メイリオ" panose="020B0604030504040204" pitchFamily="50" charset="-128"/>
                <a:ea typeface="メイリオ" panose="020B0604030504040204" pitchFamily="50" charset="-128"/>
              </a:rPr>
              <a:t>019-629-5531</a:t>
            </a:r>
            <a:r>
              <a:rPr lang="ja-JP" altLang="en-US" sz="1050" dirty="0" smtClean="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FAX019-623-2510</a:t>
            </a:r>
          </a:p>
          <a:p>
            <a:r>
              <a:rPr lang="ja-JP" altLang="en-US" sz="1050" b="1" dirty="0">
                <a:latin typeface="メイリオ" panose="020B0604030504040204" pitchFamily="50" charset="-128"/>
                <a:ea typeface="メイリオ" panose="020B0604030504040204" pitchFamily="50" charset="-128"/>
              </a:rPr>
              <a:t>　</a:t>
            </a: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メール　</a:t>
            </a:r>
            <a:r>
              <a:rPr lang="en-US" altLang="ja-JP" sz="1050" dirty="0" smtClean="0">
                <a:latin typeface="Bahnschrift Light SemiCondensed" panose="020B0502040204020203" pitchFamily="34" charset="0"/>
                <a:ea typeface="HGP教科書体" panose="02020600000000000000" pitchFamily="18" charset="-128"/>
              </a:rPr>
              <a:t>AE0003@pref.iwate.jp</a:t>
            </a:r>
            <a:endParaRPr lang="ja-JP" altLang="en-US" sz="1050" dirty="0">
              <a:latin typeface="Bahnschrift Light SemiCondensed" panose="020B0502040204020203" pitchFamily="34" charset="0"/>
              <a:ea typeface="HGP教科書体" panose="02020600000000000000" pitchFamily="18" charset="-128"/>
            </a:endParaRPr>
          </a:p>
          <a:p>
            <a:endParaRPr lang="ja-JP" altLang="en-US" sz="1050" b="1" dirty="0" smtClean="0"/>
          </a:p>
        </p:txBody>
      </p:sp>
      <p:sp>
        <p:nvSpPr>
          <p:cNvPr id="31" name="正方形/長方形 30"/>
          <p:cNvSpPr/>
          <p:nvPr/>
        </p:nvSpPr>
        <p:spPr>
          <a:xfrm>
            <a:off x="0" y="9587542"/>
            <a:ext cx="6858000" cy="318458"/>
          </a:xfrm>
          <a:prstGeom prst="rect">
            <a:avLst/>
          </a:prstGeom>
          <a:solidFill>
            <a:srgbClr val="3AC7CE"/>
          </a:solidFill>
          <a:ln w="12700" cap="flat" cmpd="sng" algn="ctr">
            <a:noFill/>
            <a:prstDash val="solid"/>
            <a:miter lim="800000"/>
          </a:ln>
          <a:effectLst/>
        </p:spPr>
        <p:txBody>
          <a:bodyPr rot="0" spcFirstLastPara="0" vert="horz" wrap="square" lIns="0" tIns="45720" rIns="91440" bIns="45720" numCol="1" spcCol="0" rtlCol="0" fromWordArt="0" anchor="ctr" anchorCtr="0" forceAA="0" compatLnSpc="1">
            <a:prstTxWarp prst="textNoShape">
              <a:avLst/>
            </a:prstTxWarp>
            <a:noAutofit/>
          </a:bodyPr>
          <a:lstStyle/>
          <a:p>
            <a:pPr algn="ctr">
              <a:lnSpc>
                <a:spcPts val="4200"/>
              </a:lnSpc>
              <a:spcAft>
                <a:spcPts val="0"/>
              </a:spcAft>
            </a:pPr>
            <a:endParaRPr lang="ja-JP" sz="105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p:cNvPicPr>
            <a:picLocks noChangeAspect="1"/>
          </p:cNvPicPr>
          <p:nvPr/>
        </p:nvPicPr>
        <p:blipFill>
          <a:blip r:embed="rId4"/>
          <a:stretch>
            <a:fillRect/>
          </a:stretch>
        </p:blipFill>
        <p:spPr>
          <a:xfrm>
            <a:off x="3105546" y="6115511"/>
            <a:ext cx="3181754" cy="1624062"/>
          </a:xfrm>
          <a:prstGeom prst="rect">
            <a:avLst/>
          </a:prstGeom>
        </p:spPr>
      </p:pic>
      <p:pic>
        <p:nvPicPr>
          <p:cNvPr id="14" name="図 13"/>
          <p:cNvPicPr>
            <a:picLocks noChangeAspect="1"/>
          </p:cNvPicPr>
          <p:nvPr/>
        </p:nvPicPr>
        <p:blipFill>
          <a:blip r:embed="rId5"/>
          <a:stretch>
            <a:fillRect/>
          </a:stretch>
        </p:blipFill>
        <p:spPr>
          <a:xfrm>
            <a:off x="2305390" y="7773535"/>
            <a:ext cx="3509460" cy="1073694"/>
          </a:xfrm>
          <a:prstGeom prst="rect">
            <a:avLst/>
          </a:prstGeom>
        </p:spPr>
      </p:pic>
      <p:sp>
        <p:nvSpPr>
          <p:cNvPr id="24" name="テキスト ボックス 23"/>
          <p:cNvSpPr txBox="1"/>
          <p:nvPr/>
        </p:nvSpPr>
        <p:spPr>
          <a:xfrm>
            <a:off x="895179" y="5341848"/>
            <a:ext cx="4302463" cy="276999"/>
          </a:xfrm>
          <a:prstGeom prst="rect">
            <a:avLst/>
          </a:prstGeom>
          <a:noFill/>
        </p:spPr>
        <p:txBody>
          <a:bodyPr wrap="square" rtlCol="0">
            <a:spAutoFit/>
          </a:bodyPr>
          <a:lstStyle/>
          <a:p>
            <a:r>
              <a:rPr lang="ja-JP" altLang="en-US" sz="1200" b="1" dirty="0"/>
              <a:t>当日参加</a:t>
            </a:r>
            <a:r>
              <a:rPr lang="ja-JP" altLang="en-US" sz="1200" b="1" dirty="0" smtClean="0"/>
              <a:t>も可能ですが、事前申込に御協力をお願いします。</a:t>
            </a:r>
            <a:endParaRPr lang="ja-JP" altLang="en-US" sz="1200" b="1" dirty="0"/>
          </a:p>
        </p:txBody>
      </p:sp>
      <p:pic>
        <p:nvPicPr>
          <p:cNvPr id="2" name="図 1"/>
          <p:cNvPicPr>
            <a:picLocks noChangeAspect="1"/>
          </p:cNvPicPr>
          <p:nvPr/>
        </p:nvPicPr>
        <p:blipFill>
          <a:blip r:embed="rId6"/>
          <a:stretch>
            <a:fillRect/>
          </a:stretch>
        </p:blipFill>
        <p:spPr>
          <a:xfrm>
            <a:off x="5624988" y="4723186"/>
            <a:ext cx="1057175" cy="1099089"/>
          </a:xfrm>
          <a:prstGeom prst="rect">
            <a:avLst/>
          </a:prstGeom>
        </p:spPr>
      </p:pic>
    </p:spTree>
    <p:extLst>
      <p:ext uri="{BB962C8B-B14F-4D97-AF65-F5344CB8AC3E}">
        <p14:creationId xmlns:p14="http://schemas.microsoft.com/office/powerpoint/2010/main" val="3511989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TotalTime>
  <Words>399</Words>
  <Application>Microsoft Office PowerPoint</Application>
  <PresentationFormat>A4 210 x 297 mm</PresentationFormat>
  <Paragraphs>25</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HGP教科書体</vt:lpstr>
      <vt:lpstr>メイリオ</vt:lpstr>
      <vt:lpstr>游ゴシック</vt:lpstr>
      <vt:lpstr>游ゴシック Light</vt:lpstr>
      <vt:lpstr>Arial</vt:lpstr>
      <vt:lpstr>Bahnschrift Light SemiCondensed</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010124</dc:creator>
  <cp:lastModifiedBy>藤原美和</cp:lastModifiedBy>
  <cp:revision>52</cp:revision>
  <cp:lastPrinted>2025-08-21T02:12:28Z</cp:lastPrinted>
  <dcterms:created xsi:type="dcterms:W3CDTF">2022-04-12T05:43:36Z</dcterms:created>
  <dcterms:modified xsi:type="dcterms:W3CDTF">2025-08-21T02:22:30Z</dcterms:modified>
</cp:coreProperties>
</file>