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61" r:id="rId4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7" autoAdjust="0"/>
  </p:normalViewPr>
  <p:slideViewPr>
    <p:cSldViewPr snapToGrid="0">
      <p:cViewPr varScale="1">
        <p:scale>
          <a:sx n="98" d="100"/>
          <a:sy n="98" d="100"/>
        </p:scale>
        <p:origin x="1709" y="67"/>
      </p:cViewPr>
      <p:guideLst>
        <p:guide orient="horz" pos="2160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869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3138" y="1243013"/>
            <a:ext cx="486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869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869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24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1" y="377896"/>
            <a:ext cx="5072803" cy="4018382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05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〇狩猟をする場合、狩猟後は、シャワー等で全身洗浄、新しい衣服・靴に交換してから農場に入場する。狩猟に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使う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器具・機材は農場に持込まない。</a:t>
            </a:r>
            <a:endParaRPr lang="en-US" altLang="ja-JP" sz="14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170580" y="122780"/>
            <a:ext cx="4678045" cy="5005811"/>
          </a:xfrm>
          <a:prstGeom prst="roundRect">
            <a:avLst>
              <a:gd name="adj" fmla="val 221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餌</a:t>
            </a:r>
            <a:r>
              <a:rPr lang="ja-JP" altLang="en-US" sz="1200" u="sng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時間後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週</a:t>
            </a:r>
            <a:r>
              <a:rPr lang="ja-JP" altLang="en-US" sz="1200" u="sng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曜日、牧柵の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破損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がない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、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さらに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野生動物の侵入がない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か確認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週</a:t>
            </a:r>
            <a:r>
              <a:rPr lang="ja-JP" altLang="en-US" sz="1200" u="sng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、農場周囲を確認し、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</a:t>
            </a:r>
            <a:r>
              <a:rPr lang="ja-JP" altLang="en-US" sz="1200" u="sng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毎月１日に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、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毎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週</a:t>
            </a:r>
            <a:r>
              <a:rPr lang="ja-JP" altLang="en-US" sz="1200" u="sng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、ネズミの侵入跡と粘着シートを確認し、ネズミの侵入状況をチェック表に記録する。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侵入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跡には、粘着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シートや罠を設置する。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〇死亡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した家畜を発見した場合、異常の有無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を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確認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し、野生動物が寄りつかない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よう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ブルーシート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6"/>
          <a:stretch/>
        </p:blipFill>
        <p:spPr bwMode="auto">
          <a:xfrm>
            <a:off x="8428383" y="801391"/>
            <a:ext cx="1370932" cy="745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2" y="4434541"/>
            <a:ext cx="4930519" cy="2343208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。</a:t>
            </a:r>
            <a:endParaRPr lang="en-US" altLang="ja-JP" sz="1200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 smtClean="0">
                <a:latin typeface="+mn-ea"/>
              </a:rPr>
              <a:t>　①</a:t>
            </a:r>
            <a:r>
              <a:rPr lang="ja-JP" altLang="en-US" sz="1200" dirty="0">
                <a:latin typeface="+mn-ea"/>
              </a:rPr>
              <a:t>沸騰水中等で加熱する</a:t>
            </a:r>
            <a:r>
              <a:rPr lang="ja-JP" altLang="en-US" sz="1200" dirty="0" smtClean="0">
                <a:latin typeface="+mn-ea"/>
              </a:rPr>
              <a:t>。 作用</a:t>
            </a:r>
            <a:r>
              <a:rPr lang="ja-JP" altLang="en-US" sz="1200" dirty="0">
                <a:latin typeface="+mn-ea"/>
              </a:rPr>
              <a:t>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 smtClean="0">
                <a:latin typeface="+mn-ea"/>
              </a:rPr>
              <a:t>　②</a:t>
            </a:r>
            <a:r>
              <a:rPr lang="ja-JP" altLang="en-US" sz="1200" dirty="0">
                <a:latin typeface="+mn-ea"/>
              </a:rPr>
              <a:t>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 smtClean="0">
                <a:latin typeface="+mn-ea"/>
              </a:rPr>
              <a:t>　③</a:t>
            </a:r>
            <a:r>
              <a:rPr lang="ja-JP" altLang="en-US" sz="1200" dirty="0">
                <a:latin typeface="+mn-ea"/>
              </a:rPr>
              <a:t>自然乾燥させる。</a:t>
            </a:r>
            <a:endParaRPr lang="en-US" altLang="ja-JP" sz="1200" dirty="0">
              <a:latin typeface="+mn-ea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3" y="18581"/>
            <a:ext cx="526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</a:t>
            </a:r>
            <a:r>
              <a:rPr kumimoji="1" lang="ja-JP" altLang="en-US" i="1" u="sng" dirty="0" smtClean="0">
                <a:highlight>
                  <a:srgbClr val="FFFF00"/>
                </a:highlight>
                <a:latin typeface="+mn-ea"/>
              </a:rPr>
              <a:t>マニュアル </a:t>
            </a:r>
            <a:r>
              <a:rPr kumimoji="1" lang="ja-JP" altLang="en-US" b="1" u="sng" dirty="0" smtClean="0">
                <a:highlight>
                  <a:srgbClr val="FFFF00"/>
                </a:highlight>
                <a:latin typeface="+mn-ea"/>
              </a:rPr>
              <a:t>（農場名：　　　　　　　 　　）</a:t>
            </a:r>
            <a:endParaRPr kumimoji="1" lang="en-US" altLang="ja-JP" b="1" u="sng" dirty="0" smtClean="0">
              <a:highlight>
                <a:srgbClr val="FFFF00"/>
              </a:highlight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10858" y="4412255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743" y="1589433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423135" y="686084"/>
            <a:ext cx="2626448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423" y="1038675"/>
            <a:ext cx="922160" cy="704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1" y="693307"/>
            <a:ext cx="2207897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380948" y="158118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415821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648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</a:t>
            </a:r>
            <a:r>
              <a:rPr kumimoji="1" lang="ja-JP" altLang="en-US" sz="1050" dirty="0" smtClean="0">
                <a:latin typeface="+mn-ea"/>
              </a:rPr>
              <a:t>更衣場所に</a:t>
            </a:r>
            <a:r>
              <a:rPr kumimoji="1" lang="ja-JP" altLang="en-US" sz="1050" dirty="0">
                <a:latin typeface="+mn-ea"/>
              </a:rPr>
              <a:t>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③スノコの上で外服を脱ぎ、所定の場所に置く。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④専用衣服を着る。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⑤専用靴を履く。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⑥手袋</a:t>
            </a:r>
            <a:r>
              <a:rPr kumimoji="1" lang="ja-JP" altLang="en-US" sz="1050" dirty="0" smtClean="0">
                <a:latin typeface="+mn-ea"/>
              </a:rPr>
              <a:t>をする</a:t>
            </a:r>
            <a:r>
              <a:rPr kumimoji="1" lang="ja-JP" altLang="en-US" sz="1050" dirty="0">
                <a:latin typeface="+mn-ea"/>
              </a:rPr>
              <a:t>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617564" y="311352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38020A4-EE66-4242-BC24-56D901CCFDBB}"/>
              </a:ext>
            </a:extLst>
          </p:cNvPr>
          <p:cNvSpPr txBox="1"/>
          <p:nvPr/>
        </p:nvSpPr>
        <p:spPr>
          <a:xfrm>
            <a:off x="1883003" y="166025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027" y="2638548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358" y="2656617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id="{FA038085-A665-466B-8965-2E46C51FD4E3}"/>
              </a:ext>
            </a:extLst>
          </p:cNvPr>
          <p:cNvSpPr/>
          <p:nvPr/>
        </p:nvSpPr>
        <p:spPr>
          <a:xfrm>
            <a:off x="7511551" y="3149113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6804539" y="2823108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633" y="1921863"/>
            <a:ext cx="832447" cy="1150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247" y="2017485"/>
            <a:ext cx="663577" cy="641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38" y="2019529"/>
            <a:ext cx="630280" cy="6392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2685963" y="1973783"/>
            <a:ext cx="545415" cy="401724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  <p:sp>
        <p:nvSpPr>
          <p:cNvPr id="64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102094" y="5259425"/>
            <a:ext cx="3099264" cy="1207728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4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特定症状 </a:t>
            </a:r>
            <a:r>
              <a:rPr lang="ja-JP" altLang="en-US" sz="1400" b="1" baseline="30000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* 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を確認した場合　　</a:t>
            </a: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＊発熱，食欲不振，泡状よだれ，口・乳房に水疱</a:t>
            </a:r>
            <a:endParaRPr lang="en-US" altLang="ja-JP" sz="1400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4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中央家畜保健衛生所に直ちに通報</a:t>
            </a: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en-US" altLang="ja-JP" sz="14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TEL</a:t>
            </a:r>
            <a:r>
              <a:rPr lang="ja-JP" altLang="en-US" sz="14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：　</a:t>
            </a:r>
            <a:r>
              <a:rPr lang="ja-JP" altLang="en-US" sz="1600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０１９－６８８－４１１１　</a:t>
            </a: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b="1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b="1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毎月</a:t>
            </a:r>
            <a:r>
              <a:rPr lang="ja-JP" altLang="en-US" b="1" dirty="0" smtClean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１日は「消毒・点検の日」</a:t>
            </a:r>
            <a:endParaRPr lang="en-US" altLang="ja-JP" b="1" dirty="0" smtClean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19" y="5319156"/>
            <a:ext cx="1591880" cy="108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5984" y="5327377"/>
            <a:ext cx="1394311" cy="1370104"/>
          </a:xfrm>
          <a:prstGeom prst="rect">
            <a:avLst/>
          </a:prstGeom>
        </p:spPr>
      </p:pic>
      <p:pic>
        <p:nvPicPr>
          <p:cNvPr id="1026" name="Picture 2" descr="ネズミ捕りのイラスト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66" y="4117985"/>
            <a:ext cx="1139533" cy="8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>
              <a:gd name="adj" fmla="val 5634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43533"/>
          </a:xfrm>
          <a:prstGeom prst="roundRect">
            <a:avLst>
              <a:gd name="adj" fmla="val 853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>
              <a:gd name="adj" fmla="val 795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27283" y="469541"/>
            <a:ext cx="2519708" cy="3681773"/>
          </a:xfrm>
          <a:prstGeom prst="roundRect">
            <a:avLst>
              <a:gd name="adj" fmla="val 593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35886"/>
            <a:ext cx="249761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379571" y="6514859"/>
            <a:ext cx="96323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u="sng" dirty="0">
                <a:latin typeface="+mn-ea"/>
                <a:cs typeface="Meiryo UI" panose="020B0604030504040204" pitchFamily="50" charset="-128"/>
              </a:rPr>
              <a:t>消毒前に徹底的に汚物を除去する</a:t>
            </a:r>
            <a:r>
              <a:rPr lang="ja-JP" altLang="en-US" sz="1100" dirty="0">
                <a:latin typeface="+mn-ea"/>
                <a:cs typeface="Meiryo UI" panose="020B0604030504040204" pitchFamily="50" charset="-128"/>
              </a:rPr>
              <a:t>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</a:t>
            </a:r>
            <a:r>
              <a:rPr lang="ja-JP" altLang="en-US" sz="1050" dirty="0" smtClean="0">
                <a:latin typeface="+mn-ea"/>
              </a:rPr>
              <a:t>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</a:t>
            </a:r>
            <a:r>
              <a:rPr lang="ja-JP" altLang="en-US" sz="1050" dirty="0" smtClean="0">
                <a:latin typeface="+mn-ea"/>
              </a:rPr>
              <a:t>：</a:t>
            </a:r>
            <a:r>
              <a:rPr lang="en-US" altLang="ja-JP" sz="1050" dirty="0" smtClean="0">
                <a:latin typeface="+mn-ea"/>
              </a:rPr>
              <a:t>500</a:t>
            </a:r>
            <a:r>
              <a:rPr lang="ja-JP" altLang="en-US" sz="1050" dirty="0" smtClean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33887" y="3540266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  <p:sp>
        <p:nvSpPr>
          <p:cNvPr id="71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40929" y="4184598"/>
            <a:ext cx="2524736" cy="2330261"/>
          </a:xfrm>
          <a:prstGeom prst="roundRect">
            <a:avLst>
              <a:gd name="adj" fmla="val 593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mtClean="0"/>
          </a:p>
          <a:p>
            <a:pPr algn="ctr"/>
            <a:endParaRPr lang="en-US" altLang="ja-JP" smtClean="0"/>
          </a:p>
          <a:p>
            <a:pPr algn="ctr"/>
            <a:endParaRPr kumimoji="1" lang="en-US" altLang="ja-JP" smtClean="0"/>
          </a:p>
          <a:p>
            <a:pPr algn="ctr"/>
            <a:endParaRPr lang="en-US" altLang="ja-JP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24432" y="422301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石灰帯の設置</a:t>
            </a:r>
            <a:endParaRPr kumimoji="1" lang="ja-JP" altLang="en-US" sz="1000" u="sng" dirty="0">
              <a:solidFill>
                <a:schemeClr val="bg1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48" y="4494450"/>
            <a:ext cx="2067810" cy="1184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7379595" y="5723443"/>
            <a:ext cx="2267577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</a:t>
            </a:r>
            <a:r>
              <a:rPr lang="ja-JP" altLang="en-US" sz="1050" dirty="0" smtClean="0">
                <a:latin typeface="+mn-ea"/>
              </a:rPr>
              <a:t>：①衛生</a:t>
            </a:r>
            <a:r>
              <a:rPr lang="ja-JP" altLang="en-US" sz="1050" dirty="0">
                <a:latin typeface="+mn-ea"/>
              </a:rPr>
              <a:t>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　</a:t>
            </a:r>
            <a:r>
              <a:rPr lang="ja-JP" altLang="en-US" sz="1050" dirty="0" smtClean="0">
                <a:latin typeface="+mn-ea"/>
              </a:rPr>
              <a:t>　　　　　　 ②</a:t>
            </a:r>
            <a:r>
              <a:rPr lang="ja-JP" altLang="en-US" sz="1050" dirty="0">
                <a:latin typeface="+mn-ea"/>
              </a:rPr>
              <a:t>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</a:t>
            </a:r>
            <a:r>
              <a:rPr lang="ja-JP" altLang="en-US" sz="1050" dirty="0" smtClean="0">
                <a:latin typeface="+mn-ea"/>
              </a:rPr>
              <a:t>：消石灰 </a:t>
            </a:r>
            <a:r>
              <a:rPr lang="en-US" altLang="ja-JP" sz="1050" dirty="0" smtClean="0">
                <a:latin typeface="+mn-ea"/>
              </a:rPr>
              <a:t>(</a:t>
            </a:r>
            <a:r>
              <a:rPr lang="ja-JP" altLang="en-US" sz="1050" dirty="0" smtClean="0">
                <a:latin typeface="+mn-ea"/>
              </a:rPr>
              <a:t>週</a:t>
            </a:r>
            <a:r>
              <a:rPr lang="ja-JP" altLang="en-US" sz="1050" dirty="0">
                <a:latin typeface="+mn-ea"/>
              </a:rPr>
              <a:t>１</a:t>
            </a:r>
            <a:r>
              <a:rPr lang="ja-JP" altLang="en-US" sz="1050" dirty="0" smtClean="0">
                <a:latin typeface="+mn-ea"/>
              </a:rPr>
              <a:t>回</a:t>
            </a:r>
            <a:r>
              <a:rPr lang="en-US" altLang="ja-JP" sz="1050" dirty="0" smtClean="0">
                <a:latin typeface="+mn-ea"/>
              </a:rPr>
              <a:t>)</a:t>
            </a:r>
          </a:p>
          <a:p>
            <a:r>
              <a:rPr lang="ja-JP" altLang="en-US" sz="1050" dirty="0" smtClean="0">
                <a:latin typeface="+mn-ea"/>
              </a:rPr>
              <a:t>〇 手袋、防護服・メガネ・マスク着用</a:t>
            </a:r>
            <a:endParaRPr lang="en-US" altLang="ja-JP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6953951" cy="5658963"/>
          </a:xfrm>
          <a:prstGeom prst="roundRect">
            <a:avLst>
              <a:gd name="adj" fmla="val 170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332913" algn="l"/>
                <a:tab pos="9412288" algn="l"/>
              </a:tabLst>
            </a:pPr>
            <a:r>
              <a:rPr lang="ja-JP" altLang="en-US" sz="1200" dirty="0" smtClean="0">
                <a:latin typeface="+mn-ea"/>
              </a:rPr>
              <a:t>〇　２週間</a:t>
            </a:r>
            <a:r>
              <a:rPr lang="ja-JP" altLang="en-US" sz="1200" dirty="0">
                <a:latin typeface="+mn-ea"/>
              </a:rPr>
              <a:t>に１回、次の手順で行う</a:t>
            </a:r>
            <a:r>
              <a:rPr lang="ja-JP" altLang="en-US" sz="1200" dirty="0" smtClean="0">
                <a:latin typeface="+mn-ea"/>
              </a:rPr>
              <a:t>。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１）天候の良い日に、牛を外に</a:t>
            </a:r>
            <a:r>
              <a:rPr lang="ja-JP" altLang="en-US" sz="1200" dirty="0" smtClean="0">
                <a:latin typeface="+mn-ea"/>
              </a:rPr>
              <a:t>出し</a:t>
            </a:r>
            <a:r>
              <a:rPr lang="ja-JP" altLang="en-US" sz="1200" dirty="0">
                <a:latin typeface="+mn-ea"/>
              </a:rPr>
              <a:t>、排水路を整え、牛舎隅々の糞や汚れをかき取 </a:t>
            </a:r>
            <a:r>
              <a:rPr lang="ja-JP" altLang="en-US" sz="1200" dirty="0" smtClean="0">
                <a:latin typeface="+mn-ea"/>
              </a:rPr>
              <a:t>って除去する。 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２）電気系統をビニール等で防水する</a:t>
            </a:r>
            <a:r>
              <a:rPr lang="ja-JP" altLang="en-US" sz="1200" dirty="0" smtClean="0">
                <a:latin typeface="+mn-ea"/>
              </a:rPr>
              <a:t>。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３）牛床、壁、通路、天井を十分水洗後、デッキブラシ等でよくこするか、高圧温 水</a:t>
            </a:r>
            <a:r>
              <a:rPr lang="ja-JP" altLang="en-US" sz="1200" dirty="0" smtClean="0">
                <a:latin typeface="+mn-ea"/>
              </a:rPr>
              <a:t>洗浄機で汚れ</a:t>
            </a:r>
            <a:r>
              <a:rPr lang="ja-JP" altLang="en-US" sz="1200" dirty="0">
                <a:latin typeface="+mn-ea"/>
              </a:rPr>
              <a:t>を落とす</a:t>
            </a:r>
            <a:r>
              <a:rPr lang="ja-JP" altLang="en-US" sz="1200" dirty="0" smtClean="0">
                <a:latin typeface="+mn-ea"/>
              </a:rPr>
              <a:t>。</a:t>
            </a:r>
            <a:endParaRPr lang="en-US" altLang="ja-JP" sz="1200" dirty="0" smtClean="0">
              <a:latin typeface="+mn-ea"/>
            </a:endParaRPr>
          </a:p>
          <a:p>
            <a:pPr marL="179388" indent="-179388"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４）飼槽、ウオーターカップ、牛床、壁、通路等牛舎全体を、消毒する</a:t>
            </a:r>
            <a:r>
              <a:rPr lang="ja-JP" altLang="en-US" sz="1200" dirty="0" smtClean="0">
                <a:latin typeface="+mn-ea"/>
              </a:rPr>
              <a:t>。</a:t>
            </a:r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　適正</a:t>
            </a:r>
            <a:r>
              <a:rPr lang="ja-JP" altLang="en-US" sz="1200" dirty="0">
                <a:latin typeface="+mn-ea"/>
              </a:rPr>
              <a:t>濃度に調整し、十分湿る量（</a:t>
            </a:r>
            <a:r>
              <a:rPr lang="en-US" altLang="ja-JP" sz="1200" dirty="0">
                <a:latin typeface="+mn-ea"/>
              </a:rPr>
              <a:t>1</a:t>
            </a:r>
            <a:r>
              <a:rPr lang="ja-JP" altLang="en-US" sz="1200" dirty="0">
                <a:latin typeface="+mn-ea"/>
              </a:rPr>
              <a:t>～</a:t>
            </a:r>
            <a:r>
              <a:rPr lang="en-US" altLang="ja-JP" sz="1200" dirty="0">
                <a:latin typeface="+mn-ea"/>
              </a:rPr>
              <a:t>2㍑</a:t>
            </a:r>
            <a:r>
              <a:rPr lang="ja-JP" altLang="en-US" sz="1200" dirty="0">
                <a:latin typeface="+mn-ea"/>
              </a:rPr>
              <a:t>／㎡）を散布・噴霧する。 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５）牛舎を乾燥させ、敷料を配置する。 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６）牛体や乳房の汚れているものは、牛舎に誘導する前に、舎外で水洗する</a:t>
            </a:r>
            <a:r>
              <a:rPr lang="ja-JP" altLang="en-US" sz="1200" dirty="0" smtClean="0">
                <a:latin typeface="+mn-ea"/>
              </a:rPr>
              <a:t>。</a:t>
            </a:r>
            <a:endParaRPr lang="en-US" altLang="ja-JP" sz="1200" dirty="0" smtClean="0"/>
          </a:p>
          <a:p>
            <a:pPr>
              <a:spcAft>
                <a:spcPts val="600"/>
              </a:spcAft>
            </a:pPr>
            <a:r>
              <a:rPr lang="ja-JP" altLang="en-US" sz="1200" dirty="0" smtClean="0"/>
              <a:t> </a:t>
            </a:r>
            <a:endParaRPr lang="en-US" altLang="ja-JP" sz="1200" dirty="0"/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〇　牛舎全体または、分娩房の</a:t>
            </a:r>
            <a:r>
              <a:rPr lang="ja-JP" altLang="en-US" sz="1200" dirty="0">
                <a:latin typeface="+mn-ea"/>
              </a:rPr>
              <a:t>石灰乳塗布を年１～２回、次の手順で行う。 </a:t>
            </a:r>
            <a:endParaRPr lang="en-US" altLang="ja-JP" sz="1200" dirty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１）牛を外に出し、牛舎を水洗・消毒する</a:t>
            </a:r>
            <a:r>
              <a:rPr lang="ja-JP" altLang="en-US" sz="1200" dirty="0" smtClean="0">
                <a:latin typeface="+mn-ea"/>
              </a:rPr>
              <a:t>。</a:t>
            </a:r>
            <a:r>
              <a:rPr lang="ja-JP" altLang="en-US" sz="1200" dirty="0">
                <a:latin typeface="+mn-ea"/>
              </a:rPr>
              <a:t>十分湿る量（</a:t>
            </a:r>
            <a:r>
              <a:rPr lang="en-US" altLang="ja-JP" sz="1200" dirty="0">
                <a:latin typeface="+mn-ea"/>
              </a:rPr>
              <a:t>1</a:t>
            </a:r>
            <a:r>
              <a:rPr lang="ja-JP" altLang="en-US" sz="1200" dirty="0">
                <a:latin typeface="+mn-ea"/>
              </a:rPr>
              <a:t>～</a:t>
            </a:r>
            <a:r>
              <a:rPr lang="en-US" altLang="ja-JP" sz="1200" dirty="0">
                <a:latin typeface="+mn-ea"/>
              </a:rPr>
              <a:t>2㍑</a:t>
            </a:r>
            <a:r>
              <a:rPr lang="ja-JP" altLang="en-US" sz="1200" dirty="0">
                <a:latin typeface="+mn-ea"/>
              </a:rPr>
              <a:t>／㎡）を散布・噴霧する。 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２</a:t>
            </a:r>
            <a:r>
              <a:rPr lang="ja-JP" altLang="en-US" sz="1200" dirty="0" smtClean="0">
                <a:latin typeface="+mn-ea"/>
              </a:rPr>
              <a:t>）</a:t>
            </a:r>
            <a:r>
              <a:rPr lang="ja-JP" altLang="en-US" sz="1200" dirty="0">
                <a:latin typeface="+mn-ea"/>
              </a:rPr>
              <a:t>水２に</a:t>
            </a:r>
            <a:r>
              <a:rPr lang="ja-JP" altLang="en-US" sz="1200" dirty="0" smtClean="0">
                <a:latin typeface="+mn-ea"/>
              </a:rPr>
              <a:t>対しドロマイト石灰</a:t>
            </a:r>
            <a:r>
              <a:rPr lang="ja-JP" altLang="en-US" sz="1200" dirty="0">
                <a:latin typeface="+mn-ea"/>
              </a:rPr>
              <a:t>１で混合</a:t>
            </a:r>
            <a:r>
              <a:rPr lang="ja-JP" altLang="en-US" sz="1200" dirty="0" smtClean="0">
                <a:latin typeface="+mn-ea"/>
              </a:rPr>
              <a:t>して「石灰乳」に調整する。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　</a:t>
            </a:r>
            <a:r>
              <a:rPr lang="en-US" altLang="ja-JP" sz="1200" dirty="0" smtClean="0">
                <a:latin typeface="+mn-ea"/>
              </a:rPr>
              <a:t>※</a:t>
            </a:r>
            <a:r>
              <a:rPr lang="ja-JP" altLang="en-US" sz="1200" dirty="0" smtClean="0">
                <a:latin typeface="+mn-ea"/>
              </a:rPr>
              <a:t>　石灰乳は強アルカリ性のため、化学火傷</a:t>
            </a:r>
            <a:r>
              <a:rPr lang="ja-JP" altLang="en-US" sz="1200" dirty="0">
                <a:latin typeface="+mn-ea"/>
              </a:rPr>
              <a:t>に注意する。 </a:t>
            </a:r>
            <a:endParaRPr lang="en-US" altLang="ja-JP" sz="1200" dirty="0" smtClean="0">
              <a:latin typeface="+mn-ea"/>
            </a:endParaRPr>
          </a:p>
          <a:p>
            <a:pPr marL="179388" indent="-179388"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３）飼槽、ウオーターカップをビニール等で覆い、天井、壁、柱、スタンチョン</a:t>
            </a:r>
            <a:r>
              <a:rPr lang="ja-JP" altLang="en-US" sz="1200" dirty="0" smtClean="0">
                <a:latin typeface="+mn-ea"/>
              </a:rPr>
              <a:t>など</a:t>
            </a:r>
            <a:r>
              <a:rPr lang="ja-JP" altLang="en-US" sz="1200" dirty="0">
                <a:latin typeface="+mn-ea"/>
              </a:rPr>
              <a:t>にブラシ、塗布機（市販）を用いて、（２）で作成した石灰乳を塗布する。 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４）床面、</a:t>
            </a:r>
            <a:r>
              <a:rPr lang="ja-JP" altLang="en-US" sz="1200" dirty="0" smtClean="0">
                <a:latin typeface="+mn-ea"/>
              </a:rPr>
              <a:t>パドック</a:t>
            </a:r>
            <a:r>
              <a:rPr lang="ja-JP" altLang="en-US" sz="1200" dirty="0">
                <a:latin typeface="+mn-ea"/>
              </a:rPr>
              <a:t>に</a:t>
            </a:r>
            <a:r>
              <a:rPr lang="ja-JP" altLang="en-US" sz="1200" dirty="0" smtClean="0">
                <a:latin typeface="+mn-ea"/>
              </a:rPr>
              <a:t>石灰乳を散布</a:t>
            </a:r>
            <a:r>
              <a:rPr lang="ja-JP" altLang="en-US" sz="1200" dirty="0">
                <a:latin typeface="+mn-ea"/>
              </a:rPr>
              <a:t>する</a:t>
            </a:r>
            <a:r>
              <a:rPr lang="ja-JP" altLang="en-US" sz="1200" dirty="0" smtClean="0">
                <a:latin typeface="+mn-ea"/>
              </a:rPr>
              <a:t>（石灰として</a:t>
            </a:r>
            <a:r>
              <a:rPr lang="en-US" altLang="ja-JP" sz="1200" dirty="0" smtClean="0">
                <a:latin typeface="+mn-ea"/>
              </a:rPr>
              <a:t>400</a:t>
            </a:r>
            <a:r>
              <a:rPr lang="ja-JP" altLang="en-US" sz="1200" dirty="0" smtClean="0">
                <a:latin typeface="+mn-ea"/>
              </a:rPr>
              <a:t>～</a:t>
            </a:r>
            <a:r>
              <a:rPr lang="en-US" altLang="ja-JP" sz="1200" dirty="0" err="1" smtClean="0">
                <a:latin typeface="+mn-ea"/>
              </a:rPr>
              <a:t>500g</a:t>
            </a:r>
            <a:r>
              <a:rPr lang="en-US" altLang="ja-JP" sz="1200" dirty="0">
                <a:latin typeface="+mn-ea"/>
              </a:rPr>
              <a:t>/㎡</a:t>
            </a:r>
            <a:r>
              <a:rPr lang="ja-JP" altLang="en-US" sz="1200" dirty="0">
                <a:latin typeface="+mn-ea"/>
              </a:rPr>
              <a:t>）</a:t>
            </a:r>
            <a:r>
              <a:rPr lang="ja-JP" altLang="en-US" sz="1200" dirty="0" smtClean="0">
                <a:latin typeface="+mn-ea"/>
              </a:rPr>
              <a:t>。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５）牛舎を乾燥させる。 </a:t>
            </a:r>
            <a:endParaRPr lang="en-US" altLang="ja-JP" sz="1200" dirty="0" smtClean="0">
              <a:latin typeface="+mn-ea"/>
            </a:endParaRPr>
          </a:p>
          <a:p>
            <a:pPr marL="179388" indent="-179388"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６）生石灰から消石灰に調整した直後は、牛の皮膚の弱い</a:t>
            </a:r>
            <a:r>
              <a:rPr lang="ja-JP" altLang="en-US" sz="1200" dirty="0" smtClean="0">
                <a:latin typeface="+mn-ea"/>
              </a:rPr>
              <a:t>部分に</a:t>
            </a:r>
            <a:r>
              <a:rPr lang="ja-JP" altLang="en-US" sz="1200" dirty="0">
                <a:latin typeface="+mn-ea"/>
              </a:rPr>
              <a:t>直接接触</a:t>
            </a:r>
            <a:r>
              <a:rPr lang="ja-JP" altLang="en-US" sz="1200" dirty="0" smtClean="0">
                <a:latin typeface="+mn-ea"/>
              </a:rPr>
              <a:t>する</a:t>
            </a:r>
            <a:r>
              <a:rPr lang="ja-JP" altLang="en-US" sz="1200" dirty="0">
                <a:latin typeface="+mn-ea"/>
              </a:rPr>
              <a:t>と、水疱ができることがあるので、敷料を十分敷く。 </a:t>
            </a:r>
            <a:endParaRPr lang="en-US" altLang="ja-JP" sz="12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+mn-ea"/>
              </a:rPr>
              <a:t>（</a:t>
            </a:r>
            <a:r>
              <a:rPr lang="ja-JP" altLang="en-US" sz="1200" dirty="0">
                <a:latin typeface="+mn-ea"/>
              </a:rPr>
              <a:t>７）牛体や乳房の汚れているものは、牛舎に誘導する前に、舎外で水洗する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+mn-ea"/>
              </a:rPr>
              <a:t>（５）畜舎の消毒</a:t>
            </a:r>
            <a:endParaRPr lang="ja-JP" altLang="en-US" sz="1400" b="1" dirty="0">
              <a:latin typeface="+mn-ea"/>
            </a:endParaRPr>
          </a:p>
          <a:p>
            <a:endParaRPr lang="ja-JP" altLang="en-US" sz="1400" b="1" dirty="0">
              <a:latin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6105738" y="-1264656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4206378" y="5888710"/>
            <a:ext cx="2872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u="sng" dirty="0">
                <a:latin typeface="+mn-ea"/>
                <a:cs typeface="Meiryo UI" panose="020B0604030504040204" pitchFamily="50" charset="-128"/>
              </a:rPr>
              <a:t>消毒前に徹底的に汚物を除去する</a:t>
            </a:r>
            <a:r>
              <a:rPr lang="ja-JP" altLang="en-US" sz="1100" dirty="0">
                <a:latin typeface="+mn-ea"/>
                <a:cs typeface="Meiryo UI" panose="020B0604030504040204" pitchFamily="50" charset="-128"/>
              </a:rPr>
              <a:t>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160911" y="470787"/>
            <a:ext cx="262204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牛舎全体の</a:t>
            </a:r>
            <a:r>
              <a:rPr kumimoji="1" lang="ja-JP" altLang="en-US" sz="1200" b="1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洗浄・</a:t>
            </a:r>
            <a:r>
              <a:rPr kumimoji="1" lang="ja-JP" altLang="en-US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消毒 </a:t>
            </a:r>
            <a:r>
              <a:rPr lang="en-US" altLang="ja-JP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(</a:t>
            </a:r>
            <a:r>
              <a:rPr lang="ja-JP" altLang="en-US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哺乳牛以外）</a:t>
            </a:r>
            <a:endParaRPr kumimoji="1" lang="en-US" altLang="ja-JP" sz="1200" b="1" u="sng" dirty="0" smtClean="0">
              <a:solidFill>
                <a:schemeClr val="bg1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2673410" y="-374598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</a:t>
            </a:r>
            <a:r>
              <a:rPr lang="ja-JP" altLang="en-US" sz="1050" dirty="0" smtClean="0">
                <a:latin typeface="+mn-ea"/>
              </a:rPr>
              <a:t>汚れ落とす</a:t>
            </a:r>
            <a:r>
              <a:rPr lang="ja-JP" altLang="en-US" sz="1050" dirty="0">
                <a:latin typeface="+mn-ea"/>
              </a:rPr>
              <a:t>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141034" y="5838970"/>
            <a:ext cx="4015648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</a:t>
            </a:r>
            <a:r>
              <a:rPr lang="ja-JP" altLang="en-US" sz="1050" dirty="0" smtClean="0">
                <a:latin typeface="+mn-ea"/>
              </a:rPr>
              <a:t>：</a:t>
            </a:r>
            <a:r>
              <a:rPr lang="ja-JP" altLang="en-US" sz="1050" dirty="0">
                <a:latin typeface="+mn-ea"/>
              </a:rPr>
              <a:t>牛舎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</a:t>
            </a:r>
            <a:r>
              <a:rPr lang="ja-JP" altLang="en-US" sz="1050" dirty="0" smtClean="0">
                <a:latin typeface="+mn-ea"/>
              </a:rPr>
              <a:t>種類及び希釈倍率（例）</a:t>
            </a:r>
            <a:endParaRPr lang="en-US" altLang="ja-JP" sz="1050" dirty="0" smtClean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</a:t>
            </a:r>
            <a:r>
              <a:rPr lang="ja-JP" altLang="en-US" sz="1050" dirty="0" smtClean="0">
                <a:latin typeface="+mn-ea"/>
              </a:rPr>
              <a:t>① 通常</a:t>
            </a:r>
            <a:r>
              <a:rPr lang="ja-JP" altLang="en-US" sz="1050" dirty="0">
                <a:latin typeface="+mn-ea"/>
              </a:rPr>
              <a:t>時：逆性石けん液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 smtClean="0">
                <a:latin typeface="+mn-ea"/>
              </a:rPr>
              <a:t>倍</a:t>
            </a:r>
            <a:endParaRPr lang="en-US" altLang="ja-JP" sz="1050" dirty="0" smtClean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</a:t>
            </a:r>
            <a:r>
              <a:rPr lang="ja-JP" altLang="en-US" sz="1050" dirty="0" smtClean="0">
                <a:latin typeface="+mn-ea"/>
              </a:rPr>
              <a:t>② 子牛の下痢（ウイルス）対策</a:t>
            </a:r>
            <a:r>
              <a:rPr lang="ja-JP" altLang="en-US" sz="1050" dirty="0">
                <a:latin typeface="+mn-ea"/>
              </a:rPr>
              <a:t>：複合塩素製剤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 smtClean="0">
                <a:latin typeface="+mn-ea"/>
              </a:rPr>
              <a:t>倍</a:t>
            </a:r>
            <a:endParaRPr lang="en-US" altLang="ja-JP" sz="1050" dirty="0" smtClean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</a:t>
            </a:r>
            <a:r>
              <a:rPr lang="ja-JP" altLang="en-US" sz="1050" dirty="0" smtClean="0">
                <a:latin typeface="+mn-ea"/>
              </a:rPr>
              <a:t>③ コクシジウム</a:t>
            </a:r>
            <a:r>
              <a:rPr lang="ja-JP" altLang="en-US" sz="1050" dirty="0">
                <a:latin typeface="+mn-ea"/>
              </a:rPr>
              <a:t>対策：オルソ剤</a:t>
            </a:r>
            <a:r>
              <a:rPr lang="en-US" altLang="ja-JP" sz="1050" dirty="0">
                <a:latin typeface="+mn-ea"/>
              </a:rPr>
              <a:t>200</a:t>
            </a:r>
            <a:r>
              <a:rPr lang="ja-JP" altLang="en-US" sz="1050" dirty="0" smtClean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141034" y="2701315"/>
            <a:ext cx="439121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牛舎全体の</a:t>
            </a:r>
            <a:r>
              <a:rPr kumimoji="1" lang="ja-JP" altLang="en-US" sz="1200" b="1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洗浄・</a:t>
            </a:r>
            <a:r>
              <a:rPr kumimoji="1" lang="ja-JP" altLang="en-US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消毒 </a:t>
            </a:r>
            <a:r>
              <a:rPr lang="en-US" altLang="ja-JP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(</a:t>
            </a:r>
            <a:r>
              <a:rPr lang="ja-JP" altLang="en-US" sz="1200" b="1" u="sng" dirty="0" smtClean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年１～２回、分娩房は牛の入替都度）</a:t>
            </a:r>
            <a:endParaRPr kumimoji="1" lang="en-US" altLang="ja-JP" sz="1200" b="1" u="sng" dirty="0" smtClean="0">
              <a:solidFill>
                <a:schemeClr val="bg1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365" y="81605"/>
            <a:ext cx="2585429" cy="1939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362" y="2111181"/>
            <a:ext cx="2591984" cy="1943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474" y="4188046"/>
            <a:ext cx="2687086" cy="2015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915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1397</TotalTime>
  <Words>1397</Words>
  <Application>Microsoft Office PowerPoint</Application>
  <PresentationFormat>ユーザー設定</PresentationFormat>
  <Paragraphs>161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中央家畜保健衛生所</dc:creator>
  <cp:lastModifiedBy>021137</cp:lastModifiedBy>
  <cp:revision>38</cp:revision>
  <cp:lastPrinted>2021-08-24T07:35:32Z</cp:lastPrinted>
  <dcterms:created xsi:type="dcterms:W3CDTF">2020-06-30T02:54:34Z</dcterms:created>
  <dcterms:modified xsi:type="dcterms:W3CDTF">2023-06-14T02:02:33Z</dcterms:modified>
</cp:coreProperties>
</file>