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80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05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7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689" y="1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/>
          <a:lstStyle>
            <a:lvl1pPr algn="r">
              <a:defRPr sz="1200"/>
            </a:lvl1pPr>
          </a:lstStyle>
          <a:p>
            <a:fld id="{7E1272D0-35F7-4E02-889E-957EA0675595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340" tIns="44170" rIns="88340" bIns="4417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416" y="4783895"/>
            <a:ext cx="5446369" cy="3912834"/>
          </a:xfrm>
          <a:prstGeom prst="rect">
            <a:avLst/>
          </a:prstGeom>
        </p:spPr>
        <p:txBody>
          <a:bodyPr vert="horz" lIns="88340" tIns="44170" rIns="88340" bIns="4417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1369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689" y="9441369"/>
            <a:ext cx="2949990" cy="497969"/>
          </a:xfrm>
          <a:prstGeom prst="rect">
            <a:avLst/>
          </a:prstGeom>
        </p:spPr>
        <p:txBody>
          <a:bodyPr vert="horz" lIns="88340" tIns="44170" rIns="88340" bIns="44170" rtlCol="0" anchor="b"/>
          <a:lstStyle>
            <a:lvl1pPr algn="r">
              <a:defRPr sz="1200"/>
            </a:lvl1pPr>
          </a:lstStyle>
          <a:p>
            <a:fld id="{41DF4FA1-41A9-44D7-88F5-034C4487F73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15653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1" indent="0" algn="ctr">
              <a:buNone/>
              <a:defRPr sz="2000"/>
            </a:lvl2pPr>
            <a:lvl3pPr marL="914361" indent="0" algn="ctr">
              <a:buNone/>
              <a:defRPr sz="1800"/>
            </a:lvl3pPr>
            <a:lvl4pPr marL="1371543" indent="0" algn="ctr">
              <a:buNone/>
              <a:defRPr sz="1600"/>
            </a:lvl4pPr>
            <a:lvl5pPr marL="1828724" indent="0" algn="ctr">
              <a:buNone/>
              <a:defRPr sz="1600"/>
            </a:lvl5pPr>
            <a:lvl6pPr marL="2285904" indent="0" algn="ctr">
              <a:buNone/>
              <a:defRPr sz="1600"/>
            </a:lvl6pPr>
            <a:lvl7pPr marL="2743085" indent="0" algn="ctr">
              <a:buNone/>
              <a:defRPr sz="1600"/>
            </a:lvl7pPr>
            <a:lvl8pPr marL="3200266" indent="0" algn="ctr">
              <a:buNone/>
              <a:defRPr sz="1600"/>
            </a:lvl8pPr>
            <a:lvl9pPr marL="3657447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963237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4367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87714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429587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81" y="1709740"/>
            <a:ext cx="8543925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81" y="4589466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181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61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2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0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8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4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2848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116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9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30" y="1681164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30" y="2505076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4" y="1681164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1" indent="0">
              <a:buNone/>
              <a:defRPr sz="2000" b="1"/>
            </a:lvl2pPr>
            <a:lvl3pPr marL="914361" indent="0">
              <a:buNone/>
              <a:defRPr sz="1800" b="1"/>
            </a:lvl3pPr>
            <a:lvl4pPr marL="1371543" indent="0">
              <a:buNone/>
              <a:defRPr sz="1600" b="1"/>
            </a:lvl4pPr>
            <a:lvl5pPr marL="1828724" indent="0">
              <a:buNone/>
              <a:defRPr sz="1600" b="1"/>
            </a:lvl5pPr>
            <a:lvl6pPr marL="2285904" indent="0">
              <a:buNone/>
              <a:defRPr sz="1600" b="1"/>
            </a:lvl6pPr>
            <a:lvl7pPr marL="2743085" indent="0">
              <a:buNone/>
              <a:defRPr sz="1600" b="1"/>
            </a:lvl7pPr>
            <a:lvl8pPr marL="3200266" indent="0">
              <a:buNone/>
              <a:defRPr sz="1600" b="1"/>
            </a:lvl8pPr>
            <a:lvl9pPr marL="3657447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4" y="2505076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25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9178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2765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1" y="987428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180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4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1" y="987428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181" indent="0">
              <a:buNone/>
              <a:defRPr sz="2800"/>
            </a:lvl2pPr>
            <a:lvl3pPr marL="914361" indent="0">
              <a:buNone/>
              <a:defRPr sz="2400"/>
            </a:lvl3pPr>
            <a:lvl4pPr marL="1371543" indent="0">
              <a:buNone/>
              <a:defRPr sz="2000"/>
            </a:lvl4pPr>
            <a:lvl5pPr marL="1828724" indent="0">
              <a:buNone/>
              <a:defRPr sz="2000"/>
            </a:lvl5pPr>
            <a:lvl6pPr marL="2285904" indent="0">
              <a:buNone/>
              <a:defRPr sz="2000"/>
            </a:lvl6pPr>
            <a:lvl7pPr marL="2743085" indent="0">
              <a:buNone/>
              <a:defRPr sz="2000"/>
            </a:lvl7pPr>
            <a:lvl8pPr marL="3200266" indent="0">
              <a:buNone/>
              <a:defRPr sz="2000"/>
            </a:lvl8pPr>
            <a:lvl9pPr marL="3657447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4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1" indent="0">
              <a:buNone/>
              <a:defRPr sz="1400"/>
            </a:lvl2pPr>
            <a:lvl3pPr marL="914361" indent="0">
              <a:buNone/>
              <a:defRPr sz="1200"/>
            </a:lvl3pPr>
            <a:lvl4pPr marL="1371543" indent="0">
              <a:buNone/>
              <a:defRPr sz="1000"/>
            </a:lvl4pPr>
            <a:lvl5pPr marL="1828724" indent="0">
              <a:buNone/>
              <a:defRPr sz="1000"/>
            </a:lvl5pPr>
            <a:lvl6pPr marL="2285904" indent="0">
              <a:buNone/>
              <a:defRPr sz="1000"/>
            </a:lvl6pPr>
            <a:lvl7pPr marL="2743085" indent="0">
              <a:buNone/>
              <a:defRPr sz="1000"/>
            </a:lvl7pPr>
            <a:lvl8pPr marL="3200266" indent="0">
              <a:buNone/>
              <a:defRPr sz="1000"/>
            </a:lvl8pPr>
            <a:lvl9pPr marL="3657447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55008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9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9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42C157-C9B8-4AAB-94B8-34085946D70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4" y="6356353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3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11C06F-461C-4C44-B58A-EB3B6C42866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241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61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1" indent="-228591" algn="l" defTabSz="914361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7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52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33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14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5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76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5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37" indent="-228591" algn="l" defTabSz="914361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1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1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3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4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4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85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66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47" algn="l" defTabSz="914361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テキスト ボックス 20"/>
          <p:cNvSpPr txBox="1"/>
          <p:nvPr/>
        </p:nvSpPr>
        <p:spPr>
          <a:xfrm>
            <a:off x="-505" y="-3982"/>
            <a:ext cx="9906505" cy="30777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400" b="1" dirty="0" smtClean="0"/>
              <a:t>ＬＰガス小売事業者ガス料金支援金　申請手続き</a:t>
            </a:r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概要版</a:t>
            </a:r>
            <a:r>
              <a:rPr lang="en-US" altLang="ja-JP" sz="1400" b="1" dirty="0" smtClean="0"/>
              <a:t>】</a:t>
            </a:r>
            <a:endParaRPr lang="en-US" altLang="ja-JP" sz="1400" b="1" dirty="0"/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6381502"/>
              </p:ext>
            </p:extLst>
          </p:nvPr>
        </p:nvGraphicFramePr>
        <p:xfrm>
          <a:off x="177414" y="415636"/>
          <a:ext cx="9582553" cy="63822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57712">
                  <a:extLst>
                    <a:ext uri="{9D8B030D-6E8A-4147-A177-3AD203B41FA5}">
                      <a16:colId xmlns:a16="http://schemas.microsoft.com/office/drawing/2014/main" val="938747250"/>
                    </a:ext>
                  </a:extLst>
                </a:gridCol>
                <a:gridCol w="6426409">
                  <a:extLst>
                    <a:ext uri="{9D8B030D-6E8A-4147-A177-3AD203B41FA5}">
                      <a16:colId xmlns:a16="http://schemas.microsoft.com/office/drawing/2014/main" val="3702271191"/>
                    </a:ext>
                  </a:extLst>
                </a:gridCol>
                <a:gridCol w="1598432">
                  <a:extLst>
                    <a:ext uri="{9D8B030D-6E8A-4147-A177-3AD203B41FA5}">
                      <a16:colId xmlns:a16="http://schemas.microsoft.com/office/drawing/2014/main" val="3733458004"/>
                    </a:ext>
                  </a:extLst>
                </a:gridCol>
              </a:tblGrid>
              <a:tr h="20868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事務局</a:t>
                      </a:r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(</a:t>
                      </a:r>
                      <a:r>
                        <a:rPr kumimoji="1" lang="ja-JP" altLang="en-US" sz="1050" dirty="0" smtClean="0">
                          <a:solidFill>
                            <a:srgbClr val="FF0000"/>
                          </a:solidFill>
                        </a:rPr>
                        <a:t>県事業受託者</a:t>
                      </a:r>
                      <a:r>
                        <a:rPr kumimoji="1" lang="en-US" altLang="ja-JP" sz="1050" dirty="0" smtClean="0">
                          <a:solidFill>
                            <a:srgbClr val="FF0000"/>
                          </a:solidFill>
                        </a:rPr>
                        <a:t>)</a:t>
                      </a:r>
                      <a:endParaRPr kumimoji="1" lang="ja-JP" altLang="en-US" sz="1050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ＬＰガス小売事業者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</a:rPr>
                        <a:t>一般消費者等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1646796"/>
                  </a:ext>
                </a:extLst>
              </a:tr>
              <a:tr h="809279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032650"/>
                  </a:ext>
                </a:extLst>
              </a:tr>
              <a:tr h="869528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596649"/>
                  </a:ext>
                </a:extLst>
              </a:tr>
              <a:tr h="626518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852256"/>
                  </a:ext>
                </a:extLst>
              </a:tr>
              <a:tr h="983918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79894594"/>
                  </a:ext>
                </a:extLst>
              </a:tr>
              <a:tr h="752475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9585745"/>
                  </a:ext>
                </a:extLst>
              </a:tr>
              <a:tr h="1261068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3118295"/>
                  </a:ext>
                </a:extLst>
              </a:tr>
              <a:tr h="504000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499041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05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26706909"/>
                  </a:ext>
                </a:extLst>
              </a:tr>
            </a:tbl>
          </a:graphicData>
        </a:graphic>
      </p:graphicFrame>
      <p:sp>
        <p:nvSpPr>
          <p:cNvPr id="14" name="右矢印 13"/>
          <p:cNvSpPr/>
          <p:nvPr/>
        </p:nvSpPr>
        <p:spPr>
          <a:xfrm rot="10800000">
            <a:off x="1564161" y="1889597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角丸四角形 14"/>
          <p:cNvSpPr/>
          <p:nvPr/>
        </p:nvSpPr>
        <p:spPr>
          <a:xfrm>
            <a:off x="1898031" y="1679527"/>
            <a:ext cx="6101719" cy="726027"/>
          </a:xfrm>
          <a:prstGeom prst="roundRect">
            <a:avLst>
              <a:gd name="adj" fmla="val 6109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 anchorCtr="0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👉</a:t>
            </a:r>
            <a:r>
              <a:rPr kumimoji="1" lang="ja-JP" altLang="en-US" sz="1050" dirty="0">
                <a:solidFill>
                  <a:schemeClr val="tx1"/>
                </a:solidFill>
              </a:rPr>
              <a:t>右記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書類を準備のうえ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、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県庁消防安全課に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提出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してください。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</a:rPr>
              <a:t>　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（「値引実施予定件数」欄は、５月より後の新規契約や解約については概算の件数で可）</a:t>
            </a:r>
            <a:endParaRPr kumimoji="1" lang="en-US" altLang="ja-JP" sz="1050" b="1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</a:rPr>
              <a:t>👉</a:t>
            </a:r>
            <a:r>
              <a:rPr kumimoji="1" lang="ja-JP" altLang="en-US" sz="1050" b="1" dirty="0">
                <a:solidFill>
                  <a:srgbClr val="FF0000"/>
                </a:solidFill>
              </a:rPr>
              <a:t>提出方法は郵送又は持参</a:t>
            </a:r>
            <a:r>
              <a:rPr kumimoji="1" lang="ja-JP" altLang="en-US" sz="1050" dirty="0">
                <a:solidFill>
                  <a:schemeClr val="tx1"/>
                </a:solidFill>
              </a:rPr>
              <a:t>での提出をお願い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します。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</a:rPr>
              <a:t>（提出方法は様式２・３も同様です。）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b="1" dirty="0" smtClean="0">
                <a:solidFill>
                  <a:schemeClr val="tx1"/>
                </a:solidFill>
              </a:rPr>
              <a:t>　　　　</a:t>
            </a:r>
            <a:endParaRPr kumimoji="1" lang="en-US" altLang="ja-JP" sz="1050" dirty="0" smtClean="0">
              <a:solidFill>
                <a:schemeClr val="tx1"/>
              </a:solidFill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819229" y="1521977"/>
            <a:ext cx="4140000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kumimoji="1" sz="1100" b="1">
                <a:latin typeface="+mn-ea"/>
              </a:defRPr>
            </a:lvl1pPr>
          </a:lstStyle>
          <a:p>
            <a:r>
              <a:rPr lang="ja-JP" altLang="en-US" dirty="0" smtClean="0"/>
              <a:t>②実施</a:t>
            </a:r>
            <a:r>
              <a:rPr lang="ja-JP" altLang="en-US" dirty="0"/>
              <a:t>確認申請書（様式第１号）の提出</a:t>
            </a:r>
            <a:endParaRPr lang="en-US" altLang="ja-JP" dirty="0"/>
          </a:p>
        </p:txBody>
      </p:sp>
      <p:sp>
        <p:nvSpPr>
          <p:cNvPr id="17" name="正方形/長方形 16"/>
          <p:cNvSpPr/>
          <p:nvPr/>
        </p:nvSpPr>
        <p:spPr>
          <a:xfrm>
            <a:off x="7529035" y="1814424"/>
            <a:ext cx="2113076" cy="619794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r>
              <a:rPr kumimoji="1" lang="ja-JP" altLang="en-US" sz="1100" b="1" dirty="0">
                <a:solidFill>
                  <a:schemeClr val="bg1"/>
                </a:solidFill>
              </a:rPr>
              <a:t>・様式第１号</a:t>
            </a:r>
            <a:endParaRPr kumimoji="1" lang="en-US" altLang="ja-JP" sz="1100" dirty="0">
              <a:solidFill>
                <a:schemeClr val="bg1"/>
              </a:solidFill>
            </a:endParaRPr>
          </a:p>
          <a:p>
            <a:r>
              <a:rPr kumimoji="1" lang="ja-JP" altLang="en-US" sz="1100" b="1" dirty="0" smtClean="0">
                <a:solidFill>
                  <a:schemeClr val="bg1"/>
                </a:solidFill>
              </a:rPr>
              <a:t>・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別記１～３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（</a:t>
            </a:r>
            <a:r>
              <a:rPr kumimoji="1" lang="ja-JP" altLang="en-US" sz="1000" b="1" dirty="0">
                <a:solidFill>
                  <a:schemeClr val="bg1"/>
                </a:solidFill>
              </a:rPr>
              <a:t>誓約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事項</a:t>
            </a:r>
            <a:r>
              <a:rPr kumimoji="1" lang="ja-JP" altLang="en-US" sz="1000" b="1" dirty="0">
                <a:solidFill>
                  <a:schemeClr val="bg1"/>
                </a:solidFill>
              </a:rPr>
              <a:t>書類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）</a:t>
            </a:r>
            <a:endParaRPr kumimoji="1" lang="en-US" altLang="ja-JP" sz="1000" b="1" dirty="0" smtClean="0">
              <a:solidFill>
                <a:schemeClr val="bg1"/>
              </a:solidFill>
            </a:endParaRPr>
          </a:p>
          <a:p>
            <a:r>
              <a:rPr kumimoji="1" lang="ja-JP" altLang="en-US" sz="1100" b="1" dirty="0" smtClean="0">
                <a:solidFill>
                  <a:schemeClr val="bg1"/>
                </a:solidFill>
              </a:rPr>
              <a:t>・販売事業者の登録通知（写）</a:t>
            </a:r>
            <a:endParaRPr kumimoji="1" lang="en-US" altLang="ja-JP" sz="1100" dirty="0">
              <a:solidFill>
                <a:schemeClr val="bg1"/>
              </a:solidFill>
            </a:endParaRPr>
          </a:p>
        </p:txBody>
      </p:sp>
      <p:sp>
        <p:nvSpPr>
          <p:cNvPr id="46" name="右矢印 45"/>
          <p:cNvSpPr/>
          <p:nvPr/>
        </p:nvSpPr>
        <p:spPr>
          <a:xfrm rot="5400000">
            <a:off x="790166" y="2167458"/>
            <a:ext cx="241979" cy="151078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284135" y="2389543"/>
            <a:ext cx="1321240" cy="536317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r>
              <a:rPr kumimoji="1" lang="ja-JP" altLang="en-US" sz="1050" dirty="0" smtClean="0">
                <a:latin typeface="+mn-ea"/>
              </a:rPr>
              <a:t>・実施確認承認書</a:t>
            </a:r>
            <a:endParaRPr kumimoji="1" lang="en-US" altLang="ja-JP" sz="1050" dirty="0" smtClean="0">
              <a:latin typeface="+mn-ea"/>
            </a:endParaRPr>
          </a:p>
          <a:p>
            <a:r>
              <a:rPr kumimoji="1" lang="ja-JP" altLang="en-US" sz="1050" dirty="0" smtClean="0">
                <a:latin typeface="+mn-ea"/>
              </a:rPr>
              <a:t>・一般消費者等</a:t>
            </a:r>
            <a:endParaRPr kumimoji="1" lang="en-US" altLang="ja-JP" sz="1050" dirty="0" smtClean="0">
              <a:latin typeface="+mn-ea"/>
            </a:endParaRPr>
          </a:p>
          <a:p>
            <a:r>
              <a:rPr kumimoji="1" lang="ja-JP" altLang="en-US" sz="1050" dirty="0">
                <a:latin typeface="+mn-ea"/>
              </a:rPr>
              <a:t>　</a:t>
            </a:r>
            <a:r>
              <a:rPr kumimoji="1" lang="ja-JP" altLang="en-US" sz="1050" dirty="0" smtClean="0">
                <a:latin typeface="+mn-ea"/>
              </a:rPr>
              <a:t>向けチラシを送付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61" name="角丸四角形 60"/>
          <p:cNvSpPr/>
          <p:nvPr/>
        </p:nvSpPr>
        <p:spPr>
          <a:xfrm>
            <a:off x="1888437" y="845743"/>
            <a:ext cx="6111313" cy="573118"/>
          </a:xfrm>
          <a:prstGeom prst="roundRect">
            <a:avLst>
              <a:gd name="adj" fmla="val 6109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 anchorCtr="0"/>
          <a:lstStyle/>
          <a:p>
            <a:r>
              <a:rPr kumimoji="1" lang="ja-JP" altLang="en-US" sz="1050" dirty="0">
                <a:solidFill>
                  <a:schemeClr val="tx1"/>
                </a:solidFill>
              </a:rPr>
              <a:t>👉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５月の使用量区分に応じた料金値引き対象者数の把握</a:t>
            </a:r>
            <a:r>
              <a:rPr kumimoji="1" lang="ja-JP" altLang="en-US" sz="1050" dirty="0">
                <a:solidFill>
                  <a:schemeClr val="tx1"/>
                </a:solidFill>
              </a:rPr>
              <a:t>⇒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実施確認申請書に記載が必要です。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</a:rPr>
              <a:t>👉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料金値引きの実施時期、方法の検討</a:t>
            </a:r>
            <a:endParaRPr kumimoji="1" lang="en-US" altLang="ja-JP" sz="1050" b="1" dirty="0" smtClean="0">
              <a:solidFill>
                <a:srgbClr val="FF0000"/>
              </a:solidFill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</a:rPr>
              <a:t>👉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一般</a:t>
            </a:r>
            <a:r>
              <a:rPr kumimoji="1" lang="ja-JP" altLang="en-US" sz="1050" b="1" dirty="0">
                <a:solidFill>
                  <a:srgbClr val="FF0000"/>
                </a:solidFill>
              </a:rPr>
              <a:t>消費者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等への値引の</a:t>
            </a:r>
            <a:r>
              <a:rPr kumimoji="1" lang="ja-JP" altLang="en-US" sz="1050" b="1" dirty="0">
                <a:solidFill>
                  <a:srgbClr val="FF0000"/>
                </a:solidFill>
              </a:rPr>
              <a:t>表示</a:t>
            </a:r>
            <a:r>
              <a:rPr kumimoji="1" lang="ja-JP" altLang="en-US" sz="1050" b="1" dirty="0" smtClean="0">
                <a:solidFill>
                  <a:srgbClr val="FF0000"/>
                </a:solidFill>
              </a:rPr>
              <a:t>方法等の検討</a:t>
            </a:r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2823153" y="692573"/>
            <a:ext cx="4140000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100" b="1" dirty="0" smtClean="0">
                <a:latin typeface="+mn-ea"/>
              </a:rPr>
              <a:t>①事業実施に当たっての主な検討事項等</a:t>
            </a:r>
            <a:endParaRPr kumimoji="1" lang="en-US" altLang="ja-JP" sz="1100" b="1" dirty="0" smtClean="0">
              <a:latin typeface="+mn-ea"/>
            </a:endParaRPr>
          </a:p>
        </p:txBody>
      </p:sp>
      <p:sp>
        <p:nvSpPr>
          <p:cNvPr id="68" name="角丸四角形 67"/>
          <p:cNvSpPr/>
          <p:nvPr/>
        </p:nvSpPr>
        <p:spPr>
          <a:xfrm>
            <a:off x="1886132" y="3214806"/>
            <a:ext cx="6113618" cy="651696"/>
          </a:xfrm>
          <a:prstGeom prst="roundRect">
            <a:avLst>
              <a:gd name="adj" fmla="val 6109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 anchorCtr="0"/>
          <a:lstStyle/>
          <a:p>
            <a:r>
              <a:rPr kumimoji="1" lang="ja-JP" altLang="en-US" sz="1100" dirty="0" smtClean="0">
                <a:solidFill>
                  <a:schemeClr val="tx1"/>
                </a:solidFill>
              </a:rPr>
              <a:t>👉右記書類</a:t>
            </a:r>
            <a:r>
              <a:rPr kumimoji="1" lang="ja-JP" altLang="en-US" sz="1100" dirty="0">
                <a:solidFill>
                  <a:schemeClr val="tx1"/>
                </a:solidFill>
              </a:rPr>
              <a:t>を準備のうえ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、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委託先事務局（岩手県中小企業団体中央会）に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提出</a:t>
            </a:r>
            <a:r>
              <a:rPr kumimoji="1" lang="ja-JP" altLang="en-US" sz="1100" dirty="0">
                <a:solidFill>
                  <a:schemeClr val="tx1"/>
                </a:solidFill>
              </a:rPr>
              <a:t>してください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。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r>
              <a:rPr kumimoji="1" lang="ja-JP" altLang="en-US" sz="1100" dirty="0" smtClean="0">
                <a:solidFill>
                  <a:schemeClr val="tx1"/>
                </a:solidFill>
              </a:rPr>
              <a:t>👉ガス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料金支援金の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90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％、小売事業者事務手数料の</a:t>
            </a:r>
            <a:r>
              <a:rPr kumimoji="1" lang="en-US" altLang="ja-JP" sz="1100" dirty="0" smtClean="0">
                <a:solidFill>
                  <a:schemeClr val="tx1"/>
                </a:solidFill>
                <a:latin typeface="+mn-ea"/>
              </a:rPr>
              <a:t>50</a:t>
            </a:r>
            <a:r>
              <a:rPr kumimoji="1" lang="ja-JP" altLang="en-US" sz="1100" dirty="0" smtClean="0">
                <a:solidFill>
                  <a:schemeClr val="tx1"/>
                </a:solidFill>
                <a:latin typeface="+mn-ea"/>
              </a:rPr>
              <a:t>％の範囲内で申請が可能です。</a:t>
            </a:r>
            <a:endParaRPr kumimoji="1"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9" name="テキスト ボックス 68"/>
          <p:cNvSpPr txBox="1"/>
          <p:nvPr/>
        </p:nvSpPr>
        <p:spPr>
          <a:xfrm>
            <a:off x="2823001" y="3048975"/>
            <a:ext cx="4012529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kumimoji="1" sz="1100" b="1">
                <a:latin typeface="+mn-ea"/>
              </a:defRPr>
            </a:lvl1pPr>
          </a:lstStyle>
          <a:p>
            <a:r>
              <a:rPr lang="ja-JP" altLang="en-US" dirty="0"/>
              <a:t>＜必要に応じて</a:t>
            </a:r>
            <a:r>
              <a:rPr lang="ja-JP" altLang="en-US" dirty="0" smtClean="0"/>
              <a:t>＞④概算払</a:t>
            </a:r>
            <a:r>
              <a:rPr lang="ja-JP" altLang="en-US" dirty="0"/>
              <a:t>請求書（様式第３号）の提出</a:t>
            </a:r>
            <a:endParaRPr lang="en-US" altLang="ja-JP" dirty="0"/>
          </a:p>
        </p:txBody>
      </p:sp>
      <p:sp>
        <p:nvSpPr>
          <p:cNvPr id="73" name="角丸四角形 72"/>
          <p:cNvSpPr/>
          <p:nvPr/>
        </p:nvSpPr>
        <p:spPr>
          <a:xfrm>
            <a:off x="1895570" y="4953060"/>
            <a:ext cx="6141324" cy="938025"/>
          </a:xfrm>
          <a:prstGeom prst="roundRect">
            <a:avLst>
              <a:gd name="adj" fmla="val 6109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 anchorCtr="0"/>
          <a:lstStyle/>
          <a:p>
            <a:r>
              <a:rPr kumimoji="1" lang="ja-JP" altLang="en-US" sz="1100" dirty="0" smtClean="0">
                <a:solidFill>
                  <a:schemeClr val="tx1"/>
                </a:solidFill>
              </a:rPr>
              <a:t>👉</a:t>
            </a:r>
            <a:r>
              <a:rPr kumimoji="1" lang="ja-JP" altLang="en-US" sz="1100" dirty="0">
                <a:solidFill>
                  <a:schemeClr val="tx1"/>
                </a:solidFill>
              </a:rPr>
              <a:t>右記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書類</a:t>
            </a:r>
            <a:r>
              <a:rPr kumimoji="1" lang="ja-JP" altLang="en-US" sz="1100" dirty="0">
                <a:solidFill>
                  <a:schemeClr val="tx1"/>
                </a:solidFill>
              </a:rPr>
              <a:t>を準備のうえ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、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実績に基づく請求額</a:t>
            </a:r>
            <a:r>
              <a:rPr kumimoji="1" lang="ja-JP" altLang="en-US" sz="1100" b="1" dirty="0" smtClean="0">
                <a:solidFill>
                  <a:srgbClr val="FF0000"/>
                </a:solidFill>
              </a:rPr>
              <a:t>を委託先事務局</a:t>
            </a:r>
            <a:r>
              <a:rPr kumimoji="1" lang="ja-JP" altLang="en-US" sz="1100" b="1" dirty="0">
                <a:solidFill>
                  <a:srgbClr val="FF0000"/>
                </a:solidFill>
              </a:rPr>
              <a:t>に提出</a:t>
            </a:r>
            <a:r>
              <a:rPr kumimoji="1" lang="ja-JP" altLang="en-US" sz="1100" dirty="0">
                <a:solidFill>
                  <a:schemeClr val="tx1"/>
                </a:solidFill>
              </a:rPr>
              <a:t>してください</a:t>
            </a:r>
            <a:r>
              <a:rPr kumimoji="1" lang="ja-JP" altLang="en-US" sz="1100" dirty="0" smtClean="0">
                <a:solidFill>
                  <a:schemeClr val="tx1"/>
                </a:solidFill>
              </a:rPr>
              <a:t>。</a:t>
            </a:r>
            <a:endParaRPr kumimoji="1" lang="en-US" altLang="ja-JP" sz="1100" dirty="0" smtClean="0">
              <a:solidFill>
                <a:schemeClr val="tx1"/>
              </a:solidFill>
            </a:endParaRPr>
          </a:p>
          <a:p>
            <a:endParaRPr kumimoji="1" lang="en-US" altLang="ja-JP" sz="1100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2823153" y="4774469"/>
            <a:ext cx="4140000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kumimoji="1" sz="1100" b="1">
                <a:latin typeface="+mn-ea"/>
              </a:defRPr>
            </a:lvl1pPr>
          </a:lstStyle>
          <a:p>
            <a:r>
              <a:rPr lang="ja-JP" altLang="en-US" dirty="0"/>
              <a:t>＜事業完了後</a:t>
            </a:r>
            <a:r>
              <a:rPr lang="ja-JP" altLang="en-US" dirty="0" smtClean="0"/>
              <a:t>＞⑥支援</a:t>
            </a:r>
            <a:r>
              <a:rPr lang="ja-JP" altLang="en-US" dirty="0"/>
              <a:t>金請求書（様式第２号）の提出</a:t>
            </a:r>
            <a:endParaRPr lang="en-US" altLang="ja-JP" dirty="0"/>
          </a:p>
        </p:txBody>
      </p:sp>
      <p:sp>
        <p:nvSpPr>
          <p:cNvPr id="76" name="右矢印 75"/>
          <p:cNvSpPr/>
          <p:nvPr/>
        </p:nvSpPr>
        <p:spPr>
          <a:xfrm rot="10800000">
            <a:off x="1520056" y="3453279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0" name="右矢印 79"/>
          <p:cNvSpPr/>
          <p:nvPr/>
        </p:nvSpPr>
        <p:spPr>
          <a:xfrm>
            <a:off x="1572127" y="6568280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1" name="右矢印 80"/>
          <p:cNvSpPr/>
          <p:nvPr/>
        </p:nvSpPr>
        <p:spPr>
          <a:xfrm rot="10800000">
            <a:off x="1520056" y="5265125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3" name="右矢印 82"/>
          <p:cNvSpPr/>
          <p:nvPr/>
        </p:nvSpPr>
        <p:spPr>
          <a:xfrm rot="5400000">
            <a:off x="-677428" y="4958036"/>
            <a:ext cx="2754966" cy="179446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90179" y="5234014"/>
            <a:ext cx="876634" cy="1787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+mn-ea"/>
              </a:rPr>
              <a:t>書類審査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506438" y="3439570"/>
            <a:ext cx="876634" cy="1787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+mn-ea"/>
              </a:rPr>
              <a:t>書類審査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472838" y="6522176"/>
            <a:ext cx="876634" cy="1787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+mn-ea"/>
              </a:rPr>
              <a:t>支援金支給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506438" y="1838021"/>
            <a:ext cx="876634" cy="1787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+mn-ea"/>
              </a:rPr>
              <a:t>書類審査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2818106" y="6529472"/>
            <a:ext cx="4150095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kumimoji="1" sz="1100" b="1">
                <a:latin typeface="+mn-ea"/>
              </a:defRPr>
            </a:lvl1pPr>
          </a:lstStyle>
          <a:p>
            <a:r>
              <a:rPr lang="ja-JP" altLang="en-US" dirty="0"/>
              <a:t>⑧</a:t>
            </a:r>
            <a:r>
              <a:rPr lang="ja-JP" altLang="en-US" dirty="0" smtClean="0"/>
              <a:t>支援</a:t>
            </a:r>
            <a:r>
              <a:rPr lang="ja-JP" altLang="en-US" dirty="0"/>
              <a:t>金の受領</a:t>
            </a:r>
            <a:endParaRPr lang="en-US" altLang="ja-JP" dirty="0"/>
          </a:p>
        </p:txBody>
      </p:sp>
      <p:sp>
        <p:nvSpPr>
          <p:cNvPr id="96" name="正方形/長方形 95"/>
          <p:cNvSpPr/>
          <p:nvPr/>
        </p:nvSpPr>
        <p:spPr>
          <a:xfrm>
            <a:off x="7993681" y="3336392"/>
            <a:ext cx="1135543" cy="34076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>
                <a:solidFill>
                  <a:schemeClr val="bg1"/>
                </a:solidFill>
              </a:rPr>
              <a:t>・様式第３号</a:t>
            </a:r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97" name="正方形/長方形 96"/>
          <p:cNvSpPr/>
          <p:nvPr/>
        </p:nvSpPr>
        <p:spPr>
          <a:xfrm>
            <a:off x="5997636" y="5188738"/>
            <a:ext cx="3287044" cy="644291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>
                <a:solidFill>
                  <a:schemeClr val="bg1"/>
                </a:solidFill>
              </a:rPr>
              <a:t>・様式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第２号　・</a:t>
            </a:r>
            <a:r>
              <a:rPr kumimoji="1" lang="ja-JP" altLang="en-US" sz="1100" b="1" dirty="0">
                <a:solidFill>
                  <a:schemeClr val="bg1"/>
                </a:solidFill>
              </a:rPr>
              <a:t>様式第２号別紙</a:t>
            </a:r>
            <a:endParaRPr kumimoji="1" lang="en-US" altLang="ja-JP" sz="1100" b="1" dirty="0">
              <a:solidFill>
                <a:schemeClr val="bg1"/>
              </a:solidFill>
            </a:endParaRPr>
          </a:p>
          <a:p>
            <a:r>
              <a:rPr kumimoji="1" lang="ja-JP" altLang="en-US" sz="1100" b="1" dirty="0">
                <a:solidFill>
                  <a:schemeClr val="bg1"/>
                </a:solidFill>
              </a:rPr>
              <a:t>・値引を行った家庭・企業等が確認できる</a:t>
            </a:r>
            <a:r>
              <a:rPr kumimoji="1" lang="ja-JP" altLang="en-US" sz="1100" b="1" dirty="0" smtClean="0">
                <a:solidFill>
                  <a:schemeClr val="bg1"/>
                </a:solidFill>
              </a:rPr>
              <a:t>一覧表</a:t>
            </a:r>
            <a:endParaRPr kumimoji="1" lang="en-US" altLang="ja-JP" sz="1100" b="1" dirty="0" smtClean="0">
              <a:solidFill>
                <a:schemeClr val="bg1"/>
              </a:solidFill>
            </a:endParaRPr>
          </a:p>
          <a:p>
            <a:r>
              <a:rPr kumimoji="1" lang="ja-JP" altLang="en-US" sz="1000" b="1" dirty="0" smtClean="0">
                <a:solidFill>
                  <a:schemeClr val="bg1"/>
                </a:solidFill>
              </a:rPr>
              <a:t>（</a:t>
            </a:r>
            <a:r>
              <a:rPr kumimoji="1" lang="ja-JP" altLang="en-US" sz="1000" b="1" dirty="0">
                <a:solidFill>
                  <a:schemeClr val="bg1"/>
                </a:solidFill>
              </a:rPr>
              <a:t>事務局作成の参考様式又は任意様式）</a:t>
            </a:r>
            <a:endParaRPr kumimoji="1" lang="en-US" altLang="ja-JP" sz="1100" b="1" dirty="0">
              <a:solidFill>
                <a:schemeClr val="bg1"/>
              </a:solidFill>
            </a:endParaRPr>
          </a:p>
        </p:txBody>
      </p:sp>
      <p:sp>
        <p:nvSpPr>
          <p:cNvPr id="98" name="テキスト ボックス 97"/>
          <p:cNvSpPr txBox="1"/>
          <p:nvPr/>
        </p:nvSpPr>
        <p:spPr>
          <a:xfrm>
            <a:off x="2818106" y="2538872"/>
            <a:ext cx="4140000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kumimoji="1" sz="1100" b="1">
                <a:latin typeface="+mn-ea"/>
              </a:defRPr>
            </a:lvl1pPr>
          </a:lstStyle>
          <a:p>
            <a:r>
              <a:rPr lang="ja-JP" altLang="en-US" dirty="0" smtClean="0"/>
              <a:t>③実施</a:t>
            </a:r>
            <a:r>
              <a:rPr lang="ja-JP" altLang="en-US" dirty="0"/>
              <a:t>確認承認書・チラシの受領</a:t>
            </a:r>
            <a:endParaRPr lang="en-US" altLang="ja-JP" dirty="0"/>
          </a:p>
        </p:txBody>
      </p:sp>
      <p:sp>
        <p:nvSpPr>
          <p:cNvPr id="99" name="右矢印 98"/>
          <p:cNvSpPr/>
          <p:nvPr/>
        </p:nvSpPr>
        <p:spPr>
          <a:xfrm rot="5400000">
            <a:off x="4741747" y="2825977"/>
            <a:ext cx="237660" cy="152590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右矢印 35"/>
          <p:cNvSpPr/>
          <p:nvPr/>
        </p:nvSpPr>
        <p:spPr>
          <a:xfrm>
            <a:off x="1605375" y="2589090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4" name="横巻き 43"/>
          <p:cNvSpPr/>
          <p:nvPr/>
        </p:nvSpPr>
        <p:spPr>
          <a:xfrm>
            <a:off x="6317619" y="1103413"/>
            <a:ext cx="1532451" cy="241582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マニュアルＰ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19</a:t>
            </a:r>
            <a:endParaRPr kumimoji="1" lang="ja-JP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2" name="横巻き 51"/>
          <p:cNvSpPr/>
          <p:nvPr/>
        </p:nvSpPr>
        <p:spPr>
          <a:xfrm>
            <a:off x="5403273" y="2012355"/>
            <a:ext cx="1796619" cy="241582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マニュアルＰ９、Ｐ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24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900" b="1" dirty="0">
                <a:solidFill>
                  <a:schemeClr val="tx1"/>
                </a:solidFill>
                <a:latin typeface="+mn-ea"/>
              </a:rPr>
              <a:t>29</a:t>
            </a:r>
            <a:endParaRPr kumimoji="1" lang="ja-JP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4" name="横巻き 53"/>
          <p:cNvSpPr/>
          <p:nvPr/>
        </p:nvSpPr>
        <p:spPr>
          <a:xfrm>
            <a:off x="5551395" y="3613308"/>
            <a:ext cx="1672084" cy="241582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マニュアルＰ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11</a:t>
            </a:r>
            <a:r>
              <a:rPr kumimoji="1" lang="ja-JP" altLang="en-US" sz="900" b="1" dirty="0" err="1" smtClean="0">
                <a:solidFill>
                  <a:schemeClr val="tx1"/>
                </a:solidFill>
                <a:latin typeface="+mn-ea"/>
              </a:rPr>
              <a:t>、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Ｐ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36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39</a:t>
            </a:r>
            <a:endParaRPr kumimoji="1" lang="ja-JP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5" name="横巻き 54"/>
          <p:cNvSpPr/>
          <p:nvPr/>
        </p:nvSpPr>
        <p:spPr>
          <a:xfrm>
            <a:off x="1998950" y="5212867"/>
            <a:ext cx="2275613" cy="241582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マニュアル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P10</a:t>
            </a:r>
            <a:r>
              <a:rPr kumimoji="1" lang="ja-JP" altLang="en-US" sz="900" b="1" dirty="0" err="1" smtClean="0">
                <a:solidFill>
                  <a:schemeClr val="tx1"/>
                </a:solidFill>
                <a:latin typeface="+mn-ea"/>
              </a:rPr>
              <a:t>、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Ｐ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30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35</a:t>
            </a:r>
            <a:r>
              <a:rPr kumimoji="1" lang="ja-JP" altLang="en-US" sz="900" b="1" dirty="0" err="1" smtClean="0">
                <a:solidFill>
                  <a:schemeClr val="tx1"/>
                </a:solidFill>
                <a:latin typeface="+mn-ea"/>
              </a:rPr>
              <a:t>、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Ｐ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45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48</a:t>
            </a:r>
            <a:endParaRPr kumimoji="1" lang="ja-JP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56" name="横巻き 55"/>
          <p:cNvSpPr/>
          <p:nvPr/>
        </p:nvSpPr>
        <p:spPr>
          <a:xfrm>
            <a:off x="8317565" y="18387"/>
            <a:ext cx="1532451" cy="355947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>
              <a:lnSpc>
                <a:spcPts val="900"/>
              </a:lnSpc>
            </a:pPr>
            <a:r>
              <a:rPr kumimoji="1" lang="ja-JP" altLang="en-US" sz="900" b="1" dirty="0" smtClean="0">
                <a:solidFill>
                  <a:schemeClr val="tx1"/>
                </a:solidFill>
              </a:rPr>
              <a:t>詳細はマニュアルの該当ページを参照ください。</a:t>
            </a:r>
            <a:endParaRPr kumimoji="1" lang="ja-JP" altLang="en-US" sz="900" b="1" dirty="0">
              <a:solidFill>
                <a:schemeClr val="tx1"/>
              </a:solidFill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6734337" y="1504776"/>
            <a:ext cx="1308337" cy="24877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８</a:t>
            </a:r>
            <a:r>
              <a:rPr kumimoji="1" lang="en-US" altLang="ja-JP" sz="1100" b="1" dirty="0" smtClean="0">
                <a:solidFill>
                  <a:schemeClr val="bg1"/>
                </a:solidFill>
                <a:latin typeface="+mn-ea"/>
              </a:rPr>
              <a:t>/31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（木）まで</a:t>
            </a:r>
            <a:endParaRPr kumimoji="1" lang="en-US" altLang="ja-JP" sz="11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7009227" y="2927370"/>
            <a:ext cx="1308337" cy="24877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b="1" dirty="0" smtClean="0">
                <a:solidFill>
                  <a:schemeClr val="bg1"/>
                </a:solidFill>
                <a:latin typeface="+mn-ea"/>
              </a:rPr>
              <a:t>9/29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（金）まで</a:t>
            </a:r>
            <a:endParaRPr kumimoji="1" lang="en-US" altLang="ja-JP" sz="11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59" name="正方形/長方形 58"/>
          <p:cNvSpPr/>
          <p:nvPr/>
        </p:nvSpPr>
        <p:spPr>
          <a:xfrm>
            <a:off x="7083844" y="4743724"/>
            <a:ext cx="1308337" cy="248774"/>
          </a:xfrm>
          <a:prstGeom prst="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100" b="1" dirty="0" smtClean="0">
                <a:solidFill>
                  <a:schemeClr val="bg1"/>
                </a:solidFill>
                <a:latin typeface="+mn-ea"/>
              </a:rPr>
              <a:t>12/15</a:t>
            </a:r>
            <a:r>
              <a:rPr kumimoji="1" lang="ja-JP" altLang="en-US" sz="1100" b="1" dirty="0" smtClean="0">
                <a:solidFill>
                  <a:schemeClr val="bg1"/>
                </a:solidFill>
                <a:latin typeface="+mn-ea"/>
              </a:rPr>
              <a:t>（金）まで</a:t>
            </a:r>
            <a:endParaRPr kumimoji="1" lang="en-US" altLang="ja-JP" sz="1100" b="1" dirty="0" smtClean="0">
              <a:solidFill>
                <a:schemeClr val="bg1"/>
              </a:solidFill>
              <a:latin typeface="+mn-ea"/>
            </a:endParaRPr>
          </a:p>
        </p:txBody>
      </p:sp>
      <p:sp>
        <p:nvSpPr>
          <p:cNvPr id="45" name="角丸四角形 44"/>
          <p:cNvSpPr/>
          <p:nvPr/>
        </p:nvSpPr>
        <p:spPr>
          <a:xfrm>
            <a:off x="1880063" y="4197743"/>
            <a:ext cx="6113618" cy="423733"/>
          </a:xfrm>
          <a:prstGeom prst="roundRect">
            <a:avLst>
              <a:gd name="adj" fmla="val 6109"/>
            </a:avLst>
          </a:prstGeom>
          <a:noFill/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36000" rIns="0" bIns="0" rtlCol="0" anchor="t" anchorCtr="0"/>
          <a:lstStyle/>
          <a:p>
            <a:r>
              <a:rPr kumimoji="1" lang="ja-JP" altLang="en-US" sz="1050" dirty="0" smtClean="0">
                <a:solidFill>
                  <a:schemeClr val="tx1"/>
                </a:solidFill>
              </a:rPr>
              <a:t>👉一般消費者等への値引の</a:t>
            </a:r>
            <a:r>
              <a:rPr kumimoji="1" lang="ja-JP" altLang="en-US" sz="1050" dirty="0">
                <a:solidFill>
                  <a:schemeClr val="tx1"/>
                </a:solidFill>
              </a:rPr>
              <a:t>表示等</a:t>
            </a:r>
            <a:r>
              <a:rPr kumimoji="1" lang="ja-JP" altLang="en-US" sz="1050" dirty="0" smtClean="0">
                <a:solidFill>
                  <a:schemeClr val="tx1"/>
                </a:solidFill>
              </a:rPr>
              <a:t>を行ってください。</a:t>
            </a:r>
            <a:endParaRPr kumimoji="1" lang="en-US" altLang="ja-JP" sz="1050" dirty="0" smtClean="0">
              <a:solidFill>
                <a:schemeClr val="tx1"/>
              </a:solidFill>
            </a:endParaRPr>
          </a:p>
          <a:p>
            <a:endParaRPr kumimoji="1" lang="ja-JP" altLang="en-US" sz="1050" dirty="0">
              <a:solidFill>
                <a:schemeClr val="tx1"/>
              </a:solidFill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2360815" y="4028881"/>
            <a:ext cx="5265186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kumimoji="1" sz="1100" b="1">
                <a:latin typeface="+mn-ea"/>
              </a:defRPr>
            </a:lvl1pPr>
          </a:lstStyle>
          <a:p>
            <a:r>
              <a:rPr lang="ja-JP" altLang="en-US" dirty="0"/>
              <a:t>⑤</a:t>
            </a:r>
            <a:r>
              <a:rPr lang="ja-JP" altLang="en-US" dirty="0" smtClean="0"/>
              <a:t>料金</a:t>
            </a:r>
            <a:r>
              <a:rPr lang="ja-JP" altLang="en-US" dirty="0"/>
              <a:t>値引きの</a:t>
            </a:r>
            <a:r>
              <a:rPr lang="ja-JP" altLang="en-US" dirty="0" smtClean="0"/>
              <a:t>実施</a:t>
            </a:r>
            <a:r>
              <a:rPr lang="ja-JP" altLang="en-US" dirty="0" smtClean="0">
                <a:solidFill>
                  <a:srgbClr val="FF0000"/>
                </a:solidFill>
              </a:rPr>
              <a:t>（原則９月請求分で値引実施、</a:t>
            </a:r>
            <a:r>
              <a:rPr lang="en-US" altLang="ja-JP" dirty="0" smtClean="0">
                <a:solidFill>
                  <a:srgbClr val="FF0000"/>
                </a:solidFill>
              </a:rPr>
              <a:t>10</a:t>
            </a:r>
            <a:r>
              <a:rPr lang="ja-JP" altLang="en-US" dirty="0" smtClean="0">
                <a:solidFill>
                  <a:srgbClr val="FF0000"/>
                </a:solidFill>
              </a:rPr>
              <a:t>月・</a:t>
            </a:r>
            <a:r>
              <a:rPr lang="en-US" altLang="ja-JP" dirty="0" smtClean="0">
                <a:solidFill>
                  <a:srgbClr val="FF0000"/>
                </a:solidFill>
              </a:rPr>
              <a:t>11</a:t>
            </a:r>
            <a:r>
              <a:rPr lang="ja-JP" altLang="en-US" dirty="0" smtClean="0">
                <a:solidFill>
                  <a:srgbClr val="FF0000"/>
                </a:solidFill>
              </a:rPr>
              <a:t>月請求分で実施可</a:t>
            </a:r>
            <a:r>
              <a:rPr lang="ja-JP" altLang="en-US" dirty="0" smtClean="0"/>
              <a:t>）</a:t>
            </a:r>
            <a:endParaRPr lang="en-US" altLang="ja-JP" dirty="0"/>
          </a:p>
        </p:txBody>
      </p:sp>
      <p:sp>
        <p:nvSpPr>
          <p:cNvPr id="51" name="右矢印 50"/>
          <p:cNvSpPr/>
          <p:nvPr/>
        </p:nvSpPr>
        <p:spPr>
          <a:xfrm>
            <a:off x="7949885" y="4308059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0" name="テキスト ボックス 59"/>
          <p:cNvSpPr txBox="1"/>
          <p:nvPr/>
        </p:nvSpPr>
        <p:spPr>
          <a:xfrm>
            <a:off x="8317565" y="4287206"/>
            <a:ext cx="1316619" cy="1787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+mn-ea"/>
              </a:rPr>
              <a:t>料金値引を受ける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63" name="横巻き 62"/>
          <p:cNvSpPr/>
          <p:nvPr/>
        </p:nvSpPr>
        <p:spPr>
          <a:xfrm>
            <a:off x="6292950" y="4341719"/>
            <a:ext cx="1532451" cy="241582"/>
          </a:xfrm>
          <a:prstGeom prst="horizontalScroll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マニュアルＰ８、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20</a:t>
            </a:r>
            <a:endParaRPr kumimoji="1" lang="ja-JP" altLang="en-US" sz="900" b="1" dirty="0">
              <a:solidFill>
                <a:schemeClr val="tx1"/>
              </a:solidFill>
              <a:latin typeface="+mn-ea"/>
            </a:endParaRPr>
          </a:p>
        </p:txBody>
      </p:sp>
      <p:sp>
        <p:nvSpPr>
          <p:cNvPr id="64" name="右矢印 63"/>
          <p:cNvSpPr/>
          <p:nvPr/>
        </p:nvSpPr>
        <p:spPr>
          <a:xfrm rot="5400000">
            <a:off x="885914" y="5659172"/>
            <a:ext cx="503776" cy="204872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277401" y="6112448"/>
            <a:ext cx="1252180" cy="1787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+mn-ea"/>
              </a:rPr>
              <a:t>検針票等提出依頼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2823001" y="6155334"/>
            <a:ext cx="4012529" cy="18728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algn="ctr">
              <a:defRPr kumimoji="1" sz="1100" b="1">
                <a:latin typeface="+mn-ea"/>
              </a:defRPr>
            </a:lvl1pPr>
          </a:lstStyle>
          <a:p>
            <a:r>
              <a:rPr lang="ja-JP" altLang="en-US" dirty="0"/>
              <a:t>⑦</a:t>
            </a:r>
            <a:r>
              <a:rPr lang="ja-JP" altLang="en-US" dirty="0" smtClean="0"/>
              <a:t>検針票等の提出</a:t>
            </a:r>
            <a:endParaRPr lang="en-US" altLang="ja-JP" dirty="0"/>
          </a:p>
        </p:txBody>
      </p:sp>
      <p:sp>
        <p:nvSpPr>
          <p:cNvPr id="75" name="右矢印 74"/>
          <p:cNvSpPr/>
          <p:nvPr/>
        </p:nvSpPr>
        <p:spPr>
          <a:xfrm>
            <a:off x="1581174" y="6064767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7" name="右矢印 76"/>
          <p:cNvSpPr/>
          <p:nvPr/>
        </p:nvSpPr>
        <p:spPr>
          <a:xfrm rot="10800000">
            <a:off x="1569380" y="6292719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9" name="正方形/長方形 78"/>
          <p:cNvSpPr/>
          <p:nvPr/>
        </p:nvSpPr>
        <p:spPr>
          <a:xfrm>
            <a:off x="6002354" y="6036127"/>
            <a:ext cx="3639756" cy="393660"/>
          </a:xfrm>
          <a:prstGeom prst="rect">
            <a:avLst/>
          </a:prstGeom>
          <a:solidFill>
            <a:schemeClr val="accent5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100" b="1" dirty="0" smtClean="0">
                <a:solidFill>
                  <a:schemeClr val="bg1"/>
                </a:solidFill>
              </a:rPr>
              <a:t>・値引きの事実が確認できる検針票、請求書等（写）</a:t>
            </a:r>
            <a:endParaRPr kumimoji="1" lang="en-US" altLang="ja-JP" sz="1100" b="1" dirty="0" smtClean="0">
              <a:solidFill>
                <a:schemeClr val="bg1"/>
              </a:solidFill>
            </a:endParaRPr>
          </a:p>
          <a:p>
            <a:r>
              <a:rPr kumimoji="1" lang="ja-JP" altLang="en-US" sz="1000" b="1" dirty="0" smtClean="0">
                <a:solidFill>
                  <a:schemeClr val="bg1"/>
                </a:solidFill>
              </a:rPr>
              <a:t>（対象者の無作為抽出</a:t>
            </a:r>
            <a:r>
              <a:rPr kumimoji="1" lang="ja-JP" altLang="en-US" sz="1000" b="1" dirty="0">
                <a:solidFill>
                  <a:schemeClr val="bg1"/>
                </a:solidFill>
              </a:rPr>
              <a:t>により事務局から別途案内</a:t>
            </a:r>
            <a:r>
              <a:rPr kumimoji="1" lang="ja-JP" altLang="en-US" sz="1000" b="1" dirty="0" smtClean="0">
                <a:solidFill>
                  <a:schemeClr val="bg1"/>
                </a:solidFill>
              </a:rPr>
              <a:t>します。）</a:t>
            </a:r>
            <a:endParaRPr kumimoji="1" lang="en-US" altLang="ja-JP" sz="1000" b="1" dirty="0">
              <a:solidFill>
                <a:schemeClr val="bg1"/>
              </a:solidFill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8317564" y="2543128"/>
            <a:ext cx="1316619" cy="17877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kumimoji="1" lang="ja-JP" altLang="en-US" sz="1050" dirty="0" smtClean="0">
                <a:latin typeface="+mn-ea"/>
              </a:rPr>
              <a:t>料金値引の周知</a:t>
            </a:r>
            <a:endParaRPr kumimoji="1" lang="en-US" altLang="ja-JP" sz="1050" dirty="0" smtClean="0">
              <a:latin typeface="+mn-ea"/>
            </a:endParaRPr>
          </a:p>
        </p:txBody>
      </p:sp>
      <p:sp>
        <p:nvSpPr>
          <p:cNvPr id="53" name="右矢印 52"/>
          <p:cNvSpPr/>
          <p:nvPr/>
        </p:nvSpPr>
        <p:spPr>
          <a:xfrm>
            <a:off x="7993681" y="2558547"/>
            <a:ext cx="290946" cy="137067"/>
          </a:xfrm>
          <a:prstGeom prst="rightArrow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5" name="横巻き 64"/>
          <p:cNvSpPr/>
          <p:nvPr/>
        </p:nvSpPr>
        <p:spPr>
          <a:xfrm>
            <a:off x="7913454" y="6434998"/>
            <a:ext cx="1344237" cy="241582"/>
          </a:xfrm>
          <a:prstGeom prst="horizontalScroll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マニュアル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P10</a:t>
            </a:r>
            <a:r>
              <a:rPr kumimoji="1" lang="ja-JP" altLang="en-US" sz="900" b="1" dirty="0" smtClean="0">
                <a:solidFill>
                  <a:schemeClr val="tx1"/>
                </a:solidFill>
                <a:latin typeface="+mn-ea"/>
              </a:rPr>
              <a:t>～</a:t>
            </a:r>
            <a:r>
              <a:rPr kumimoji="1" lang="en-US" altLang="ja-JP" sz="900" b="1" dirty="0" smtClean="0">
                <a:solidFill>
                  <a:schemeClr val="tx1"/>
                </a:solidFill>
                <a:latin typeface="+mn-ea"/>
              </a:rPr>
              <a:t>11</a:t>
            </a:r>
            <a:endParaRPr kumimoji="1" lang="ja-JP" altLang="en-US" sz="900" b="1" dirty="0">
              <a:solidFill>
                <a:schemeClr val="tx1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123477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4848</TotalTime>
  <Words>499</Words>
  <Application>Microsoft Office PowerPoint</Application>
  <PresentationFormat>A4 210 x 297 mm</PresentationFormat>
  <Paragraphs>58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007971</dc:creator>
  <cp:lastModifiedBy>高橋英聖</cp:lastModifiedBy>
  <cp:revision>371</cp:revision>
  <cp:lastPrinted>2023-07-27T06:06:43Z</cp:lastPrinted>
  <dcterms:created xsi:type="dcterms:W3CDTF">2023-03-29T04:38:09Z</dcterms:created>
  <dcterms:modified xsi:type="dcterms:W3CDTF">2023-08-09T09:09:41Z</dcterms:modified>
</cp:coreProperties>
</file>