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sldIdLst>
    <p:sldId id="267"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BB3D"/>
    <a:srgbClr val="C2A436"/>
    <a:srgbClr val="F2CD43"/>
    <a:srgbClr val="5D9CE5"/>
    <a:srgbClr val="5389C7"/>
    <a:srgbClr val="255DAB"/>
    <a:srgbClr val="EEB34F"/>
    <a:srgbClr val="274B29"/>
    <a:srgbClr val="39482A"/>
    <a:srgbClr val="9D7B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6" autoAdjust="0"/>
    <p:restoredTop sz="86395"/>
  </p:normalViewPr>
  <p:slideViewPr>
    <p:cSldViewPr snapToGrid="0">
      <p:cViewPr varScale="1">
        <p:scale>
          <a:sx n="73" d="100"/>
          <a:sy n="73" d="100"/>
        </p:scale>
        <p:origin x="3222" y="72"/>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microsoft.com/office/2015/10/relationships/revisionInfo" Target="revisionInfo.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49" tIns="45724" rIns="91449" bIns="4572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0"/>
            <a:ext cx="2945659" cy="498056"/>
          </a:xfrm>
          <a:prstGeom prst="rect">
            <a:avLst/>
          </a:prstGeom>
        </p:spPr>
        <p:txBody>
          <a:bodyPr vert="horz" lIns="91449" tIns="45724" rIns="91449" bIns="45724" rtlCol="0"/>
          <a:lstStyle>
            <a:lvl1pPr algn="r">
              <a:defRPr sz="1200"/>
            </a:lvl1pPr>
          </a:lstStyle>
          <a:p>
            <a:fld id="{70F99883-74AE-4A2C-81B7-5B86A08198C0}" type="datetimeFigureOut">
              <a:rPr kumimoji="1" lang="ja-JP" altLang="en-US" smtClean="0"/>
              <a:pPr/>
              <a:t>2023/8/9</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49" tIns="45724" rIns="91449" bIns="45724"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49" tIns="45724" rIns="91449" bIns="457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6"/>
            <a:ext cx="2945659" cy="498055"/>
          </a:xfrm>
          <a:prstGeom prst="rect">
            <a:avLst/>
          </a:prstGeom>
        </p:spPr>
        <p:txBody>
          <a:bodyPr vert="horz" lIns="91449" tIns="45724" rIns="91449" bIns="4572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8055"/>
          </a:xfrm>
          <a:prstGeom prst="rect">
            <a:avLst/>
          </a:prstGeom>
        </p:spPr>
        <p:txBody>
          <a:bodyPr vert="horz" lIns="91449" tIns="45724" rIns="91449" bIns="45724"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576788" y="9888225"/>
            <a:ext cx="4922675" cy="770048"/>
          </a:xfrm>
          <a:prstGeom prst="rect">
            <a:avLst/>
          </a:prstGeom>
          <a:solidFill>
            <a:srgbClr val="5389C7"/>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41119" y="935354"/>
            <a:ext cx="7071902" cy="461665"/>
          </a:xfrm>
          <a:prstGeom prst="rect">
            <a:avLst/>
          </a:prstGeom>
        </p:spPr>
        <p:txBody>
          <a:bodyPr wrap="square">
            <a:spAutoFit/>
          </a:bodyPr>
          <a:lstStyle/>
          <a:p>
            <a:pPr algn="ctr"/>
            <a:r>
              <a:rPr lang="ja-JP" altLang="en-US" sz="2400" b="1" dirty="0" smtClean="0">
                <a:solidFill>
                  <a:srgbClr val="5389C7"/>
                </a:solidFill>
                <a:effectLst>
                  <a:glow rad="63500">
                    <a:schemeClr val="bg1"/>
                  </a:glow>
                </a:effectLst>
                <a:latin typeface="+mn-ea"/>
                <a:cs typeface="MS PMincho" charset="-128"/>
              </a:rPr>
              <a:t>岩手県　ＬＰガス価格高騰対策事業のお知らせ</a:t>
            </a:r>
            <a:endParaRPr lang="en-US" altLang="ja-JP" sz="2400" b="1" dirty="0">
              <a:solidFill>
                <a:srgbClr val="5389C7"/>
              </a:solidFill>
              <a:effectLst>
                <a:glow rad="63500">
                  <a:schemeClr val="bg1"/>
                </a:glow>
              </a:effectLst>
              <a:latin typeface="+mn-ea"/>
              <a:cs typeface="MS PMincho" charset="-128"/>
            </a:endParaRPr>
          </a:p>
        </p:txBody>
      </p:sp>
      <p:sp>
        <p:nvSpPr>
          <p:cNvPr id="63" name="テキスト ボックス 62"/>
          <p:cNvSpPr txBox="1"/>
          <p:nvPr/>
        </p:nvSpPr>
        <p:spPr>
          <a:xfrm>
            <a:off x="645606" y="10011639"/>
            <a:ext cx="4853857" cy="523220"/>
          </a:xfrm>
          <a:prstGeom prst="rect">
            <a:avLst/>
          </a:prstGeom>
          <a:noFill/>
          <a:ln>
            <a:noFill/>
            <a:prstDash val="sysDash"/>
          </a:ln>
        </p:spPr>
        <p:txBody>
          <a:bodyPr wrap="square" rtlCol="0">
            <a:spAutoFit/>
          </a:bodyPr>
          <a:lstStyle/>
          <a:p>
            <a:r>
              <a:rPr lang="ja-JP" altLang="en-US" sz="1400" dirty="0" smtClean="0">
                <a:solidFill>
                  <a:schemeClr val="bg1"/>
                </a:solidFill>
                <a:effectLst>
                  <a:glow rad="50800">
                    <a:srgbClr val="C2A436">
                      <a:alpha val="73000"/>
                    </a:srgbClr>
                  </a:glow>
                </a:effectLst>
                <a:latin typeface="+mn-ea"/>
                <a:cs typeface="Kozuka Gothic Pro B" charset="-128"/>
              </a:rPr>
              <a:t>岩手県復興防災部消防安全課　</a:t>
            </a:r>
            <a:r>
              <a:rPr lang="en-US" altLang="ja-JP" sz="1400" dirty="0" smtClean="0">
                <a:solidFill>
                  <a:schemeClr val="bg1"/>
                </a:solidFill>
                <a:effectLst>
                  <a:glow rad="50800">
                    <a:srgbClr val="C2A436">
                      <a:alpha val="73000"/>
                    </a:srgbClr>
                  </a:glow>
                </a:effectLst>
                <a:latin typeface="+mn-ea"/>
                <a:cs typeface="Kozuka Gothic Pro B" charset="-128"/>
              </a:rPr>
              <a:t>Mail</a:t>
            </a:r>
            <a:r>
              <a:rPr lang="ja-JP" altLang="en-US" sz="1400" dirty="0">
                <a:solidFill>
                  <a:schemeClr val="bg1"/>
                </a:solidFill>
                <a:effectLst>
                  <a:glow rad="50800">
                    <a:srgbClr val="C2A436">
                      <a:alpha val="73000"/>
                    </a:srgbClr>
                  </a:glow>
                </a:effectLst>
                <a:latin typeface="+mn-ea"/>
                <a:cs typeface="Kozuka Gothic Pro B" charset="-128"/>
              </a:rPr>
              <a:t>　</a:t>
            </a:r>
            <a:r>
              <a:rPr lang="en-US" altLang="ja-JP" sz="1400" u="sng" dirty="0" smtClean="0">
                <a:solidFill>
                  <a:schemeClr val="bg1"/>
                </a:solidFill>
                <a:effectLst>
                  <a:glow rad="50800">
                    <a:srgbClr val="C2A436">
                      <a:alpha val="73000"/>
                    </a:srgbClr>
                  </a:glow>
                </a:effectLst>
                <a:latin typeface="+mn-ea"/>
                <a:cs typeface="Kozuka Gothic Pro B" charset="-128"/>
              </a:rPr>
              <a:t>AJ0010@pref.iwate.jp</a:t>
            </a:r>
            <a:r>
              <a:rPr lang="ja-JP" altLang="en-US" sz="1400" dirty="0">
                <a:solidFill>
                  <a:schemeClr val="bg1"/>
                </a:solidFill>
                <a:effectLst>
                  <a:glow rad="50800">
                    <a:srgbClr val="C2A436">
                      <a:alpha val="73000"/>
                    </a:srgbClr>
                  </a:glow>
                </a:effectLst>
                <a:latin typeface="+mn-ea"/>
                <a:cs typeface="Kozuka Gothic Pro B" charset="-128"/>
              </a:rPr>
              <a:t>　</a:t>
            </a:r>
            <a:endParaRPr lang="en-US" altLang="ja-JP" sz="1400" dirty="0" smtClean="0">
              <a:solidFill>
                <a:schemeClr val="bg1"/>
              </a:solidFill>
              <a:effectLst>
                <a:glow rad="50800">
                  <a:srgbClr val="C2A436">
                    <a:alpha val="73000"/>
                  </a:srgbClr>
                </a:glow>
              </a:effectLst>
              <a:latin typeface="+mn-ea"/>
              <a:cs typeface="Kozuka Gothic Pro B" charset="-128"/>
            </a:endParaRPr>
          </a:p>
          <a:p>
            <a:r>
              <a:rPr lang="ja-JP" altLang="en-US" sz="1400" dirty="0" smtClean="0">
                <a:solidFill>
                  <a:schemeClr val="bg1"/>
                </a:solidFill>
                <a:effectLst>
                  <a:glow rad="50800">
                    <a:srgbClr val="C2A436">
                      <a:alpha val="73000"/>
                    </a:srgbClr>
                  </a:glow>
                </a:effectLst>
                <a:latin typeface="+mn-ea"/>
                <a:cs typeface="Kozuka Gothic Pro B" charset="-128"/>
              </a:rPr>
              <a:t>　　</a:t>
            </a:r>
            <a:r>
              <a:rPr lang="en-US" altLang="ja-JP" sz="1400" dirty="0" smtClean="0">
                <a:solidFill>
                  <a:schemeClr val="bg1"/>
                </a:solidFill>
                <a:effectLst>
                  <a:glow rad="50800">
                    <a:srgbClr val="C2A436">
                      <a:alpha val="73000"/>
                    </a:srgbClr>
                  </a:glow>
                </a:effectLst>
                <a:latin typeface="+mn-ea"/>
                <a:cs typeface="Kozuka Gothic Pro B" charset="-128"/>
              </a:rPr>
              <a:t>TEL 019-629-5557 </a:t>
            </a:r>
            <a:r>
              <a:rPr lang="ja-JP" altLang="en-US" sz="1400" dirty="0" smtClean="0">
                <a:solidFill>
                  <a:schemeClr val="bg1"/>
                </a:solidFill>
                <a:effectLst>
                  <a:glow rad="50800">
                    <a:srgbClr val="C2A436">
                      <a:alpha val="73000"/>
                    </a:srgbClr>
                  </a:glow>
                </a:effectLst>
                <a:latin typeface="+mn-ea"/>
                <a:cs typeface="Kozuka Gothic Pro B" charset="-128"/>
              </a:rPr>
              <a:t>　</a:t>
            </a:r>
            <a:r>
              <a:rPr lang="en-US" altLang="ja-JP" sz="1400" dirty="0" smtClean="0">
                <a:solidFill>
                  <a:schemeClr val="bg1"/>
                </a:solidFill>
                <a:effectLst>
                  <a:glow rad="50800">
                    <a:srgbClr val="C2A436">
                      <a:alpha val="73000"/>
                    </a:srgbClr>
                  </a:glow>
                </a:effectLst>
                <a:latin typeface="+mn-ea"/>
                <a:cs typeface="Kozuka Gothic Pro B" charset="-128"/>
              </a:rPr>
              <a:t>FAX 019-629-5174</a:t>
            </a:r>
            <a:endParaRPr kumimoji="1" lang="ja-JP" altLang="en-US" sz="1400" dirty="0">
              <a:solidFill>
                <a:schemeClr val="bg1"/>
              </a:solidFill>
              <a:effectLst>
                <a:glow rad="50800">
                  <a:srgbClr val="C2A436">
                    <a:alpha val="73000"/>
                  </a:srgbClr>
                </a:glow>
              </a:effectLst>
              <a:latin typeface="+mn-ea"/>
              <a:cs typeface="Kozuka Gothic Pro B" charset="-128"/>
            </a:endParaRPr>
          </a:p>
        </p:txBody>
      </p:sp>
      <p:sp>
        <p:nvSpPr>
          <p:cNvPr id="26" name="角丸四角形 25"/>
          <p:cNvSpPr/>
          <p:nvPr/>
        </p:nvSpPr>
        <p:spPr>
          <a:xfrm>
            <a:off x="460212" y="2395735"/>
            <a:ext cx="1321311" cy="592049"/>
          </a:xfrm>
          <a:prstGeom prst="roundRect">
            <a:avLst>
              <a:gd name="adj" fmla="val 50000"/>
            </a:avLst>
          </a:prstGeom>
          <a:solidFill>
            <a:srgbClr val="53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mj-ea"/>
                <a:cs typeface="Kozuka Gothic Pro M" charset="-128"/>
              </a:rPr>
              <a:t>値引の対象</a:t>
            </a:r>
            <a:r>
              <a:rPr lang="ja-JP" altLang="en-US" sz="1400" dirty="0">
                <a:solidFill>
                  <a:schemeClr val="bg1"/>
                </a:solidFill>
                <a:latin typeface="+mj-ea"/>
                <a:cs typeface="Kozuka Gothic Pro M" charset="-128"/>
              </a:rPr>
              <a:t>と</a:t>
            </a:r>
            <a:r>
              <a:rPr lang="ja-JP" altLang="en-US" sz="1400" dirty="0" smtClean="0">
                <a:solidFill>
                  <a:schemeClr val="bg1"/>
                </a:solidFill>
                <a:latin typeface="+mj-ea"/>
                <a:cs typeface="Kozuka Gothic Pro M" charset="-128"/>
              </a:rPr>
              <a:t>なる方</a:t>
            </a:r>
            <a:endParaRPr lang="ja-JP" altLang="en-US" sz="1400" dirty="0">
              <a:solidFill>
                <a:schemeClr val="bg1"/>
              </a:solidFill>
              <a:latin typeface="+mj-ea"/>
              <a:cs typeface="Kozuka Gothic Pro M" charset="-128"/>
            </a:endParaRPr>
          </a:p>
        </p:txBody>
      </p:sp>
      <p:sp>
        <p:nvSpPr>
          <p:cNvPr id="58" name="テキスト ボックス 57"/>
          <p:cNvSpPr txBox="1"/>
          <p:nvPr/>
        </p:nvSpPr>
        <p:spPr>
          <a:xfrm>
            <a:off x="450302" y="1603248"/>
            <a:ext cx="6833696" cy="584775"/>
          </a:xfrm>
          <a:prstGeom prst="rect">
            <a:avLst/>
          </a:prstGeom>
          <a:noFill/>
          <a:ln>
            <a:solidFill>
              <a:schemeClr val="tx1"/>
            </a:solidFill>
          </a:ln>
        </p:spPr>
        <p:txBody>
          <a:bodyPr wrap="square" rtlCol="0">
            <a:spAutoFit/>
          </a:bodyPr>
          <a:lstStyle/>
          <a:p>
            <a:r>
              <a:rPr lang="ja-JP" altLang="en-US" sz="1600" b="1" dirty="0" smtClean="0">
                <a:latin typeface="+mn-ea"/>
              </a:rPr>
              <a:t>　</a:t>
            </a:r>
            <a:r>
              <a:rPr lang="ja-JP" altLang="ja-JP" sz="1600" b="1" dirty="0" smtClean="0">
                <a:latin typeface="+mn-ea"/>
              </a:rPr>
              <a:t>ＬＰ</a:t>
            </a:r>
            <a:r>
              <a:rPr lang="ja-JP" altLang="ja-JP" sz="1600" b="1" dirty="0">
                <a:latin typeface="+mn-ea"/>
              </a:rPr>
              <a:t>ガスの価格高騰に対応するため</a:t>
            </a:r>
            <a:r>
              <a:rPr lang="ja-JP" altLang="ja-JP" sz="1600" b="1" dirty="0" smtClean="0">
                <a:latin typeface="+mn-ea"/>
              </a:rPr>
              <a:t>、</a:t>
            </a:r>
            <a:r>
              <a:rPr lang="ja-JP" altLang="en-US" sz="1600" b="1" dirty="0" smtClean="0">
                <a:latin typeface="+mn-ea"/>
              </a:rPr>
              <a:t>岩手県内の</a:t>
            </a:r>
            <a:r>
              <a:rPr lang="ja-JP" altLang="ja-JP" sz="1600" b="1" dirty="0" smtClean="0">
                <a:latin typeface="+mn-ea"/>
              </a:rPr>
              <a:t>一般</a:t>
            </a:r>
            <a:r>
              <a:rPr lang="ja-JP" altLang="ja-JP" sz="1600" b="1" dirty="0">
                <a:latin typeface="+mn-ea"/>
              </a:rPr>
              <a:t>消費者等が使用するＬＰガス料金の値引を</a:t>
            </a:r>
            <a:r>
              <a:rPr lang="ja-JP" altLang="ja-JP" sz="1600" b="1" dirty="0" smtClean="0">
                <a:latin typeface="+mn-ea"/>
              </a:rPr>
              <a:t>行</a:t>
            </a:r>
            <a:r>
              <a:rPr lang="ja-JP" altLang="en-US" sz="1600" b="1" dirty="0" smtClean="0">
                <a:latin typeface="+mn-ea"/>
              </a:rPr>
              <a:t>い、</a:t>
            </a:r>
            <a:r>
              <a:rPr lang="ja-JP" altLang="en-US" sz="1600" b="1" dirty="0" smtClean="0">
                <a:effectLst>
                  <a:glow rad="63500">
                    <a:schemeClr val="bg1"/>
                  </a:glow>
                </a:effectLst>
                <a:latin typeface="+mn-ea"/>
                <a:cs typeface="MS PMincho" charset="-128"/>
              </a:rPr>
              <a:t>県民生活を支援する事業を実施します。</a:t>
            </a:r>
            <a:endParaRPr lang="en-US" altLang="ja-JP" sz="1600" b="1" dirty="0" smtClean="0">
              <a:effectLst>
                <a:glow rad="63500">
                  <a:schemeClr val="bg1"/>
                </a:glow>
              </a:effectLst>
              <a:latin typeface="+mn-ea"/>
              <a:cs typeface="MS PMincho" charset="-128"/>
            </a:endParaRPr>
          </a:p>
        </p:txBody>
      </p:sp>
      <p:sp>
        <p:nvSpPr>
          <p:cNvPr id="59" name="テキスト ボックス 58"/>
          <p:cNvSpPr txBox="1"/>
          <p:nvPr/>
        </p:nvSpPr>
        <p:spPr>
          <a:xfrm>
            <a:off x="1894112" y="2389111"/>
            <a:ext cx="5299966" cy="1446550"/>
          </a:xfrm>
          <a:prstGeom prst="rect">
            <a:avLst/>
          </a:prstGeom>
          <a:noFill/>
          <a:ln>
            <a:solidFill>
              <a:schemeClr val="tx1"/>
            </a:solidFill>
          </a:ln>
        </p:spPr>
        <p:txBody>
          <a:bodyPr wrap="square" rtlCol="0">
            <a:spAutoFit/>
          </a:bodyPr>
          <a:lstStyle/>
          <a:p>
            <a:r>
              <a:rPr lang="ja-JP" altLang="en-US" sz="1400" b="1" dirty="0" smtClean="0">
                <a:effectLst>
                  <a:glow rad="63500">
                    <a:schemeClr val="bg1"/>
                  </a:glow>
                </a:effectLst>
                <a:latin typeface="+mn-ea"/>
              </a:rPr>
              <a:t>　岩手県内の家庭及び飲食店などの業務用としてＬＰガスを使用する一般消費者等　（個別供給、集団供給、コミュニティーガス団地）</a:t>
            </a:r>
            <a:endParaRPr lang="en-US" altLang="ja-JP" sz="1400" b="1" dirty="0" smtClean="0">
              <a:effectLst>
                <a:glow rad="63500">
                  <a:schemeClr val="bg1"/>
                </a:glow>
              </a:effectLst>
              <a:latin typeface="+mn-ea"/>
            </a:endParaRPr>
          </a:p>
          <a:p>
            <a:r>
              <a:rPr lang="en-US" altLang="ja-JP" sz="1200" b="1" dirty="0" smtClean="0">
                <a:effectLst>
                  <a:glow rad="63500">
                    <a:schemeClr val="bg1"/>
                  </a:glow>
                </a:effectLst>
                <a:latin typeface="+mn-ea"/>
              </a:rPr>
              <a:t/>
            </a:r>
            <a:br>
              <a:rPr lang="en-US" altLang="ja-JP" sz="1200" b="1" dirty="0" smtClean="0">
                <a:effectLst>
                  <a:glow rad="63500">
                    <a:schemeClr val="bg1"/>
                  </a:glow>
                </a:effectLst>
                <a:latin typeface="+mn-ea"/>
              </a:rPr>
            </a:br>
            <a:r>
              <a:rPr lang="en-US" altLang="ja-JP" sz="1200" dirty="0" smtClean="0">
                <a:effectLst>
                  <a:glow rad="63500">
                    <a:schemeClr val="bg1"/>
                  </a:glow>
                </a:effectLst>
                <a:latin typeface="+mn-ea"/>
              </a:rPr>
              <a:t>※</a:t>
            </a:r>
            <a:r>
              <a:rPr lang="ja-JP" altLang="en-US" sz="1200" dirty="0" smtClean="0">
                <a:effectLst>
                  <a:glow rad="63500">
                    <a:schemeClr val="bg1"/>
                  </a:glow>
                </a:effectLst>
                <a:latin typeface="+mn-ea"/>
              </a:rPr>
              <a:t>一般消費者等とは、液化石油ガスの保安の確保及び取引の適正化に関する法律（昭和</a:t>
            </a:r>
            <a:r>
              <a:rPr lang="en-US" altLang="ja-JP" sz="1200" dirty="0" smtClean="0">
                <a:effectLst>
                  <a:glow rad="63500">
                    <a:schemeClr val="bg1"/>
                  </a:glow>
                </a:effectLst>
                <a:latin typeface="+mn-ea"/>
              </a:rPr>
              <a:t>42</a:t>
            </a:r>
            <a:r>
              <a:rPr lang="ja-JP" altLang="en-US" sz="1200" dirty="0" smtClean="0">
                <a:effectLst>
                  <a:glow rad="63500">
                    <a:schemeClr val="bg1"/>
                  </a:glow>
                </a:effectLst>
                <a:latin typeface="+mn-ea"/>
              </a:rPr>
              <a:t>年法律第</a:t>
            </a:r>
            <a:r>
              <a:rPr lang="en-US" altLang="ja-JP" sz="1200" dirty="0" smtClean="0">
                <a:effectLst>
                  <a:glow rad="63500">
                    <a:schemeClr val="bg1"/>
                  </a:glow>
                </a:effectLst>
                <a:latin typeface="+mn-ea"/>
              </a:rPr>
              <a:t>149</a:t>
            </a:r>
            <a:r>
              <a:rPr lang="ja-JP" altLang="en-US" sz="1200" dirty="0" smtClean="0">
                <a:effectLst>
                  <a:glow rad="63500">
                    <a:schemeClr val="bg1"/>
                  </a:glow>
                </a:effectLst>
                <a:latin typeface="+mn-ea"/>
              </a:rPr>
              <a:t>号）第２条第２項に規定する一般消費者等をいいます。　　</a:t>
            </a:r>
            <a:endParaRPr lang="en-US" altLang="ja-JP" sz="1200" dirty="0" smtClean="0">
              <a:effectLst>
                <a:glow rad="63500">
                  <a:schemeClr val="bg1"/>
                </a:glow>
              </a:effectLst>
              <a:latin typeface="+mn-ea"/>
            </a:endParaRPr>
          </a:p>
          <a:p>
            <a:r>
              <a:rPr lang="ja-JP" altLang="en-US" sz="1200" dirty="0">
                <a:effectLst>
                  <a:glow rad="63500">
                    <a:schemeClr val="bg1"/>
                  </a:glow>
                </a:effectLst>
                <a:latin typeface="+mn-ea"/>
              </a:rPr>
              <a:t>　 </a:t>
            </a:r>
            <a:r>
              <a:rPr lang="ja-JP" altLang="en-US" sz="1200" dirty="0" smtClean="0">
                <a:effectLst>
                  <a:glow rad="63500">
                    <a:schemeClr val="bg1"/>
                  </a:glow>
                </a:effectLst>
                <a:latin typeface="+mn-ea"/>
              </a:rPr>
              <a:t>契約者が公共機関等の場合は対象外です</a:t>
            </a:r>
            <a:r>
              <a:rPr lang="ja-JP" altLang="en-US" sz="1200" dirty="0" smtClean="0">
                <a:effectLst>
                  <a:glow rad="63500">
                    <a:schemeClr val="bg1"/>
                  </a:glow>
                </a:effectLst>
                <a:latin typeface="+mn-ea"/>
              </a:rPr>
              <a:t>。</a:t>
            </a:r>
            <a:endParaRPr lang="en-US" altLang="ja-JP" sz="1200" dirty="0" smtClean="0">
              <a:effectLst>
                <a:glow rad="63500">
                  <a:schemeClr val="bg1"/>
                </a:glow>
              </a:effectLst>
              <a:latin typeface="+mn-ea"/>
            </a:endParaRPr>
          </a:p>
          <a:p>
            <a:endParaRPr lang="ja-JP" altLang="en-US" sz="1200" dirty="0">
              <a:latin typeface="+mn-ea"/>
            </a:endParaRPr>
          </a:p>
        </p:txBody>
      </p:sp>
      <p:sp>
        <p:nvSpPr>
          <p:cNvPr id="60" name="テキスト ボックス 59"/>
          <p:cNvSpPr txBox="1"/>
          <p:nvPr/>
        </p:nvSpPr>
        <p:spPr>
          <a:xfrm>
            <a:off x="1894112" y="5867936"/>
            <a:ext cx="5299966" cy="1508105"/>
          </a:xfrm>
          <a:prstGeom prst="rect">
            <a:avLst/>
          </a:prstGeom>
          <a:noFill/>
          <a:ln>
            <a:solidFill>
              <a:schemeClr val="tx1"/>
            </a:solidFill>
          </a:ln>
        </p:spPr>
        <p:txBody>
          <a:bodyPr wrap="square" rtlCol="0">
            <a:spAutoFit/>
          </a:bodyPr>
          <a:lstStyle/>
          <a:p>
            <a:r>
              <a:rPr lang="ja-JP" altLang="en-US" sz="1400" dirty="0" smtClean="0">
                <a:latin typeface="+mn-ea"/>
              </a:rPr>
              <a:t>　</a:t>
            </a:r>
            <a:r>
              <a:rPr lang="ja-JP" altLang="en-US" sz="1400" b="1" dirty="0" smtClean="0">
                <a:latin typeface="+mn-ea"/>
              </a:rPr>
              <a:t>原則として９月検針分の請求時に値引きを行います。</a:t>
            </a:r>
            <a:endParaRPr lang="en-US" altLang="ja-JP" sz="1400" b="1" dirty="0" smtClean="0">
              <a:latin typeface="+mn-ea"/>
            </a:endParaRPr>
          </a:p>
          <a:p>
            <a:r>
              <a:rPr lang="en-US" altLang="ja-JP" sz="1200" dirty="0" smtClean="0">
                <a:latin typeface="+mn-ea"/>
              </a:rPr>
              <a:t>※</a:t>
            </a:r>
            <a:r>
              <a:rPr lang="ja-JP" altLang="en-US" sz="1200" dirty="0" smtClean="0">
                <a:latin typeface="+mn-ea"/>
              </a:rPr>
              <a:t>ＬＰガス販売店によっては、</a:t>
            </a:r>
            <a:r>
              <a:rPr lang="en-US" altLang="ja-JP" sz="1200" dirty="0" smtClean="0">
                <a:latin typeface="+mn-ea"/>
              </a:rPr>
              <a:t>10</a:t>
            </a:r>
            <a:r>
              <a:rPr lang="ja-JP" altLang="en-US" sz="1200" dirty="0" smtClean="0">
                <a:latin typeface="+mn-ea"/>
              </a:rPr>
              <a:t>月など他の月の検針分の請求時等に値引きを行う</a:t>
            </a:r>
            <a:r>
              <a:rPr lang="ja-JP" altLang="en-US" sz="1200" dirty="0">
                <a:latin typeface="+mn-ea"/>
              </a:rPr>
              <a:t>場合が</a:t>
            </a:r>
            <a:r>
              <a:rPr lang="ja-JP" altLang="en-US" sz="1200" dirty="0" smtClean="0">
                <a:latin typeface="+mn-ea"/>
              </a:rPr>
              <a:t>あります。</a:t>
            </a:r>
            <a:endParaRPr lang="en-US" altLang="ja-JP" sz="1200" dirty="0" smtClean="0">
              <a:latin typeface="+mn-ea"/>
            </a:endParaRPr>
          </a:p>
          <a:p>
            <a:endParaRPr lang="en-US" altLang="ja-JP" sz="1200" dirty="0">
              <a:latin typeface="+mn-ea"/>
            </a:endParaRPr>
          </a:p>
          <a:p>
            <a:r>
              <a:rPr lang="ja-JP" altLang="en-US" sz="1200" b="1" dirty="0" smtClean="0">
                <a:latin typeface="+mn-ea"/>
              </a:rPr>
              <a:t>　</a:t>
            </a:r>
            <a:r>
              <a:rPr lang="ja-JP" altLang="en-US" sz="1400" b="1" dirty="0" smtClean="0">
                <a:latin typeface="+mn-ea"/>
              </a:rPr>
              <a:t>消費者</a:t>
            </a:r>
            <a:r>
              <a:rPr lang="ja-JP" altLang="en-US" sz="1400" b="1" dirty="0">
                <a:latin typeface="+mn-ea"/>
              </a:rPr>
              <a:t>である皆様</a:t>
            </a:r>
            <a:r>
              <a:rPr lang="ja-JP" altLang="en-US" sz="1400" b="1" dirty="0">
                <a:effectLst>
                  <a:glow rad="63500">
                    <a:schemeClr val="bg1"/>
                  </a:glow>
                </a:effectLst>
                <a:latin typeface="+mn-ea"/>
              </a:rPr>
              <a:t>自身の手続や、各販売店への申込は不要です</a:t>
            </a:r>
            <a:r>
              <a:rPr lang="ja-JP" altLang="en-US" sz="1400" b="1" dirty="0" smtClean="0">
                <a:effectLst>
                  <a:glow rad="63500">
                    <a:schemeClr val="bg1"/>
                  </a:glow>
                </a:effectLst>
                <a:latin typeface="+mn-ea"/>
              </a:rPr>
              <a:t>。</a:t>
            </a:r>
            <a:endParaRPr lang="en-US" altLang="ja-JP" sz="1400" b="1" dirty="0" smtClean="0">
              <a:effectLst>
                <a:glow rad="63500">
                  <a:schemeClr val="bg1"/>
                </a:glow>
              </a:effectLst>
              <a:latin typeface="+mn-ea"/>
            </a:endParaRPr>
          </a:p>
          <a:p>
            <a:r>
              <a:rPr lang="ja-JP" altLang="en-US" sz="1400" b="1" dirty="0" smtClean="0">
                <a:effectLst>
                  <a:glow rad="63500">
                    <a:schemeClr val="bg1"/>
                  </a:glow>
                </a:effectLst>
                <a:latin typeface="+mn-ea"/>
              </a:rPr>
              <a:t>　ＬＰガス販売店以外からの値引の実施を装った連絡にはご注意ください。</a:t>
            </a:r>
            <a:endParaRPr lang="ja-JP" altLang="en-US" sz="1200" dirty="0">
              <a:latin typeface="+mn-ea"/>
            </a:endParaRPr>
          </a:p>
        </p:txBody>
      </p:sp>
      <p:graphicFrame>
        <p:nvGraphicFramePr>
          <p:cNvPr id="62" name="表 61"/>
          <p:cNvGraphicFramePr>
            <a:graphicFrameLocks noGrp="1"/>
          </p:cNvGraphicFramePr>
          <p:nvPr>
            <p:extLst>
              <p:ext uri="{D42A27DB-BD31-4B8C-83A1-F6EECF244321}">
                <p14:modId xmlns:p14="http://schemas.microsoft.com/office/powerpoint/2010/main" val="4205486822"/>
              </p:ext>
            </p:extLst>
          </p:nvPr>
        </p:nvGraphicFramePr>
        <p:xfrm>
          <a:off x="1894111" y="4004303"/>
          <a:ext cx="5299967" cy="1385491"/>
        </p:xfrm>
        <a:graphic>
          <a:graphicData uri="http://schemas.openxmlformats.org/drawingml/2006/table">
            <a:tbl>
              <a:tblPr bandRow="1">
                <a:tableStyleId>{5C22544A-7EE6-4342-B048-85BDC9FD1C3A}</a:tableStyleId>
              </a:tblPr>
              <a:tblGrid>
                <a:gridCol w="1946370">
                  <a:extLst>
                    <a:ext uri="{9D8B030D-6E8A-4147-A177-3AD203B41FA5}">
                      <a16:colId xmlns:a16="http://schemas.microsoft.com/office/drawing/2014/main" val="20000"/>
                    </a:ext>
                  </a:extLst>
                </a:gridCol>
                <a:gridCol w="1423851">
                  <a:extLst>
                    <a:ext uri="{9D8B030D-6E8A-4147-A177-3AD203B41FA5}">
                      <a16:colId xmlns:a16="http://schemas.microsoft.com/office/drawing/2014/main" val="20001"/>
                    </a:ext>
                  </a:extLst>
                </a:gridCol>
                <a:gridCol w="1929746">
                  <a:extLst>
                    <a:ext uri="{9D8B030D-6E8A-4147-A177-3AD203B41FA5}">
                      <a16:colId xmlns:a16="http://schemas.microsoft.com/office/drawing/2014/main" val="3815101493"/>
                    </a:ext>
                  </a:extLst>
                </a:gridCol>
              </a:tblGrid>
              <a:tr h="344733">
                <a:tc>
                  <a:txBody>
                    <a:bodyPr/>
                    <a:lstStyle/>
                    <a:p>
                      <a:pPr marL="0" algn="ctr" defTabSz="1019007" rtl="0" eaLnBrk="1" latinLnBrk="0" hangingPunct="1"/>
                      <a:r>
                        <a:rPr kumimoji="1" lang="ja-JP" altLang="en-US" sz="1400" b="1" kern="1200" dirty="0" smtClean="0">
                          <a:solidFill>
                            <a:schemeClr val="tx1"/>
                          </a:solidFill>
                          <a:effectLst>
                            <a:glow rad="63500">
                              <a:schemeClr val="bg1"/>
                            </a:glow>
                          </a:effectLst>
                          <a:latin typeface="+mn-ea"/>
                          <a:ea typeface="+mn-ea"/>
                          <a:cs typeface="+mn-cs"/>
                        </a:rPr>
                        <a:t>５月検針時の使用量</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019007" rtl="0" eaLnBrk="1" latinLnBrk="0" hangingPunct="1"/>
                      <a:r>
                        <a:rPr kumimoji="1" lang="ja-JP" altLang="en-US" sz="1400" b="1" kern="1200" dirty="0" smtClean="0">
                          <a:solidFill>
                            <a:schemeClr val="tx1"/>
                          </a:solidFill>
                          <a:effectLst>
                            <a:glow rad="63500">
                              <a:schemeClr val="bg1"/>
                            </a:glow>
                          </a:effectLst>
                          <a:latin typeface="+mn-ea"/>
                          <a:ea typeface="+mn-ea"/>
                          <a:cs typeface="+mn-cs"/>
                        </a:rPr>
                        <a:t>値引額　</a:t>
                      </a:r>
                      <a:r>
                        <a:rPr kumimoji="1" lang="en-US" altLang="ja-JP" sz="1400" b="1" kern="1200" dirty="0" smtClean="0">
                          <a:solidFill>
                            <a:schemeClr val="tx1"/>
                          </a:solidFill>
                          <a:effectLst>
                            <a:glow rad="63500">
                              <a:schemeClr val="bg1"/>
                            </a:glow>
                          </a:effectLst>
                          <a:latin typeface="+mn-ea"/>
                          <a:ea typeface="+mn-ea"/>
                          <a:cs typeface="+mn-cs"/>
                        </a:rPr>
                        <a:t>(</a:t>
                      </a:r>
                      <a:r>
                        <a:rPr kumimoji="1" lang="ja-JP" altLang="en-US" sz="1400" b="1" kern="1200" dirty="0" smtClean="0">
                          <a:solidFill>
                            <a:schemeClr val="tx1"/>
                          </a:solidFill>
                          <a:effectLst>
                            <a:glow rad="63500">
                              <a:schemeClr val="bg1"/>
                            </a:glow>
                          </a:effectLst>
                          <a:latin typeface="+mn-ea"/>
                          <a:ea typeface="+mn-ea"/>
                          <a:cs typeface="+mn-cs"/>
                        </a:rPr>
                        <a:t>税抜</a:t>
                      </a:r>
                      <a:r>
                        <a:rPr kumimoji="1" lang="en-US" altLang="ja-JP" sz="1400" b="1" kern="1200" dirty="0" smtClean="0">
                          <a:solidFill>
                            <a:schemeClr val="tx1"/>
                          </a:solidFill>
                          <a:effectLst>
                            <a:glow rad="63500">
                              <a:schemeClr val="bg1"/>
                            </a:glow>
                          </a:effectLst>
                          <a:latin typeface="+mn-ea"/>
                          <a:ea typeface="+mn-ea"/>
                          <a:cs typeface="+mn-cs"/>
                        </a:rPr>
                        <a:t>)</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019007" rtl="0" eaLnBrk="1" latinLnBrk="0" hangingPunct="1"/>
                      <a:r>
                        <a:rPr kumimoji="1" lang="ja-JP" altLang="en-US" sz="1400" b="0" kern="1200" dirty="0" smtClean="0">
                          <a:solidFill>
                            <a:schemeClr val="tx1"/>
                          </a:solidFill>
                          <a:effectLst>
                            <a:glow rad="63500">
                              <a:schemeClr val="bg1"/>
                            </a:glow>
                          </a:effectLst>
                          <a:latin typeface="+mn-ea"/>
                          <a:ea typeface="+mn-ea"/>
                          <a:cs typeface="+mn-cs"/>
                        </a:rPr>
                        <a:t>＜参考＞</a:t>
                      </a:r>
                      <a:endParaRPr kumimoji="1" lang="ja-JP" altLang="en-US" sz="1400" b="0"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4027">
                <a:tc>
                  <a:txBody>
                    <a:bodyPr/>
                    <a:lstStyle/>
                    <a:p>
                      <a:pPr marL="0" marR="0" indent="0" algn="l" defTabSz="1019007"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effectLst>
                            <a:glow rad="63500">
                              <a:schemeClr val="bg1"/>
                            </a:glow>
                          </a:effectLst>
                          <a:latin typeface="+mn-ea"/>
                          <a:ea typeface="+mn-ea"/>
                          <a:cs typeface="+mn-cs"/>
                        </a:rPr>
                        <a:t>①５㎥未満</a:t>
                      </a:r>
                      <a:endParaRPr kumimoji="1" lang="en-US" altLang="ja-JP" sz="1400" b="1" kern="1200" dirty="0" smtClean="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effectLst>
                            <a:glow rad="63500">
                              <a:schemeClr val="bg1"/>
                            </a:glow>
                          </a:effectLst>
                          <a:latin typeface="+mn-ea"/>
                          <a:ea typeface="+mn-ea"/>
                          <a:cs typeface="+mn-cs"/>
                        </a:rPr>
                        <a:t>１</a:t>
                      </a:r>
                      <a:r>
                        <a:rPr kumimoji="1" lang="en-US" altLang="ja-JP" sz="1400" b="1" kern="1200" dirty="0" smtClean="0">
                          <a:solidFill>
                            <a:schemeClr val="tx1"/>
                          </a:solidFill>
                          <a:effectLst>
                            <a:glow rad="63500">
                              <a:schemeClr val="bg1"/>
                            </a:glow>
                          </a:effectLst>
                          <a:latin typeface="+mn-ea"/>
                          <a:ea typeface="+mn-ea"/>
                          <a:cs typeface="+mn-cs"/>
                        </a:rPr>
                        <a:t>,</a:t>
                      </a:r>
                      <a:r>
                        <a:rPr kumimoji="1" lang="ja-JP" altLang="en-US" sz="1400" b="1" kern="1200" dirty="0" smtClean="0">
                          <a:solidFill>
                            <a:schemeClr val="tx1"/>
                          </a:solidFill>
                          <a:effectLst>
                            <a:glow rad="63500">
                              <a:schemeClr val="bg1"/>
                            </a:glow>
                          </a:effectLst>
                          <a:latin typeface="+mn-ea"/>
                          <a:ea typeface="+mn-ea"/>
                          <a:cs typeface="+mn-cs"/>
                        </a:rPr>
                        <a:t>８００</a:t>
                      </a:r>
                      <a:r>
                        <a:rPr kumimoji="1" lang="en-US" altLang="ja-JP" sz="1400" b="1" kern="1200" dirty="0" smtClean="0">
                          <a:solidFill>
                            <a:schemeClr val="tx1"/>
                          </a:solidFill>
                          <a:effectLst>
                            <a:glow rad="63500">
                              <a:schemeClr val="bg1"/>
                            </a:glow>
                          </a:effectLst>
                          <a:latin typeface="+mn-ea"/>
                          <a:ea typeface="+mn-ea"/>
                          <a:cs typeface="+mn-cs"/>
                        </a:rPr>
                        <a:t> </a:t>
                      </a:r>
                      <a:r>
                        <a:rPr kumimoji="1" lang="ja-JP" altLang="en-US" sz="1400" b="1" kern="1200" dirty="0" smtClean="0">
                          <a:solidFill>
                            <a:schemeClr val="tx1"/>
                          </a:solidFill>
                          <a:effectLst>
                            <a:glow rad="63500">
                              <a:schemeClr val="bg1"/>
                            </a:glow>
                          </a:effectLst>
                          <a:latin typeface="+mn-ea"/>
                          <a:ea typeface="+mn-ea"/>
                          <a:cs typeface="+mn-cs"/>
                        </a:rPr>
                        <a:t>円</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019007" rtl="0" eaLnBrk="1" latinLnBrk="0" hangingPunct="1"/>
                      <a:r>
                        <a:rPr kumimoji="1" lang="ja-JP" altLang="en-US" sz="1400" b="0" kern="1200" dirty="0" smtClean="0">
                          <a:solidFill>
                            <a:schemeClr val="tx1"/>
                          </a:solidFill>
                          <a:effectLst>
                            <a:glow rad="63500">
                              <a:schemeClr val="bg1"/>
                            </a:glow>
                          </a:effectLst>
                          <a:latin typeface="+mn-ea"/>
                          <a:ea typeface="+mn-ea"/>
                          <a:cs typeface="+mn-cs"/>
                        </a:rPr>
                        <a:t>月３００円</a:t>
                      </a:r>
                      <a:r>
                        <a:rPr kumimoji="1" lang="en-US" altLang="ja-JP" sz="1400" b="0" kern="1200" dirty="0" smtClean="0">
                          <a:solidFill>
                            <a:schemeClr val="tx1"/>
                          </a:solidFill>
                          <a:effectLst>
                            <a:glow rad="63500">
                              <a:schemeClr val="bg1"/>
                            </a:glow>
                          </a:effectLst>
                          <a:latin typeface="+mn-ea"/>
                          <a:ea typeface="+mn-ea"/>
                          <a:cs typeface="+mn-cs"/>
                        </a:rPr>
                        <a:t>×</a:t>
                      </a:r>
                      <a:r>
                        <a:rPr kumimoji="1" lang="ja-JP" altLang="en-US" sz="1400" b="0" kern="1200" dirty="0" smtClean="0">
                          <a:solidFill>
                            <a:schemeClr val="tx1"/>
                          </a:solidFill>
                          <a:effectLst>
                            <a:glow rad="63500">
                              <a:schemeClr val="bg1"/>
                            </a:glow>
                          </a:effectLst>
                          <a:latin typeface="+mn-ea"/>
                          <a:ea typeface="+mn-ea"/>
                          <a:cs typeface="+mn-cs"/>
                        </a:rPr>
                        <a:t>６か月</a:t>
                      </a:r>
                      <a:endParaRPr kumimoji="1" lang="ja-JP" altLang="en-US" sz="1400" b="0"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9545">
                <a:tc>
                  <a:txBody>
                    <a:bodyPr/>
                    <a:lstStyle/>
                    <a:p>
                      <a:pPr marL="0" marR="0" indent="0" algn="l" defTabSz="1019007"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effectLst>
                            <a:glow rad="63500">
                              <a:schemeClr val="bg1"/>
                            </a:glow>
                          </a:effectLst>
                          <a:latin typeface="+mn-ea"/>
                          <a:ea typeface="+mn-ea"/>
                          <a:cs typeface="+mn-cs"/>
                        </a:rPr>
                        <a:t>②５㎥以上</a:t>
                      </a:r>
                      <a:r>
                        <a:rPr kumimoji="1" lang="en-US" altLang="ja-JP" sz="1400" b="1" kern="1200" dirty="0" smtClean="0">
                          <a:solidFill>
                            <a:schemeClr val="tx1"/>
                          </a:solidFill>
                          <a:effectLst>
                            <a:glow rad="63500">
                              <a:schemeClr val="bg1"/>
                            </a:glow>
                          </a:effectLst>
                          <a:latin typeface="+mn-ea"/>
                          <a:ea typeface="+mn-ea"/>
                          <a:cs typeface="+mn-cs"/>
                        </a:rPr>
                        <a:t>15</a:t>
                      </a:r>
                      <a:r>
                        <a:rPr kumimoji="1" lang="ja-JP" altLang="en-US" sz="1400" b="1" kern="1200" dirty="0" smtClean="0">
                          <a:solidFill>
                            <a:schemeClr val="tx1"/>
                          </a:solidFill>
                          <a:effectLst>
                            <a:glow rad="63500">
                              <a:schemeClr val="bg1"/>
                            </a:glow>
                          </a:effectLst>
                          <a:latin typeface="+mn-ea"/>
                          <a:ea typeface="+mn-ea"/>
                          <a:cs typeface="+mn-cs"/>
                        </a:rPr>
                        <a:t>㎥未満</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effectLst>
                            <a:glow rad="63500">
                              <a:schemeClr val="bg1"/>
                            </a:glow>
                          </a:effectLst>
                          <a:latin typeface="+mn-ea"/>
                          <a:ea typeface="+mn-ea"/>
                          <a:cs typeface="+mn-cs"/>
                        </a:rPr>
                        <a:t>３</a:t>
                      </a:r>
                      <a:r>
                        <a:rPr kumimoji="1" lang="en-US" altLang="ja-JP" sz="1400" b="1" kern="1200" dirty="0" smtClean="0">
                          <a:solidFill>
                            <a:schemeClr val="tx1"/>
                          </a:solidFill>
                          <a:effectLst>
                            <a:glow rad="63500">
                              <a:schemeClr val="bg1"/>
                            </a:glow>
                          </a:effectLst>
                          <a:latin typeface="+mn-ea"/>
                          <a:ea typeface="+mn-ea"/>
                          <a:cs typeface="+mn-cs"/>
                        </a:rPr>
                        <a:t>,</a:t>
                      </a:r>
                      <a:r>
                        <a:rPr kumimoji="1" lang="ja-JP" altLang="en-US" sz="1400" b="1" kern="1200" dirty="0" smtClean="0">
                          <a:solidFill>
                            <a:schemeClr val="tx1"/>
                          </a:solidFill>
                          <a:effectLst>
                            <a:glow rad="63500">
                              <a:schemeClr val="bg1"/>
                            </a:glow>
                          </a:effectLst>
                          <a:latin typeface="+mn-ea"/>
                          <a:ea typeface="+mn-ea"/>
                          <a:cs typeface="+mn-cs"/>
                        </a:rPr>
                        <a:t>０００</a:t>
                      </a:r>
                      <a:r>
                        <a:rPr kumimoji="1" lang="en-US" altLang="ja-JP" sz="1400" b="1" kern="1200" dirty="0" smtClean="0">
                          <a:solidFill>
                            <a:schemeClr val="tx1"/>
                          </a:solidFill>
                          <a:effectLst>
                            <a:glow rad="63500">
                              <a:schemeClr val="bg1"/>
                            </a:glow>
                          </a:effectLst>
                          <a:latin typeface="+mn-ea"/>
                          <a:ea typeface="+mn-ea"/>
                          <a:cs typeface="+mn-cs"/>
                        </a:rPr>
                        <a:t> </a:t>
                      </a:r>
                      <a:r>
                        <a:rPr kumimoji="1" lang="ja-JP" altLang="en-US" sz="1400" b="1" kern="1200" dirty="0" smtClean="0">
                          <a:solidFill>
                            <a:schemeClr val="tx1"/>
                          </a:solidFill>
                          <a:effectLst>
                            <a:glow rad="63500">
                              <a:schemeClr val="bg1"/>
                            </a:glow>
                          </a:effectLst>
                          <a:latin typeface="+mn-ea"/>
                          <a:ea typeface="+mn-ea"/>
                          <a:cs typeface="+mn-cs"/>
                        </a:rPr>
                        <a:t>円</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effectLst>
                            <a:glow rad="63500">
                              <a:schemeClr val="bg1"/>
                            </a:glow>
                          </a:effectLst>
                          <a:latin typeface="+mn-ea"/>
                          <a:ea typeface="+mn-ea"/>
                          <a:cs typeface="+mn-cs"/>
                        </a:rPr>
                        <a:t>月５００円</a:t>
                      </a:r>
                      <a:r>
                        <a:rPr kumimoji="1" lang="en-US" altLang="ja-JP" sz="1400" b="0" kern="1200" dirty="0" smtClean="0">
                          <a:solidFill>
                            <a:schemeClr val="tx1"/>
                          </a:solidFill>
                          <a:effectLst>
                            <a:glow rad="63500">
                              <a:schemeClr val="bg1"/>
                            </a:glow>
                          </a:effectLst>
                          <a:latin typeface="+mn-ea"/>
                          <a:ea typeface="+mn-ea"/>
                          <a:cs typeface="+mn-cs"/>
                        </a:rPr>
                        <a:t>×</a:t>
                      </a:r>
                      <a:r>
                        <a:rPr kumimoji="1" lang="ja-JP" altLang="en-US" sz="1400" b="0" kern="1200" dirty="0" smtClean="0">
                          <a:solidFill>
                            <a:schemeClr val="tx1"/>
                          </a:solidFill>
                          <a:effectLst>
                            <a:glow rad="63500">
                              <a:schemeClr val="bg1"/>
                            </a:glow>
                          </a:effectLst>
                          <a:latin typeface="+mn-ea"/>
                          <a:ea typeface="+mn-ea"/>
                          <a:cs typeface="+mn-cs"/>
                        </a:rPr>
                        <a:t>６か月</a:t>
                      </a:r>
                      <a:endParaRPr kumimoji="1" lang="ja-JP" altLang="en-US" sz="1400" b="0"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2519833"/>
                  </a:ext>
                </a:extLst>
              </a:tr>
              <a:tr h="357186">
                <a:tc>
                  <a:txBody>
                    <a:bodyPr/>
                    <a:lstStyle/>
                    <a:p>
                      <a:pPr marL="0" marR="0" indent="0" algn="l" defTabSz="1019007"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effectLst>
                            <a:glow rad="63500">
                              <a:schemeClr val="bg1"/>
                            </a:glow>
                          </a:effectLst>
                          <a:latin typeface="+mn-ea"/>
                          <a:ea typeface="+mn-ea"/>
                          <a:cs typeface="+mn-cs"/>
                        </a:rPr>
                        <a:t>③</a:t>
                      </a:r>
                      <a:r>
                        <a:rPr kumimoji="1" lang="en-US" altLang="ja-JP" sz="1400" b="1" kern="1200" dirty="0" smtClean="0">
                          <a:solidFill>
                            <a:schemeClr val="tx1"/>
                          </a:solidFill>
                          <a:effectLst>
                            <a:glow rad="63500">
                              <a:schemeClr val="bg1"/>
                            </a:glow>
                          </a:effectLst>
                          <a:latin typeface="+mn-ea"/>
                          <a:ea typeface="+mn-ea"/>
                          <a:cs typeface="+mn-cs"/>
                        </a:rPr>
                        <a:t>15</a:t>
                      </a:r>
                      <a:r>
                        <a:rPr kumimoji="1" lang="ja-JP" altLang="en-US" sz="1400" b="1" kern="1200" dirty="0" smtClean="0">
                          <a:solidFill>
                            <a:schemeClr val="tx1"/>
                          </a:solidFill>
                          <a:effectLst>
                            <a:glow rad="63500">
                              <a:schemeClr val="bg1"/>
                            </a:glow>
                          </a:effectLst>
                          <a:latin typeface="+mn-ea"/>
                          <a:ea typeface="+mn-ea"/>
                          <a:cs typeface="+mn-cs"/>
                        </a:rPr>
                        <a:t>㎥以上</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1019007" rtl="0" eaLnBrk="1" latinLnBrk="0" hangingPunct="1"/>
                      <a:r>
                        <a:rPr kumimoji="1" lang="ja-JP" altLang="en-US" sz="1400" b="1" kern="1200" dirty="0" smtClean="0">
                          <a:solidFill>
                            <a:schemeClr val="tx1"/>
                          </a:solidFill>
                          <a:effectLst>
                            <a:glow rad="63500">
                              <a:schemeClr val="bg1"/>
                            </a:glow>
                          </a:effectLst>
                          <a:latin typeface="+mn-ea"/>
                          <a:ea typeface="+mn-ea"/>
                          <a:cs typeface="+mn-cs"/>
                        </a:rPr>
                        <a:t>６</a:t>
                      </a:r>
                      <a:r>
                        <a:rPr kumimoji="1" lang="en-US" altLang="ja-JP" sz="1400" b="1" kern="1200" dirty="0" smtClean="0">
                          <a:solidFill>
                            <a:schemeClr val="tx1"/>
                          </a:solidFill>
                          <a:effectLst>
                            <a:glow rad="63500">
                              <a:schemeClr val="bg1"/>
                            </a:glow>
                          </a:effectLst>
                          <a:latin typeface="+mn-ea"/>
                          <a:ea typeface="+mn-ea"/>
                          <a:cs typeface="+mn-cs"/>
                        </a:rPr>
                        <a:t>,</a:t>
                      </a:r>
                      <a:r>
                        <a:rPr kumimoji="1" lang="ja-JP" altLang="en-US" sz="1400" b="1" kern="1200" dirty="0" smtClean="0">
                          <a:solidFill>
                            <a:schemeClr val="tx1"/>
                          </a:solidFill>
                          <a:effectLst>
                            <a:glow rad="63500">
                              <a:schemeClr val="bg1"/>
                            </a:glow>
                          </a:effectLst>
                          <a:latin typeface="+mn-ea"/>
                          <a:ea typeface="+mn-ea"/>
                          <a:cs typeface="+mn-cs"/>
                        </a:rPr>
                        <a:t>０００</a:t>
                      </a:r>
                      <a:r>
                        <a:rPr kumimoji="1" lang="en-US" altLang="ja-JP" sz="1400" b="1" kern="1200" dirty="0" smtClean="0">
                          <a:solidFill>
                            <a:schemeClr val="tx1"/>
                          </a:solidFill>
                          <a:effectLst>
                            <a:glow rad="63500">
                              <a:schemeClr val="bg1"/>
                            </a:glow>
                          </a:effectLst>
                          <a:latin typeface="+mn-ea"/>
                          <a:ea typeface="+mn-ea"/>
                          <a:cs typeface="+mn-cs"/>
                        </a:rPr>
                        <a:t> </a:t>
                      </a:r>
                      <a:r>
                        <a:rPr kumimoji="1" lang="ja-JP" altLang="en-US" sz="1400" b="1" kern="1200" dirty="0" smtClean="0">
                          <a:solidFill>
                            <a:schemeClr val="tx1"/>
                          </a:solidFill>
                          <a:effectLst>
                            <a:glow rad="63500">
                              <a:schemeClr val="bg1"/>
                            </a:glow>
                          </a:effectLst>
                          <a:latin typeface="+mn-ea"/>
                          <a:ea typeface="+mn-ea"/>
                          <a:cs typeface="+mn-cs"/>
                        </a:rPr>
                        <a:t>円</a:t>
                      </a:r>
                      <a:endParaRPr kumimoji="1" lang="ja-JP" altLang="en-US" sz="1400" b="1"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effectLst>
                            <a:glow rad="63500">
                              <a:schemeClr val="bg1"/>
                            </a:glow>
                          </a:effectLst>
                          <a:latin typeface="+mn-ea"/>
                          <a:ea typeface="+mn-ea"/>
                          <a:cs typeface="+mn-cs"/>
                        </a:rPr>
                        <a:t>月１</a:t>
                      </a:r>
                      <a:r>
                        <a:rPr kumimoji="1" lang="en-US" altLang="ja-JP" sz="1400" b="0" kern="1200" dirty="0" smtClean="0">
                          <a:solidFill>
                            <a:schemeClr val="tx1"/>
                          </a:solidFill>
                          <a:effectLst>
                            <a:glow rad="63500">
                              <a:schemeClr val="bg1"/>
                            </a:glow>
                          </a:effectLst>
                          <a:latin typeface="+mn-ea"/>
                          <a:ea typeface="+mn-ea"/>
                          <a:cs typeface="+mn-cs"/>
                        </a:rPr>
                        <a:t>,</a:t>
                      </a:r>
                      <a:r>
                        <a:rPr kumimoji="1" lang="ja-JP" altLang="en-US" sz="1400" b="0" kern="1200" dirty="0" smtClean="0">
                          <a:solidFill>
                            <a:schemeClr val="tx1"/>
                          </a:solidFill>
                          <a:effectLst>
                            <a:glow rad="63500">
                              <a:schemeClr val="bg1"/>
                            </a:glow>
                          </a:effectLst>
                          <a:latin typeface="+mn-ea"/>
                          <a:ea typeface="+mn-ea"/>
                          <a:cs typeface="+mn-cs"/>
                        </a:rPr>
                        <a:t>０００円</a:t>
                      </a:r>
                      <a:r>
                        <a:rPr kumimoji="1" lang="en-US" altLang="ja-JP" sz="1400" b="0" kern="1200" dirty="0" smtClean="0">
                          <a:solidFill>
                            <a:schemeClr val="tx1"/>
                          </a:solidFill>
                          <a:effectLst>
                            <a:glow rad="63500">
                              <a:schemeClr val="bg1"/>
                            </a:glow>
                          </a:effectLst>
                          <a:latin typeface="+mn-ea"/>
                          <a:ea typeface="+mn-ea"/>
                          <a:cs typeface="+mn-cs"/>
                        </a:rPr>
                        <a:t>×</a:t>
                      </a:r>
                      <a:r>
                        <a:rPr kumimoji="1" lang="ja-JP" altLang="en-US" sz="1400" b="0" kern="1200" dirty="0" smtClean="0">
                          <a:solidFill>
                            <a:schemeClr val="tx1"/>
                          </a:solidFill>
                          <a:effectLst>
                            <a:glow rad="63500">
                              <a:schemeClr val="bg1"/>
                            </a:glow>
                          </a:effectLst>
                          <a:latin typeface="+mn-ea"/>
                          <a:ea typeface="+mn-ea"/>
                          <a:cs typeface="+mn-cs"/>
                        </a:rPr>
                        <a:t>６か月</a:t>
                      </a:r>
                      <a:endParaRPr kumimoji="1" lang="ja-JP" altLang="en-US" sz="1400" b="0" kern="1200" dirty="0">
                        <a:solidFill>
                          <a:schemeClr val="tx1"/>
                        </a:solidFill>
                        <a:effectLst>
                          <a:glow rad="63500">
                            <a:schemeClr val="bg1"/>
                          </a:glow>
                        </a:effectLst>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71" name="角丸四角形 70"/>
          <p:cNvSpPr/>
          <p:nvPr/>
        </p:nvSpPr>
        <p:spPr>
          <a:xfrm>
            <a:off x="460212" y="5810686"/>
            <a:ext cx="1321311" cy="592049"/>
          </a:xfrm>
          <a:prstGeom prst="roundRect">
            <a:avLst>
              <a:gd name="adj" fmla="val 50000"/>
            </a:avLst>
          </a:prstGeom>
          <a:solidFill>
            <a:srgbClr val="53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mj-ea"/>
                <a:cs typeface="Kozuka Gothic Pro M" charset="-128"/>
              </a:rPr>
              <a:t>値引実施</a:t>
            </a:r>
            <a:r>
              <a:rPr lang="en-US" altLang="ja-JP" sz="1400" dirty="0" smtClean="0">
                <a:solidFill>
                  <a:schemeClr val="bg1"/>
                </a:solidFill>
                <a:latin typeface="+mj-ea"/>
                <a:cs typeface="Kozuka Gothic Pro M" charset="-128"/>
              </a:rPr>
              <a:t/>
            </a:r>
            <a:br>
              <a:rPr lang="en-US" altLang="ja-JP" sz="1400" dirty="0" smtClean="0">
                <a:solidFill>
                  <a:schemeClr val="bg1"/>
                </a:solidFill>
                <a:latin typeface="+mj-ea"/>
                <a:cs typeface="Kozuka Gothic Pro M" charset="-128"/>
              </a:rPr>
            </a:br>
            <a:r>
              <a:rPr lang="ja-JP" altLang="en-US" sz="1400" dirty="0" smtClean="0">
                <a:solidFill>
                  <a:schemeClr val="bg1"/>
                </a:solidFill>
                <a:latin typeface="+mj-ea"/>
                <a:cs typeface="Kozuka Gothic Pro M" charset="-128"/>
              </a:rPr>
              <a:t>時期・手続</a:t>
            </a:r>
            <a:endParaRPr lang="ja-JP" altLang="en-US" sz="1400" dirty="0">
              <a:solidFill>
                <a:schemeClr val="bg1"/>
              </a:solidFill>
              <a:latin typeface="+mj-ea"/>
              <a:cs typeface="Kozuka Gothic Pro M" charset="-128"/>
            </a:endParaRPr>
          </a:p>
        </p:txBody>
      </p:sp>
      <p:sp>
        <p:nvSpPr>
          <p:cNvPr id="72" name="角丸四角形 71"/>
          <p:cNvSpPr/>
          <p:nvPr/>
        </p:nvSpPr>
        <p:spPr>
          <a:xfrm>
            <a:off x="460212" y="4004303"/>
            <a:ext cx="1321311" cy="592049"/>
          </a:xfrm>
          <a:prstGeom prst="roundRect">
            <a:avLst>
              <a:gd name="adj" fmla="val 50000"/>
            </a:avLst>
          </a:prstGeom>
          <a:solidFill>
            <a:srgbClr val="53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mj-ea"/>
                <a:cs typeface="Kozuka Gothic Pro M" charset="-128"/>
              </a:rPr>
              <a:t>料金値引額</a:t>
            </a:r>
            <a:endParaRPr lang="ja-JP" altLang="en-US" sz="1400" dirty="0">
              <a:solidFill>
                <a:schemeClr val="bg1"/>
              </a:solidFill>
              <a:latin typeface="+mj-ea"/>
              <a:cs typeface="Kozuka Gothic Pro M" charset="-128"/>
            </a:endParaRPr>
          </a:p>
        </p:txBody>
      </p:sp>
      <p:sp>
        <p:nvSpPr>
          <p:cNvPr id="27" name="角丸四角形 26"/>
          <p:cNvSpPr/>
          <p:nvPr/>
        </p:nvSpPr>
        <p:spPr>
          <a:xfrm>
            <a:off x="407965" y="489862"/>
            <a:ext cx="3577745" cy="347006"/>
          </a:xfrm>
          <a:prstGeom prst="roundRect">
            <a:avLst>
              <a:gd name="adj" fmla="val 50000"/>
            </a:avLst>
          </a:prstGeom>
          <a:solidFill>
            <a:srgbClr val="53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mj-ea"/>
                <a:cs typeface="Kozuka Gothic Pro M" charset="-128"/>
              </a:rPr>
              <a:t>岩手県内でＬＰガスを利用している皆様へ</a:t>
            </a:r>
            <a:endParaRPr lang="ja-JP" altLang="en-US" sz="1400" dirty="0">
              <a:solidFill>
                <a:schemeClr val="bg1"/>
              </a:solidFill>
              <a:latin typeface="+mj-ea"/>
              <a:cs typeface="Kozuka Gothic Pro M" charset="-128"/>
            </a:endParaRPr>
          </a:p>
        </p:txBody>
      </p:sp>
      <p:sp>
        <p:nvSpPr>
          <p:cNvPr id="3" name="正方形/長方形 2"/>
          <p:cNvSpPr/>
          <p:nvPr/>
        </p:nvSpPr>
        <p:spPr>
          <a:xfrm>
            <a:off x="1985821" y="5389794"/>
            <a:ext cx="5159831" cy="420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effectLst>
                  <a:glow rad="63500">
                    <a:schemeClr val="bg1"/>
                  </a:glow>
                </a:effectLst>
                <a:latin typeface="+mn-ea"/>
              </a:rPr>
              <a:t>※</a:t>
            </a:r>
            <a:r>
              <a:rPr lang="ja-JP" altLang="en-US" sz="1200" dirty="0" smtClean="0">
                <a:solidFill>
                  <a:schemeClr val="tx1"/>
                </a:solidFill>
                <a:effectLst>
                  <a:glow rad="63500">
                    <a:schemeClr val="bg1"/>
                  </a:glow>
                </a:effectLst>
                <a:latin typeface="+mn-ea"/>
              </a:rPr>
              <a:t>令和</a:t>
            </a:r>
            <a:r>
              <a:rPr lang="ja-JP" altLang="en-US" sz="1200" dirty="0">
                <a:solidFill>
                  <a:schemeClr val="tx1"/>
                </a:solidFill>
                <a:effectLst>
                  <a:glow rad="63500">
                    <a:schemeClr val="bg1"/>
                  </a:glow>
                </a:effectLst>
                <a:latin typeface="+mn-ea"/>
              </a:rPr>
              <a:t>５年４～</a:t>
            </a:r>
            <a:r>
              <a:rPr lang="ja-JP" altLang="en-US" sz="1200" dirty="0" smtClean="0">
                <a:solidFill>
                  <a:schemeClr val="tx1"/>
                </a:solidFill>
                <a:effectLst>
                  <a:glow rad="63500">
                    <a:schemeClr val="bg1"/>
                  </a:glow>
                </a:effectLst>
                <a:latin typeface="+mn-ea"/>
              </a:rPr>
              <a:t>９月に同一の販売事業者から供給</a:t>
            </a:r>
            <a:r>
              <a:rPr lang="ja-JP" altLang="en-US" sz="1200" dirty="0">
                <a:solidFill>
                  <a:schemeClr val="tx1"/>
                </a:solidFill>
                <a:effectLst>
                  <a:glow rad="63500">
                    <a:schemeClr val="bg1"/>
                  </a:glow>
                </a:effectLst>
                <a:latin typeface="+mn-ea"/>
              </a:rPr>
              <a:t>を受けた</a:t>
            </a:r>
            <a:r>
              <a:rPr lang="ja-JP" altLang="en-US" sz="1200" dirty="0" smtClean="0">
                <a:solidFill>
                  <a:schemeClr val="tx1"/>
                </a:solidFill>
                <a:effectLst>
                  <a:glow rad="63500">
                    <a:schemeClr val="bg1"/>
                  </a:glow>
                </a:effectLst>
                <a:latin typeface="+mn-ea"/>
              </a:rPr>
              <a:t>方の値引額です。</a:t>
            </a:r>
            <a:endParaRPr lang="en-US" altLang="ja-JP" sz="1200" dirty="0">
              <a:solidFill>
                <a:schemeClr val="tx1"/>
              </a:solidFill>
              <a:effectLst>
                <a:glow rad="63500">
                  <a:schemeClr val="bg1"/>
                </a:glow>
              </a:effectLst>
              <a:latin typeface="+mn-ea"/>
            </a:endParaRPr>
          </a:p>
        </p:txBody>
      </p:sp>
      <p:sp>
        <p:nvSpPr>
          <p:cNvPr id="21" name="角丸四角形 20"/>
          <p:cNvSpPr/>
          <p:nvPr/>
        </p:nvSpPr>
        <p:spPr>
          <a:xfrm>
            <a:off x="460213" y="8295311"/>
            <a:ext cx="6823786" cy="14944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41119" y="7499455"/>
            <a:ext cx="7289183"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a:effectLst>
                  <a:glow rad="63500">
                    <a:schemeClr val="bg1"/>
                  </a:glow>
                </a:effectLst>
                <a:latin typeface="+mn-ea"/>
              </a:rPr>
              <a:t>ご不明な点がございましたら、お取引されているＬＰガス</a:t>
            </a:r>
            <a:r>
              <a:rPr lang="ja-JP" altLang="en-US" sz="1400" dirty="0" smtClean="0">
                <a:effectLst>
                  <a:glow rad="63500">
                    <a:schemeClr val="bg1"/>
                  </a:glow>
                </a:effectLst>
                <a:latin typeface="+mn-ea"/>
              </a:rPr>
              <a:t>販売店まで</a:t>
            </a:r>
            <a:r>
              <a:rPr lang="ja-JP" altLang="en-US" sz="1400" dirty="0">
                <a:effectLst>
                  <a:glow rad="63500">
                    <a:schemeClr val="bg1"/>
                  </a:glow>
                </a:effectLst>
                <a:latin typeface="+mn-ea"/>
              </a:rPr>
              <a:t>お問い合わせください。</a:t>
            </a:r>
          </a:p>
        </p:txBody>
      </p:sp>
      <p:sp>
        <p:nvSpPr>
          <p:cNvPr id="18" name="角丸四角形 17"/>
          <p:cNvSpPr/>
          <p:nvPr/>
        </p:nvSpPr>
        <p:spPr>
          <a:xfrm>
            <a:off x="460212" y="7822491"/>
            <a:ext cx="1535520" cy="457560"/>
          </a:xfrm>
          <a:prstGeom prst="roundRect">
            <a:avLst>
              <a:gd name="adj" fmla="val 50000"/>
            </a:avLst>
          </a:prstGeom>
          <a:solidFill>
            <a:srgbClr val="53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mj-ea"/>
                <a:cs typeface="Kozuka Gothic Pro M" charset="-128"/>
              </a:rPr>
              <a:t>販売店使用欄</a:t>
            </a:r>
            <a:endParaRPr lang="ja-JP" altLang="en-US" sz="1400" dirty="0">
              <a:solidFill>
                <a:schemeClr val="bg1"/>
              </a:solidFill>
              <a:latin typeface="+mj-ea"/>
              <a:cs typeface="Kozuka Gothic Pro M" charset="-128"/>
            </a:endParaRPr>
          </a:p>
        </p:txBody>
      </p:sp>
    </p:spTree>
    <p:extLst>
      <p:ext uri="{BB962C8B-B14F-4D97-AF65-F5344CB8AC3E}">
        <p14:creationId xmlns:p14="http://schemas.microsoft.com/office/powerpoint/2010/main" val="3197671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351</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Kozuka Gothic Pro B</vt:lpstr>
      <vt:lpstr>Kozuka Gothic Pro M</vt:lpstr>
      <vt:lpstr>ＭＳ Ｐゴシック</vt:lpstr>
      <vt:lpstr>MS PMincho</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2018-01-31T11:10:13Z</dcterms:created>
  <dcterms:modified xsi:type="dcterms:W3CDTF">2023-08-09T02:47:49Z</dcterms:modified>
</cp:coreProperties>
</file>