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
  </p:notesMasterIdLst>
  <p:sldIdLst>
    <p:sldId id="328" r:id="rId2"/>
    <p:sldId id="330"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 initials="A" lastIdx="13" clrIdx="0">
    <p:extLst>
      <p:ext uri="{19B8F6BF-5375-455C-9EA6-DF929625EA0E}">
        <p15:presenceInfo xmlns:p15="http://schemas.microsoft.com/office/powerpoint/2012/main" user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FFFCC"/>
    <a:srgbClr val="B6917A"/>
    <a:srgbClr val="F1DB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20" autoAdjust="0"/>
    <p:restoredTop sz="94660"/>
  </p:normalViewPr>
  <p:slideViewPr>
    <p:cSldViewPr snapToGrid="0">
      <p:cViewPr varScale="1">
        <p:scale>
          <a:sx n="127" d="100"/>
          <a:sy n="127" d="100"/>
        </p:scale>
        <p:origin x="69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1"/>
            <a:ext cx="2949787" cy="498693"/>
          </a:xfrm>
          <a:prstGeom prst="rect">
            <a:avLst/>
          </a:prstGeom>
        </p:spPr>
        <p:txBody>
          <a:bodyPr vert="horz" lIns="91440" tIns="45720" rIns="91440" bIns="45720" rtlCol="0"/>
          <a:lstStyle>
            <a:lvl1pPr algn="r">
              <a:defRPr sz="1200"/>
            </a:lvl1pPr>
          </a:lstStyle>
          <a:p>
            <a:fld id="{D4705DE2-3A8C-4351-AD5E-C7B92235F3D5}" type="datetimeFigureOut">
              <a:rPr kumimoji="1" lang="ja-JP" altLang="en-US" smtClean="0"/>
              <a:t>2024/4/16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ECC70CB-CA16-4537-B10E-989DAC17185E}" type="slidenum">
              <a:rPr kumimoji="1" lang="ja-JP" altLang="en-US" smtClean="0"/>
              <a:t>‹#›</a:t>
            </a:fld>
            <a:endParaRPr kumimoji="1" lang="ja-JP" altLang="en-US"/>
          </a:p>
        </p:txBody>
      </p:sp>
    </p:spTree>
    <p:extLst>
      <p:ext uri="{BB962C8B-B14F-4D97-AF65-F5344CB8AC3E}">
        <p14:creationId xmlns:p14="http://schemas.microsoft.com/office/powerpoint/2010/main" val="405467020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D8C1DC2-39CE-45F0-A744-39FA3C968745}" type="datetime1">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313425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FE13DD1-418E-42F0-A445-F95D2A897FF8}" type="datetime1">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6142014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A594B04-5A04-413A-9CCD-E454F349BA7F}" type="datetime1">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309403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D95BE52-6A1D-42A5-B487-416A91A78F78}" type="datetime1">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00982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4F3AF93-8587-4767-807E-2EC9E74A22B2}" type="datetime1">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50081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EC342768-AC96-4DB9-96CF-A4597AAEFE89}" type="datetime1">
              <a:rPr kumimoji="1" lang="ja-JP" altLang="en-US" smtClean="0"/>
              <a:t>2024/4/16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33249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C2CFB14-E772-481F-BDAE-095B4785FAA2}" type="datetime1">
              <a:rPr kumimoji="1" lang="ja-JP" altLang="en-US" smtClean="0"/>
              <a:t>2024/4/16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2981968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0C9FA6F2-B92C-499C-B1DB-B6187C5C3C7D}" type="datetime1">
              <a:rPr kumimoji="1" lang="ja-JP" altLang="en-US" smtClean="0"/>
              <a:t>2024/4/16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1494067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93C80-0345-41E1-B743-78B3F5F0F01F}" type="datetime1">
              <a:rPr kumimoji="1" lang="ja-JP" altLang="en-US" smtClean="0"/>
              <a:t>2024/4/16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955585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F7A192F0-E567-48B9-AEEB-45C80250C56C}" type="datetime1">
              <a:rPr kumimoji="1" lang="ja-JP" altLang="en-US" smtClean="0"/>
              <a:t>2024/4/16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3005886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A709C95-A7C9-48C2-A9C7-D3386239BBF6}" type="datetime1">
              <a:rPr kumimoji="1" lang="ja-JP" altLang="en-US" smtClean="0"/>
              <a:t>2024/4/16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611129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273631-BA68-4FE3-BC7B-4D01A8CD8FBD}" type="datetime1">
              <a:rPr kumimoji="1" lang="ja-JP" altLang="en-US" smtClean="0"/>
              <a:t>2024/4/16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CB73B-1DB2-40AD-8D0E-8347159C6064}" type="slidenum">
              <a:rPr kumimoji="1" lang="ja-JP" altLang="en-US" smtClean="0"/>
              <a:t>‹#›</a:t>
            </a:fld>
            <a:endParaRPr kumimoji="1" lang="ja-JP" altLang="en-US"/>
          </a:p>
        </p:txBody>
      </p:sp>
    </p:spTree>
    <p:extLst>
      <p:ext uri="{BB962C8B-B14F-4D97-AF65-F5344CB8AC3E}">
        <p14:creationId xmlns:p14="http://schemas.microsoft.com/office/powerpoint/2010/main" val="18066698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07250945-9DCB-4530-9B64-FABF1C4CD099}"/>
              </a:ext>
            </a:extLst>
          </p:cNvPr>
          <p:cNvSpPr/>
          <p:nvPr/>
        </p:nvSpPr>
        <p:spPr>
          <a:xfrm>
            <a:off x="0" y="265343"/>
            <a:ext cx="9144000" cy="60629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a:solidFill>
                  <a:srgbClr val="FFC000"/>
                </a:solidFill>
                <a:latin typeface="Meiryo UI" panose="020B0604030504040204" pitchFamily="50" charset="-128"/>
                <a:ea typeface="Meiryo UI" panose="020B0604030504040204" pitchFamily="50" charset="-128"/>
              </a:rPr>
              <a:t>個に応じた指導</a:t>
            </a:r>
            <a:r>
              <a:rPr kumimoji="1" lang="ja-JP" altLang="en-US" sz="1600" b="1" dirty="0">
                <a:solidFill>
                  <a:prstClr val="white"/>
                </a:solidFill>
                <a:latin typeface="Meiryo UI" panose="020B0604030504040204" pitchFamily="50" charset="-128"/>
                <a:ea typeface="Meiryo UI" panose="020B0604030504040204" pitchFamily="50" charset="-128"/>
              </a:rPr>
              <a:t>の視点を踏まえた、</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言語活動及び「言語活動を通して指導する」ことの充実について</a:t>
            </a:r>
            <a:endPar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rPr>
              <a:t>～「個別最適な学びと、協働的な学びの一体的な充実」の事例をもとに～</a:t>
            </a:r>
            <a:endParaRPr kumimoji="1" lang="ja-JP" altLang="en-US" sz="1600" b="1" dirty="0">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F8F32925-31DE-4A3C-B91A-71DE218E5403}"/>
              </a:ext>
            </a:extLst>
          </p:cNvPr>
          <p:cNvSpPr/>
          <p:nvPr/>
        </p:nvSpPr>
        <p:spPr>
          <a:xfrm>
            <a:off x="22442" y="0"/>
            <a:ext cx="845103" cy="261610"/>
          </a:xfrm>
          <a:prstGeom prst="rect">
            <a:avLst/>
          </a:prstGeom>
        </p:spPr>
        <p:txBody>
          <a:bodyPr wrap="non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7</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正方形/長方形 1">
            <a:extLst>
              <a:ext uri="{FF2B5EF4-FFF2-40B4-BE49-F238E27FC236}">
                <a16:creationId xmlns:a16="http://schemas.microsoft.com/office/drawing/2014/main" id="{CB60CC24-3816-132D-455F-DF7EBC7D5E74}"/>
              </a:ext>
            </a:extLst>
          </p:cNvPr>
          <p:cNvSpPr/>
          <p:nvPr/>
        </p:nvSpPr>
        <p:spPr>
          <a:xfrm>
            <a:off x="3021874" y="0"/>
            <a:ext cx="6122126" cy="261610"/>
          </a:xfrm>
          <a:prstGeom prst="rect">
            <a:avLst/>
          </a:prstGeom>
        </p:spPr>
        <p:txBody>
          <a:bodyPr wrap="square">
            <a:spAutoFit/>
          </a:bodyPr>
          <a:lstStyle/>
          <a:p>
            <a:pPr algn="ctr">
              <a:spcAft>
                <a:spcPts val="0"/>
              </a:spcAft>
            </a:pP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小学校：外国語活動・外国語科部会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吹き出し: 四角形 3">
            <a:extLst>
              <a:ext uri="{FF2B5EF4-FFF2-40B4-BE49-F238E27FC236}">
                <a16:creationId xmlns:a16="http://schemas.microsoft.com/office/drawing/2014/main" id="{D9DA89CB-5447-4F34-4D79-42A1457D6DB7}"/>
              </a:ext>
            </a:extLst>
          </p:cNvPr>
          <p:cNvSpPr/>
          <p:nvPr/>
        </p:nvSpPr>
        <p:spPr>
          <a:xfrm>
            <a:off x="9479903" y="9331"/>
            <a:ext cx="2258007" cy="798477"/>
          </a:xfrm>
          <a:prstGeom prst="wedgeRectCallout">
            <a:avLst>
              <a:gd name="adj1" fmla="val -61284"/>
              <a:gd name="adj2" fmla="val -29588"/>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Yu Gothic UI" panose="020B0500000000000000" pitchFamily="50" charset="-128"/>
                <a:ea typeface="Yu Gothic UI" panose="020B0500000000000000" pitchFamily="50" charset="-128"/>
              </a:rPr>
              <a:t>【】</a:t>
            </a:r>
            <a:r>
              <a:rPr kumimoji="1" lang="ja-JP" altLang="en-US" sz="1600" dirty="0">
                <a:solidFill>
                  <a:schemeClr val="tx1"/>
                </a:solidFill>
                <a:latin typeface="Yu Gothic UI" panose="020B0500000000000000" pitchFamily="50" charset="-128"/>
                <a:ea typeface="Yu Gothic UI" panose="020B0500000000000000" pitchFamily="50" charset="-128"/>
              </a:rPr>
              <a:t>については、関係する都道府県市（学校）に応じ修正すること。</a:t>
            </a:r>
            <a:endParaRPr kumimoji="1" lang="en-US" altLang="ja-JP" sz="1600" dirty="0">
              <a:solidFill>
                <a:schemeClr val="tx1"/>
              </a:solidFill>
              <a:latin typeface="Yu Gothic UI" panose="020B0500000000000000" pitchFamily="50" charset="-128"/>
              <a:ea typeface="Yu Gothic UI" panose="020B0500000000000000" pitchFamily="50" charset="-128"/>
            </a:endParaRPr>
          </a:p>
        </p:txBody>
      </p:sp>
      <p:sp>
        <p:nvSpPr>
          <p:cNvPr id="3" name="正方形/長方形 2">
            <a:extLst>
              <a:ext uri="{FF2B5EF4-FFF2-40B4-BE49-F238E27FC236}">
                <a16:creationId xmlns:a16="http://schemas.microsoft.com/office/drawing/2014/main" id="{1F314AC5-F436-564F-1790-34D936950C18}"/>
              </a:ext>
            </a:extLst>
          </p:cNvPr>
          <p:cNvSpPr/>
          <p:nvPr/>
        </p:nvSpPr>
        <p:spPr>
          <a:xfrm>
            <a:off x="132927" y="945245"/>
            <a:ext cx="8878145" cy="754970"/>
          </a:xfrm>
          <a:prstGeom prst="rect">
            <a:avLst/>
          </a:prstGeom>
          <a:noFill/>
          <a:ln w="28575" cmpd="thinThick">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■学年・単元名：</a:t>
            </a:r>
            <a:endParaRPr kumimoji="1" lang="en-US" altLang="ja-JP" sz="1400" b="1"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prstClr val="black"/>
                </a:solidFill>
                <a:latin typeface="Meiryo UI" panose="020B0604030504040204" pitchFamily="50" charset="-128"/>
                <a:ea typeface="Meiryo UI" panose="020B0604030504040204" pitchFamily="50" charset="-128"/>
              </a:rPr>
              <a:t>■本単元で育成を目指す資質・能力：</a:t>
            </a:r>
            <a:endParaRPr kumimoji="1" lang="en-US" altLang="ja-JP" sz="1400" b="1" dirty="0">
              <a:solidFill>
                <a:prstClr val="black"/>
              </a:solidFill>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graphicFrame>
        <p:nvGraphicFramePr>
          <p:cNvPr id="6" name="表 33">
            <a:extLst>
              <a:ext uri="{FF2B5EF4-FFF2-40B4-BE49-F238E27FC236}">
                <a16:creationId xmlns:a16="http://schemas.microsoft.com/office/drawing/2014/main" id="{6D4AD353-DB85-406C-CB93-1054664EACBA}"/>
              </a:ext>
            </a:extLst>
          </p:cNvPr>
          <p:cNvGraphicFramePr>
            <a:graphicFrameLocks noGrp="1"/>
          </p:cNvGraphicFramePr>
          <p:nvPr>
            <p:extLst>
              <p:ext uri="{D42A27DB-BD31-4B8C-83A1-F6EECF244321}">
                <p14:modId xmlns:p14="http://schemas.microsoft.com/office/powerpoint/2010/main" val="2527766131"/>
              </p:ext>
            </p:extLst>
          </p:nvPr>
        </p:nvGraphicFramePr>
        <p:xfrm>
          <a:off x="132927" y="1773821"/>
          <a:ext cx="8887211" cy="4710871"/>
        </p:xfrm>
        <a:graphic>
          <a:graphicData uri="http://schemas.openxmlformats.org/drawingml/2006/table">
            <a:tbl>
              <a:tblPr firstRow="1" bandRow="1">
                <a:tableStyleId>{5940675A-B579-460E-94D1-54222C63F5DA}</a:tableStyleId>
              </a:tblPr>
              <a:tblGrid>
                <a:gridCol w="1022433">
                  <a:extLst>
                    <a:ext uri="{9D8B030D-6E8A-4147-A177-3AD203B41FA5}">
                      <a16:colId xmlns:a16="http://schemas.microsoft.com/office/drawing/2014/main" val="3012196464"/>
                    </a:ext>
                  </a:extLst>
                </a:gridCol>
                <a:gridCol w="7864778">
                  <a:extLst>
                    <a:ext uri="{9D8B030D-6E8A-4147-A177-3AD203B41FA5}">
                      <a16:colId xmlns:a16="http://schemas.microsoft.com/office/drawing/2014/main" val="1742682547"/>
                    </a:ext>
                  </a:extLst>
                </a:gridCol>
              </a:tblGrid>
              <a:tr h="581788">
                <a:tc>
                  <a:txBody>
                    <a:bodyPr/>
                    <a:lstStyle/>
                    <a:p>
                      <a:pPr algn="ctr"/>
                      <a:r>
                        <a:rPr kumimoji="1" lang="ja-JP" altLang="en-US" sz="1200" dirty="0">
                          <a:latin typeface="Meiryo UI" panose="020B0604030504040204" pitchFamily="50" charset="-128"/>
                          <a:ea typeface="Meiryo UI" panose="020B0604030504040204" pitchFamily="50" charset="-128"/>
                        </a:rPr>
                        <a:t>第１時</a:t>
                      </a:r>
                    </a:p>
                  </a:txBody>
                  <a:tcPr anchor="ctr"/>
                </a:tc>
                <a:tc>
                  <a:txBody>
                    <a:bodyPr/>
                    <a:lstStyle/>
                    <a:p>
                      <a:r>
                        <a:rPr kumimoji="1" lang="ja-JP" altLang="en-US" sz="1050" dirty="0">
                          <a:latin typeface="Meiryo UI" panose="020B0604030504040204" pitchFamily="50" charset="-128"/>
                          <a:ea typeface="Meiryo UI" panose="020B0604030504040204" pitchFamily="50" charset="-128"/>
                        </a:rPr>
                        <a:t>■（目標）</a:t>
                      </a:r>
                      <a:endParaRPr kumimoji="1" lang="en-US" altLang="ja-JP" sz="1050" dirty="0">
                        <a:latin typeface="Meiryo UI" panose="020B0604030504040204" pitchFamily="50" charset="-128"/>
                        <a:ea typeface="Meiryo UI" panose="020B0604030504040204" pitchFamily="50" charset="-128"/>
                      </a:endParaRPr>
                    </a:p>
                    <a:p>
                      <a:r>
                        <a:rPr kumimoji="1" lang="ja-JP" altLang="en-US" sz="1050" dirty="0">
                          <a:latin typeface="Meiryo UI" panose="020B0604030504040204" pitchFamily="50" charset="-128"/>
                          <a:ea typeface="Meiryo UI" panose="020B0604030504040204" pitchFamily="50" charset="-128"/>
                        </a:rPr>
                        <a:t>●（主な学習活動）　　　　　　　　　　　　　　　　　　　　　　　　　　　　　　　　　　　　　　　　　　　　　　　　　　　　　　　　　　　　　　　　　　　　　　①</a:t>
                      </a:r>
                    </a:p>
                  </a:txBody>
                  <a:tcPr/>
                </a:tc>
                <a:extLst>
                  <a:ext uri="{0D108BD9-81ED-4DB2-BD59-A6C34878D82A}">
                    <a16:rowId xmlns:a16="http://schemas.microsoft.com/office/drawing/2014/main" val="1488979844"/>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第２時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441734718"/>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第３時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448513671"/>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第４時</a:t>
                      </a:r>
                    </a:p>
                  </a:txBody>
                  <a:tcPr anchor="ctr">
                    <a:solidFill>
                      <a:schemeClr val="bg1"/>
                    </a:solidFill>
                  </a:tcP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953119610"/>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第５時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511700662"/>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第６時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672856577"/>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第７時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769197781"/>
                  </a:ext>
                </a:extLst>
              </a:tr>
              <a:tr h="589869">
                <a:tc>
                  <a:txBody>
                    <a:bodyPr/>
                    <a:lstStyle/>
                    <a:p>
                      <a:pPr algn="ctr"/>
                      <a:r>
                        <a:rPr kumimoji="1" lang="ja-JP" altLang="en-US" sz="1200" dirty="0">
                          <a:latin typeface="Meiryo UI" panose="020B0604030504040204" pitchFamily="50" charset="-128"/>
                          <a:ea typeface="Meiryo UI" panose="020B0604030504040204" pitchFamily="50" charset="-128"/>
                        </a:rPr>
                        <a:t>第８時</a:t>
                      </a:r>
                    </a:p>
                  </a:txBody>
                  <a:tcPr anchor="ctr"/>
                </a:tc>
                <a:tc>
                  <a:txBody>
                    <a:bodyPr/>
                    <a:lstStyle/>
                    <a:p>
                      <a:endParaRPr kumimoji="1" lang="ja-JP" altLang="en-US" sz="105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2212402116"/>
                  </a:ext>
                </a:extLst>
              </a:tr>
            </a:tbl>
          </a:graphicData>
        </a:graphic>
      </p:graphicFrame>
      <p:sp>
        <p:nvSpPr>
          <p:cNvPr id="7" name="テキスト ボックス 6">
            <a:extLst>
              <a:ext uri="{FF2B5EF4-FFF2-40B4-BE49-F238E27FC236}">
                <a16:creationId xmlns:a16="http://schemas.microsoft.com/office/drawing/2014/main" id="{37AB3CC6-292B-0190-8F34-610B7137A9D1}"/>
              </a:ext>
            </a:extLst>
          </p:cNvPr>
          <p:cNvSpPr txBox="1"/>
          <p:nvPr/>
        </p:nvSpPr>
        <p:spPr>
          <a:xfrm>
            <a:off x="1307285" y="2772896"/>
            <a:ext cx="7590123" cy="1600438"/>
          </a:xfrm>
          <a:prstGeom prst="rect">
            <a:avLst/>
          </a:prstGeom>
          <a:solidFill>
            <a:schemeClr val="bg1"/>
          </a:solidFill>
        </p:spPr>
        <p:txBody>
          <a:bodyPr wrap="square" rtlCol="0">
            <a:spAutoFit/>
          </a:bodyPr>
          <a:lstStyle/>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各単位時間の目標と主な学習活動について端的にまとめてください。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　</a:t>
            </a:r>
            <a:r>
              <a:rPr kumimoji="1" lang="ja-JP" altLang="en-US" sz="1400" dirty="0">
                <a:solidFill>
                  <a:srgbClr val="FF501E"/>
                </a:solidFill>
                <a:latin typeface="Meiryo UI" panose="020B0604030504040204" pitchFamily="50" charset="-128"/>
                <a:ea typeface="Meiryo UI" panose="020B0604030504040204" pitchFamily="50" charset="-128"/>
              </a:rPr>
              <a:t> </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提出する際は、（目標）（主な学習活動）の文字は削除して記入してください。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２頁以降に貼り付ける写真（任意）が、どの活動のものかが分かるように、</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学習活動に番号（①②③・・・）を付けてください。</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marL="0" marR="0" lvl="0" indent="0" algn="l" defTabSz="496888" rtl="0" eaLnBrk="0" fontAlgn="base" latinLnBrk="0" hangingPunct="0">
              <a:lnSpc>
                <a:spcPct val="100000"/>
              </a:lnSpc>
              <a:spcBef>
                <a:spcPct val="0"/>
              </a:spcBef>
              <a:spcAft>
                <a:spcPct val="0"/>
              </a:spcAft>
              <a:buClrTx/>
              <a:buSzTx/>
              <a:buFontTx/>
              <a:buNone/>
              <a:tabLst/>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marL="0" marR="0" lvl="0" indent="0" algn="l" defTabSz="496888" rtl="0" eaLnBrk="0" fontAlgn="base" latinLnBrk="0" hangingPunct="0">
              <a:lnSpc>
                <a:spcPct val="100000"/>
              </a:lnSpc>
              <a:spcBef>
                <a:spcPct val="0"/>
              </a:spcBef>
              <a:spcAft>
                <a:spcPct val="0"/>
              </a:spcAft>
              <a:buClrTx/>
              <a:buSzTx/>
              <a:buFontTx/>
              <a:buNone/>
              <a:tabLst/>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dirty="0">
                <a:solidFill>
                  <a:srgbClr val="FF501E"/>
                </a:solidFill>
                <a:latin typeface="Meiryo UI" panose="020B0604030504040204" pitchFamily="50" charset="-128"/>
                <a:ea typeface="Meiryo UI" panose="020B0604030504040204" pitchFamily="50" charset="-128"/>
              </a:rPr>
              <a:t>枠は単元の時間数によって変更していただいて構いません。</a:t>
            </a:r>
            <a:endPar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p:txBody>
      </p:sp>
      <p:sp>
        <p:nvSpPr>
          <p:cNvPr id="8" name="テキスト ボックス 7">
            <a:extLst>
              <a:ext uri="{FF2B5EF4-FFF2-40B4-BE49-F238E27FC236}">
                <a16:creationId xmlns:a16="http://schemas.microsoft.com/office/drawing/2014/main" id="{A59200C2-F441-1EFC-A5C6-FD543EB473E7}"/>
              </a:ext>
            </a:extLst>
          </p:cNvPr>
          <p:cNvSpPr txBox="1"/>
          <p:nvPr/>
        </p:nvSpPr>
        <p:spPr>
          <a:xfrm>
            <a:off x="2926081" y="6535830"/>
            <a:ext cx="6084991" cy="307777"/>
          </a:xfrm>
          <a:prstGeom prst="rect">
            <a:avLst/>
          </a:prstGeom>
          <a:noFill/>
        </p:spPr>
        <p:txBody>
          <a:bodyPr wrap="square">
            <a:spAutoFit/>
          </a:bodyPr>
          <a:lstStyle/>
          <a:p>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ja-JP" altLang="en-US" sz="1400" b="1" dirty="0">
                <a:solidFill>
                  <a:srgbClr val="000000"/>
                </a:solidFill>
                <a:latin typeface="Meiryo UI" panose="020B0604030504040204" pitchFamily="50" charset="-128"/>
                <a:ea typeface="Meiryo UI" panose="020B0604030504040204" pitchFamily="50" charset="-128"/>
              </a:rPr>
              <a:t>学校名：</a:t>
            </a:r>
            <a:endParaRPr lang="ja-JP" altLang="en-US" sz="1400" dirty="0"/>
          </a:p>
        </p:txBody>
      </p:sp>
    </p:spTree>
    <p:extLst>
      <p:ext uri="{BB962C8B-B14F-4D97-AF65-F5344CB8AC3E}">
        <p14:creationId xmlns:p14="http://schemas.microsoft.com/office/powerpoint/2010/main" val="41247354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a:extLst>
              <a:ext uri="{FF2B5EF4-FFF2-40B4-BE49-F238E27FC236}">
                <a16:creationId xmlns:a16="http://schemas.microsoft.com/office/drawing/2014/main" id="{F8F32925-31DE-4A3C-B91A-71DE218E5403}"/>
              </a:ext>
            </a:extLst>
          </p:cNvPr>
          <p:cNvSpPr/>
          <p:nvPr/>
        </p:nvSpPr>
        <p:spPr>
          <a:xfrm>
            <a:off x="22442" y="0"/>
            <a:ext cx="845103" cy="261610"/>
          </a:xfrm>
          <a:prstGeom prst="rect">
            <a:avLst/>
          </a:prstGeom>
        </p:spPr>
        <p:txBody>
          <a:bodyPr wrap="none">
            <a:spAutoFit/>
          </a:bodyPr>
          <a:lstStyle/>
          <a:p>
            <a:pPr algn="ctr">
              <a:spcAft>
                <a:spcPts val="0"/>
              </a:spcAft>
            </a:pP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別紙様式</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7</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2" name="正方形/長方形 1">
            <a:extLst>
              <a:ext uri="{FF2B5EF4-FFF2-40B4-BE49-F238E27FC236}">
                <a16:creationId xmlns:a16="http://schemas.microsoft.com/office/drawing/2014/main" id="{CB60CC24-3816-132D-455F-DF7EBC7D5E74}"/>
              </a:ext>
            </a:extLst>
          </p:cNvPr>
          <p:cNvSpPr/>
          <p:nvPr/>
        </p:nvSpPr>
        <p:spPr>
          <a:xfrm>
            <a:off x="3021874" y="0"/>
            <a:ext cx="6122126" cy="261610"/>
          </a:xfrm>
          <a:prstGeom prst="rect">
            <a:avLst/>
          </a:prstGeom>
        </p:spPr>
        <p:txBody>
          <a:bodyPr wrap="square">
            <a:spAutoFit/>
          </a:bodyPr>
          <a:lstStyle/>
          <a:p>
            <a:pPr algn="ctr">
              <a:spcAft>
                <a:spcPts val="0"/>
              </a:spcAft>
            </a:pP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小学校：外国語活動・外国語科部会</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 【</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都道府県・指定都市番号</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r>
              <a:rPr lang="ja-JP" altLang="en-US" sz="1100" b="1" kern="100" dirty="0">
                <a:latin typeface="Meiryo UI" panose="020B0604030504040204" pitchFamily="50" charset="-128"/>
                <a:ea typeface="Meiryo UI" panose="020B0604030504040204" pitchFamily="50" charset="-128"/>
                <a:cs typeface="Times New Roman" panose="02020603050405020304" pitchFamily="18" charset="0"/>
              </a:rPr>
              <a:t>都道府県市名（学校名等）</a:t>
            </a:r>
            <a:r>
              <a:rPr lang="en-US" altLang="ja-JP" sz="1100" b="1" kern="100" dirty="0">
                <a:latin typeface="Meiryo UI" panose="020B0604030504040204" pitchFamily="50" charset="-128"/>
                <a:ea typeface="Meiryo UI" panose="020B0604030504040204" pitchFamily="50" charset="-128"/>
                <a:cs typeface="Times New Roman" panose="02020603050405020304" pitchFamily="18" charset="0"/>
              </a:rPr>
              <a:t>】</a:t>
            </a:r>
            <a:endParaRPr lang="ja-JP" altLang="ja-JP" sz="1100" b="1" kern="1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
        <p:nvSpPr>
          <p:cNvPr id="4" name="吹き出し: 四角形 3">
            <a:extLst>
              <a:ext uri="{FF2B5EF4-FFF2-40B4-BE49-F238E27FC236}">
                <a16:creationId xmlns:a16="http://schemas.microsoft.com/office/drawing/2014/main" id="{D9DA89CB-5447-4F34-4D79-42A1457D6DB7}"/>
              </a:ext>
            </a:extLst>
          </p:cNvPr>
          <p:cNvSpPr/>
          <p:nvPr/>
        </p:nvSpPr>
        <p:spPr>
          <a:xfrm>
            <a:off x="9479903" y="9331"/>
            <a:ext cx="2258007" cy="798477"/>
          </a:xfrm>
          <a:prstGeom prst="wedgeRectCallout">
            <a:avLst>
              <a:gd name="adj1" fmla="val -61284"/>
              <a:gd name="adj2" fmla="val -29588"/>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latin typeface="Yu Gothic UI" panose="020B0500000000000000" pitchFamily="50" charset="-128"/>
                <a:ea typeface="Yu Gothic UI" panose="020B0500000000000000" pitchFamily="50" charset="-128"/>
              </a:rPr>
              <a:t>【】</a:t>
            </a:r>
            <a:r>
              <a:rPr kumimoji="1" lang="ja-JP" altLang="en-US" sz="1600" dirty="0">
                <a:solidFill>
                  <a:schemeClr val="tx1"/>
                </a:solidFill>
                <a:latin typeface="Yu Gothic UI" panose="020B0500000000000000" pitchFamily="50" charset="-128"/>
                <a:ea typeface="Yu Gothic UI" panose="020B0500000000000000" pitchFamily="50" charset="-128"/>
              </a:rPr>
              <a:t>については、関係する都道府県市（学校）に応じ修正すること。</a:t>
            </a:r>
            <a:endParaRPr kumimoji="1" lang="en-US" altLang="ja-JP" sz="1600" dirty="0">
              <a:solidFill>
                <a:schemeClr val="tx1"/>
              </a:solidFill>
              <a:latin typeface="Yu Gothic UI" panose="020B0500000000000000" pitchFamily="50" charset="-128"/>
              <a:ea typeface="Yu Gothic UI" panose="020B0500000000000000" pitchFamily="50" charset="-128"/>
            </a:endParaRPr>
          </a:p>
        </p:txBody>
      </p:sp>
      <p:sp>
        <p:nvSpPr>
          <p:cNvPr id="30" name="テキスト ボックス 29">
            <a:extLst>
              <a:ext uri="{FF2B5EF4-FFF2-40B4-BE49-F238E27FC236}">
                <a16:creationId xmlns:a16="http://schemas.microsoft.com/office/drawing/2014/main" id="{FE180628-0C6B-E2B3-6ECA-C226936F3D56}"/>
              </a:ext>
            </a:extLst>
          </p:cNvPr>
          <p:cNvSpPr txBox="1"/>
          <p:nvPr/>
        </p:nvSpPr>
        <p:spPr>
          <a:xfrm>
            <a:off x="2926081" y="6535830"/>
            <a:ext cx="6084991" cy="307777"/>
          </a:xfrm>
          <a:prstGeom prst="rect">
            <a:avLst/>
          </a:prstGeom>
          <a:noFill/>
        </p:spPr>
        <p:txBody>
          <a:bodyPr wrap="square">
            <a:spAutoFit/>
          </a:bodyPr>
          <a:lstStyle/>
          <a:p>
            <a:r>
              <a:rPr kumimoji="1" lang="ja-JP" altLang="en-US" sz="1400" b="1"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a:t>
            </a:r>
            <a:r>
              <a:rPr kumimoji="1" lang="ja-JP" altLang="en-US" sz="1400" b="1" dirty="0">
                <a:solidFill>
                  <a:srgbClr val="000000"/>
                </a:solidFill>
                <a:latin typeface="Meiryo UI" panose="020B0604030504040204" pitchFamily="50" charset="-128"/>
                <a:ea typeface="Meiryo UI" panose="020B0604030504040204" pitchFamily="50" charset="-128"/>
              </a:rPr>
              <a:t>学校名：</a:t>
            </a:r>
            <a:endParaRPr lang="ja-JP" altLang="en-US" sz="1400" dirty="0"/>
          </a:p>
        </p:txBody>
      </p:sp>
      <p:sp>
        <p:nvSpPr>
          <p:cNvPr id="22" name="テキスト ボックス 21">
            <a:extLst>
              <a:ext uri="{FF2B5EF4-FFF2-40B4-BE49-F238E27FC236}">
                <a16:creationId xmlns:a16="http://schemas.microsoft.com/office/drawing/2014/main" id="{B0AF4C09-E505-60EE-AB6E-D430E31FC98A}"/>
              </a:ext>
            </a:extLst>
          </p:cNvPr>
          <p:cNvSpPr txBox="1"/>
          <p:nvPr/>
        </p:nvSpPr>
        <p:spPr>
          <a:xfrm>
            <a:off x="350661" y="1142297"/>
            <a:ext cx="8583613" cy="2246769"/>
          </a:xfrm>
          <a:prstGeom prst="rect">
            <a:avLst/>
          </a:prstGeom>
          <a:solidFill>
            <a:schemeClr val="bg1"/>
          </a:solidFill>
        </p:spPr>
        <p:txBody>
          <a:bodyPr wrap="square" rtlCol="0">
            <a:spAutoFit/>
          </a:bodyPr>
          <a:lstStyle/>
          <a:p>
            <a:pPr lvl="0">
              <a:defRPr/>
            </a:pPr>
            <a:r>
              <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個に応じた指導の視点を踏まえ、言語活動及び「言語活動を通して指導する」こと</a:t>
            </a:r>
            <a:r>
              <a:rPr kumimoji="1" lang="ja-JP" altLang="en-US" sz="1400" dirty="0">
                <a:solidFill>
                  <a:srgbClr val="FF501E"/>
                </a:solidFill>
                <a:latin typeface="Meiryo UI" panose="020B0604030504040204" pitchFamily="50" charset="-128"/>
                <a:ea typeface="Meiryo UI" panose="020B0604030504040204" pitchFamily="50" charset="-128"/>
              </a:rPr>
              <a:t>の充実につながっていることが分かる</a:t>
            </a: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　 「個別最適な学び」と「協働的な学び」が分かる一連の写真（複数）を、</a:t>
            </a:r>
            <a:r>
              <a:rPr kumimoji="1" lang="ja-JP" altLang="en-US" sz="1400" b="0" i="0" u="sng"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rPr>
              <a:t>貼り付けても構いません。</a:t>
            </a:r>
            <a:endParaRPr kumimoji="1" lang="en-US" altLang="ja-JP" sz="1400" b="0" i="0" u="sng"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その場合は、皆さんに見やすい大きさで貼り付けてください。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ページ数を増やしていただいて構いません。</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単元計画のどの学習活動の写真かが分かるように、写真に番号を付けるとともに、</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写真の下に何をしているかが分かるようにキャプションを付けてください。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endParaRPr kumimoji="1" lang="en-US" altLang="ja-JP"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a:p>
            <a:pPr lvl="0">
              <a:defRPr/>
            </a:pPr>
            <a:r>
              <a:rPr kumimoji="1" lang="en-US" altLang="ja-JP" sz="1400" dirty="0">
                <a:solidFill>
                  <a:srgbClr val="FF501E"/>
                </a:solidFill>
                <a:latin typeface="Meiryo UI" panose="020B0604030504040204" pitchFamily="50" charset="-128"/>
                <a:ea typeface="Meiryo UI" panose="020B0604030504040204" pitchFamily="50" charset="-128"/>
              </a:rPr>
              <a:t>※</a:t>
            </a:r>
            <a:r>
              <a:rPr kumimoji="1" lang="ja-JP" altLang="en-US" sz="1400" dirty="0">
                <a:solidFill>
                  <a:srgbClr val="FF501E"/>
                </a:solidFill>
                <a:latin typeface="Meiryo UI" panose="020B0604030504040204" pitchFamily="50" charset="-128"/>
                <a:ea typeface="Meiryo UI" panose="020B0604030504040204" pitchFamily="50" charset="-128"/>
              </a:rPr>
              <a:t>肖像権や、著作権にかかる許諾を得てください。</a:t>
            </a:r>
            <a:endParaRPr kumimoji="1" lang="en-US" altLang="ja-JP" sz="1400" dirty="0">
              <a:solidFill>
                <a:srgbClr val="FF501E"/>
              </a:solidFill>
              <a:latin typeface="Meiryo UI" panose="020B0604030504040204" pitchFamily="50" charset="-128"/>
              <a:ea typeface="Meiryo UI" panose="020B0604030504040204" pitchFamily="50" charset="-128"/>
            </a:endParaRPr>
          </a:p>
          <a:p>
            <a:pPr lvl="0">
              <a:defRPr/>
            </a:pPr>
            <a:r>
              <a:rPr kumimoji="1" lang="ja-JP" altLang="en-US" sz="1400" dirty="0">
                <a:solidFill>
                  <a:srgbClr val="FF501E"/>
                </a:solidFill>
                <a:latin typeface="Meiryo UI" panose="020B0604030504040204" pitchFamily="50" charset="-128"/>
                <a:ea typeface="Meiryo UI" panose="020B0604030504040204" pitchFamily="50" charset="-128"/>
              </a:rPr>
              <a:t>　 もし許諾が取れない場合は、写真の加工等をお願いします。</a:t>
            </a:r>
            <a:endParaRPr kumimoji="1" lang="ja-JP" altLang="en-US" sz="1400" b="0" i="0" u="none" strike="noStrike" kern="1200" cap="none" spc="0" normalizeH="0" baseline="0" noProof="0" dirty="0">
              <a:ln>
                <a:noFill/>
              </a:ln>
              <a:solidFill>
                <a:srgbClr val="FF501E"/>
              </a:solidFill>
              <a:effectLst/>
              <a:uLnTx/>
              <a:uFillTx/>
              <a:latin typeface="Meiryo UI" panose="020B0604030504040204" pitchFamily="50" charset="-128"/>
              <a:ea typeface="Meiryo UI" panose="020B0604030504040204" pitchFamily="50" charset="-128"/>
              <a:cs typeface="+mn-cs"/>
            </a:endParaRPr>
          </a:p>
        </p:txBody>
      </p:sp>
      <p:grpSp>
        <p:nvGrpSpPr>
          <p:cNvPr id="9" name="グループ化 8">
            <a:extLst>
              <a:ext uri="{FF2B5EF4-FFF2-40B4-BE49-F238E27FC236}">
                <a16:creationId xmlns:a16="http://schemas.microsoft.com/office/drawing/2014/main" id="{81B0E2FA-F014-1BFC-EA82-B4FE0EB5845C}"/>
              </a:ext>
            </a:extLst>
          </p:cNvPr>
          <p:cNvGrpSpPr/>
          <p:nvPr/>
        </p:nvGrpSpPr>
        <p:grpSpPr>
          <a:xfrm>
            <a:off x="350661" y="3604510"/>
            <a:ext cx="2575420" cy="2821197"/>
            <a:chOff x="350661" y="3604510"/>
            <a:chExt cx="2575420" cy="2821197"/>
          </a:xfrm>
        </p:grpSpPr>
        <p:grpSp>
          <p:nvGrpSpPr>
            <p:cNvPr id="7" name="グループ化 6">
              <a:extLst>
                <a:ext uri="{FF2B5EF4-FFF2-40B4-BE49-F238E27FC236}">
                  <a16:creationId xmlns:a16="http://schemas.microsoft.com/office/drawing/2014/main" id="{6E3AF29B-A914-102C-0AF7-D5BBF78CEA52}"/>
                </a:ext>
              </a:extLst>
            </p:cNvPr>
            <p:cNvGrpSpPr/>
            <p:nvPr/>
          </p:nvGrpSpPr>
          <p:grpSpPr>
            <a:xfrm>
              <a:off x="350661" y="3967993"/>
              <a:ext cx="2575420" cy="2457714"/>
              <a:chOff x="738231" y="3598877"/>
              <a:chExt cx="2575420" cy="2457714"/>
            </a:xfrm>
          </p:grpSpPr>
          <p:sp>
            <p:nvSpPr>
              <p:cNvPr id="5" name="正方形/長方形 4">
                <a:extLst>
                  <a:ext uri="{FF2B5EF4-FFF2-40B4-BE49-F238E27FC236}">
                    <a16:creationId xmlns:a16="http://schemas.microsoft.com/office/drawing/2014/main" id="{01F9DBE5-84E9-844F-9AC5-50D4B9BB6A9F}"/>
                  </a:ext>
                </a:extLst>
              </p:cNvPr>
              <p:cNvSpPr/>
              <p:nvPr/>
            </p:nvSpPr>
            <p:spPr>
              <a:xfrm>
                <a:off x="738231" y="3598877"/>
                <a:ext cx="2575420" cy="203852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写真</a:t>
                </a:r>
              </a:p>
            </p:txBody>
          </p:sp>
          <p:sp>
            <p:nvSpPr>
              <p:cNvPr id="6" name="正方形/長方形 5">
                <a:extLst>
                  <a:ext uri="{FF2B5EF4-FFF2-40B4-BE49-F238E27FC236}">
                    <a16:creationId xmlns:a16="http://schemas.microsoft.com/office/drawing/2014/main" id="{4BDC961A-47B0-17A3-5FC6-9BFE2C52003D}"/>
                  </a:ext>
                </a:extLst>
              </p:cNvPr>
              <p:cNvSpPr/>
              <p:nvPr/>
            </p:nvSpPr>
            <p:spPr>
              <a:xfrm>
                <a:off x="738231" y="5748814"/>
                <a:ext cx="2575420" cy="3077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①　（キャプション）</a:t>
                </a:r>
              </a:p>
            </p:txBody>
          </p:sp>
        </p:grpSp>
        <p:sp>
          <p:nvSpPr>
            <p:cNvPr id="8" name="正方形/長方形 7">
              <a:extLst>
                <a:ext uri="{FF2B5EF4-FFF2-40B4-BE49-F238E27FC236}">
                  <a16:creationId xmlns:a16="http://schemas.microsoft.com/office/drawing/2014/main" id="{0300B0BF-0414-DC7F-79FF-C355289FC949}"/>
                </a:ext>
              </a:extLst>
            </p:cNvPr>
            <p:cNvSpPr/>
            <p:nvPr/>
          </p:nvSpPr>
          <p:spPr>
            <a:xfrm>
              <a:off x="350661" y="3604510"/>
              <a:ext cx="2575420" cy="3077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例えばこのように・・・</a:t>
              </a:r>
            </a:p>
          </p:txBody>
        </p:sp>
      </p:grpSp>
      <p:sp>
        <p:nvSpPr>
          <p:cNvPr id="10" name="正方形/長方形 9">
            <a:extLst>
              <a:ext uri="{FF2B5EF4-FFF2-40B4-BE49-F238E27FC236}">
                <a16:creationId xmlns:a16="http://schemas.microsoft.com/office/drawing/2014/main" id="{71449BDF-21C7-207E-B045-1EF49B41BA37}"/>
              </a:ext>
            </a:extLst>
          </p:cNvPr>
          <p:cNvSpPr/>
          <p:nvPr/>
        </p:nvSpPr>
        <p:spPr>
          <a:xfrm>
            <a:off x="0" y="265343"/>
            <a:ext cx="9144000" cy="606296"/>
          </a:xfrm>
          <a:prstGeom prst="rect">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dirty="0">
                <a:solidFill>
                  <a:srgbClr val="FFC000"/>
                </a:solidFill>
                <a:latin typeface="Meiryo UI" panose="020B0604030504040204" pitchFamily="50" charset="-128"/>
                <a:ea typeface="Meiryo UI" panose="020B0604030504040204" pitchFamily="50" charset="-128"/>
              </a:rPr>
              <a:t>個に応じた指導</a:t>
            </a:r>
            <a:r>
              <a:rPr kumimoji="1" lang="ja-JP" altLang="en-US" sz="1600" b="1" dirty="0">
                <a:solidFill>
                  <a:prstClr val="white"/>
                </a:solidFill>
                <a:latin typeface="Meiryo UI" panose="020B0604030504040204" pitchFamily="50" charset="-128"/>
                <a:ea typeface="Meiryo UI" panose="020B0604030504040204" pitchFamily="50" charset="-128"/>
              </a:rPr>
              <a:t>の視点を踏まえた、</a:t>
            </a:r>
            <a:r>
              <a:rPr kumimoji="1" lang="ja-JP" altLang="en-US"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rPr>
              <a:t>言語活動及び「言語活動を通して指導する」ことの充実について</a:t>
            </a:r>
            <a:endParaRPr kumimoji="1" lang="en-US" altLang="ja-JP" sz="160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1" lang="ja-JP" altLang="en-US" sz="1600" b="1" i="0" u="none" strike="noStrike" kern="1200" cap="none" spc="0" normalizeH="0" baseline="0" noProof="0" dirty="0">
                <a:ln>
                  <a:noFill/>
                </a:ln>
                <a:solidFill>
                  <a:schemeClr val="bg1"/>
                </a:solidFill>
                <a:effectLst/>
                <a:uLnTx/>
                <a:uFillTx/>
                <a:latin typeface="Meiryo UI" panose="020B0604030504040204" pitchFamily="50" charset="-128"/>
                <a:ea typeface="Meiryo UI" panose="020B0604030504040204" pitchFamily="50" charset="-128"/>
                <a:cs typeface="+mn-cs"/>
              </a:rPr>
              <a:t>～「個別最適な学びと、協働的な学びの一体的な充実」の事例をもとに～</a:t>
            </a:r>
            <a:endParaRPr kumimoji="1" lang="ja-JP" altLang="en-US" sz="1600" b="1" dirty="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2998117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7684</TotalTime>
  <Words>479</Words>
  <Application>Microsoft Office PowerPoint</Application>
  <PresentationFormat>画面に合わせる (4:3)</PresentationFormat>
  <Paragraphs>44</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Meiryo UI</vt:lpstr>
      <vt:lpstr>Yu Gothic UI</vt:lpstr>
      <vt:lpstr>游ゴシック</vt:lpstr>
      <vt:lpstr>Arial</vt:lpstr>
      <vt:lpstr>Calibri</vt:lpstr>
      <vt:lpstr>Calibri Light</vt:lpstr>
      <vt:lpstr>Office テーマ</vt:lpstr>
      <vt:lpstr>PowerPoint プレゼンテーション</vt:lpstr>
      <vt:lpstr>PowerPoint プレゼンテーション</vt:lpstr>
    </vt:vector>
  </TitlesOfParts>
  <Company>MEXT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dc:creator>
  <cp:lastModifiedBy>青山祥子</cp:lastModifiedBy>
  <cp:revision>392</cp:revision>
  <cp:lastPrinted>2024-04-05T02:42:17Z</cp:lastPrinted>
  <dcterms:created xsi:type="dcterms:W3CDTF">2019-12-23T03:19:15Z</dcterms:created>
  <dcterms:modified xsi:type="dcterms:W3CDTF">2024-04-16T04:19:27Z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899a617-f30e-4fb8-b81c-fb6d0b94ac5b_Enabled">
    <vt:lpwstr>true</vt:lpwstr>
  </property>
  <property fmtid="{D5CDD505-2E9C-101B-9397-08002B2CF9AE}" pid="3" name="MSIP_Label_d899a617-f30e-4fb8-b81c-fb6d0b94ac5b_SetDate">
    <vt:lpwstr>2022-04-13T03:12:24Z</vt:lpwstr>
  </property>
  <property fmtid="{D5CDD505-2E9C-101B-9397-08002B2CF9AE}" pid="4" name="MSIP_Label_d899a617-f30e-4fb8-b81c-fb6d0b94ac5b_Method">
    <vt:lpwstr>Standard</vt:lpwstr>
  </property>
  <property fmtid="{D5CDD505-2E9C-101B-9397-08002B2CF9AE}" pid="5" name="MSIP_Label_d899a617-f30e-4fb8-b81c-fb6d0b94ac5b_Name">
    <vt:lpwstr>機密性2情報</vt:lpwstr>
  </property>
  <property fmtid="{D5CDD505-2E9C-101B-9397-08002B2CF9AE}" pid="6" name="MSIP_Label_d899a617-f30e-4fb8-b81c-fb6d0b94ac5b_SiteId">
    <vt:lpwstr>545810b0-36cb-4290-8926-48dbc0f9e92f</vt:lpwstr>
  </property>
  <property fmtid="{D5CDD505-2E9C-101B-9397-08002B2CF9AE}" pid="7" name="MSIP_Label_d899a617-f30e-4fb8-b81c-fb6d0b94ac5b_ActionId">
    <vt:lpwstr>37474c6e-ca86-4edb-9a29-97ed1ce8e4d8</vt:lpwstr>
  </property>
  <property fmtid="{D5CDD505-2E9C-101B-9397-08002B2CF9AE}" pid="8" name="MSIP_Label_d899a617-f30e-4fb8-b81c-fb6d0b94ac5b_ContentBits">
    <vt:lpwstr>0</vt:lpwstr>
  </property>
</Properties>
</file>