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
  </p:notesMasterIdLst>
  <p:sldIdLst>
    <p:sldId id="328" r:id="rId2"/>
    <p:sldId id="330"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FFCC"/>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105" d="100"/>
          <a:sy n="105" d="100"/>
        </p:scale>
        <p:origin x="78"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2024/4/16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2024/4/16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2024/4/16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2024/4/16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2024/4/16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07250945-9DCB-4530-9B64-FABF1C4CD099}"/>
              </a:ext>
            </a:extLst>
          </p:cNvPr>
          <p:cNvSpPr/>
          <p:nvPr/>
        </p:nvSpPr>
        <p:spPr>
          <a:xfrm>
            <a:off x="0" y="265343"/>
            <a:ext cx="9144000" cy="60629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C000"/>
                </a:solidFill>
                <a:effectLst/>
                <a:uLnTx/>
                <a:uFillTx/>
                <a:latin typeface="Meiryo UI" panose="020B0604030504040204" pitchFamily="50" charset="-128"/>
                <a:ea typeface="Meiryo UI" panose="020B0604030504040204" pitchFamily="50" charset="-128"/>
                <a:cs typeface="+mn-cs"/>
              </a:rPr>
              <a:t>「言語活動を通して指導する」</a:t>
            </a:r>
            <a:r>
              <a:rPr kumimoji="1" lang="ja-JP" altLang="en-US" b="1" dirty="0">
                <a:solidFill>
                  <a:srgbClr val="FFC000"/>
                </a:solidFill>
                <a:latin typeface="Meiryo UI" panose="020B0604030504040204" pitchFamily="50" charset="-128"/>
                <a:ea typeface="Meiryo UI" panose="020B0604030504040204" pitchFamily="50" charset="-128"/>
              </a:rPr>
              <a:t>ことの充実</a:t>
            </a:r>
            <a:r>
              <a:rPr kumimoji="1" lang="ja-JP" altLang="en-US" b="1" dirty="0">
                <a:solidFill>
                  <a:prstClr val="white"/>
                </a:solidFill>
                <a:latin typeface="Meiryo UI" panose="020B0604030504040204" pitchFamily="50" charset="-128"/>
                <a:ea typeface="Meiryo UI" panose="020B0604030504040204" pitchFamily="50" charset="-128"/>
              </a:rPr>
              <a:t>に向けた指導・助言の改善に向けて</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0" y="0"/>
            <a:ext cx="889987"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別紙様式９</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716322" y="0"/>
            <a:ext cx="5427677"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中学校：外国語科部会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 name="正方形/長方形 2">
            <a:extLst>
              <a:ext uri="{FF2B5EF4-FFF2-40B4-BE49-F238E27FC236}">
                <a16:creationId xmlns:a16="http://schemas.microsoft.com/office/drawing/2014/main" id="{1F314AC5-F436-564F-1790-34D936950C18}"/>
              </a:ext>
            </a:extLst>
          </p:cNvPr>
          <p:cNvSpPr/>
          <p:nvPr/>
        </p:nvSpPr>
        <p:spPr>
          <a:xfrm>
            <a:off x="132927" y="945245"/>
            <a:ext cx="8878145" cy="754970"/>
          </a:xfrm>
          <a:prstGeom prst="rect">
            <a:avLst/>
          </a:prstGeom>
          <a:noFill/>
          <a:ln w="28575" cmpd="thinThick">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■学年・単元名：</a:t>
            </a:r>
            <a:endPar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■本単元で育成を目指す資質・能力：</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graphicFrame>
        <p:nvGraphicFramePr>
          <p:cNvPr id="6" name="表 33">
            <a:extLst>
              <a:ext uri="{FF2B5EF4-FFF2-40B4-BE49-F238E27FC236}">
                <a16:creationId xmlns:a16="http://schemas.microsoft.com/office/drawing/2014/main" id="{6D4AD353-DB85-406C-CB93-1054664EACBA}"/>
              </a:ext>
            </a:extLst>
          </p:cNvPr>
          <p:cNvGraphicFramePr>
            <a:graphicFrameLocks noGrp="1"/>
          </p:cNvGraphicFramePr>
          <p:nvPr>
            <p:extLst>
              <p:ext uri="{D42A27DB-BD31-4B8C-83A1-F6EECF244321}">
                <p14:modId xmlns:p14="http://schemas.microsoft.com/office/powerpoint/2010/main" val="1390720033"/>
              </p:ext>
            </p:extLst>
          </p:nvPr>
        </p:nvGraphicFramePr>
        <p:xfrm>
          <a:off x="132927" y="1773821"/>
          <a:ext cx="8887211" cy="4710871"/>
        </p:xfrm>
        <a:graphic>
          <a:graphicData uri="http://schemas.openxmlformats.org/drawingml/2006/table">
            <a:tbl>
              <a:tblPr firstRow="1" bandRow="1">
                <a:tableStyleId>{5940675A-B579-460E-94D1-54222C63F5DA}</a:tableStyleId>
              </a:tblPr>
              <a:tblGrid>
                <a:gridCol w="1022433">
                  <a:extLst>
                    <a:ext uri="{9D8B030D-6E8A-4147-A177-3AD203B41FA5}">
                      <a16:colId xmlns:a16="http://schemas.microsoft.com/office/drawing/2014/main" val="3012196464"/>
                    </a:ext>
                  </a:extLst>
                </a:gridCol>
                <a:gridCol w="7864778">
                  <a:extLst>
                    <a:ext uri="{9D8B030D-6E8A-4147-A177-3AD203B41FA5}">
                      <a16:colId xmlns:a16="http://schemas.microsoft.com/office/drawing/2014/main" val="1742682547"/>
                    </a:ext>
                  </a:extLst>
                </a:gridCol>
              </a:tblGrid>
              <a:tr h="581788">
                <a:tc>
                  <a:txBody>
                    <a:bodyPr/>
                    <a:lstStyle/>
                    <a:p>
                      <a:pPr algn="ctr"/>
                      <a:r>
                        <a:rPr kumimoji="1" lang="ja-JP" altLang="en-US" sz="1200" dirty="0">
                          <a:latin typeface="Meiryo UI" panose="020B0604030504040204" pitchFamily="50" charset="-128"/>
                          <a:ea typeface="Meiryo UI" panose="020B0604030504040204" pitchFamily="50" charset="-128"/>
                        </a:rPr>
                        <a:t>第１時</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■（目標）</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●（主な学習活動）</a:t>
                      </a:r>
                    </a:p>
                  </a:txBody>
                  <a:tcPr/>
                </a:tc>
                <a:extLst>
                  <a:ext uri="{0D108BD9-81ED-4DB2-BD59-A6C34878D82A}">
                    <a16:rowId xmlns:a16="http://schemas.microsoft.com/office/drawing/2014/main" val="1488979844"/>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第２時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41734718"/>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第３時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48513671"/>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第４時</a:t>
                      </a:r>
                    </a:p>
                  </a:txBody>
                  <a:tcPr anchor="ctr">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53119610"/>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第５時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11700662"/>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第６時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72856577"/>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第７時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769197781"/>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第８時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12402116"/>
                  </a:ext>
                </a:extLst>
              </a:tr>
            </a:tbl>
          </a:graphicData>
        </a:graphic>
      </p:graphicFrame>
      <p:sp>
        <p:nvSpPr>
          <p:cNvPr id="7" name="テキスト ボックス 6">
            <a:extLst>
              <a:ext uri="{FF2B5EF4-FFF2-40B4-BE49-F238E27FC236}">
                <a16:creationId xmlns:a16="http://schemas.microsoft.com/office/drawing/2014/main" id="{37AB3CC6-292B-0190-8F34-610B7137A9D1}"/>
              </a:ext>
            </a:extLst>
          </p:cNvPr>
          <p:cNvSpPr txBox="1"/>
          <p:nvPr/>
        </p:nvSpPr>
        <p:spPr>
          <a:xfrm>
            <a:off x="1208015" y="2772896"/>
            <a:ext cx="7803057" cy="1384995"/>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各単位時間の目標と主な学習活動について端的にまとめてください。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　 提出する際は、（目標）（主な学習活動）の文字は削除して記入してください。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２頁以降に貼り付ける写真（任意）が、どの単位時間のものかが分かるように、赤色の枠を付けてください。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枠は単元の時間数によって変更していただいて構いません。</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sp>
        <p:nvSpPr>
          <p:cNvPr id="8" name="テキスト ボックス 7">
            <a:extLst>
              <a:ext uri="{FF2B5EF4-FFF2-40B4-BE49-F238E27FC236}">
                <a16:creationId xmlns:a16="http://schemas.microsoft.com/office/drawing/2014/main" id="{A59200C2-F441-1EFC-A5C6-FD543EB473E7}"/>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
        <p:nvSpPr>
          <p:cNvPr id="5" name="フレーム 4">
            <a:extLst>
              <a:ext uri="{FF2B5EF4-FFF2-40B4-BE49-F238E27FC236}">
                <a16:creationId xmlns:a16="http://schemas.microsoft.com/office/drawing/2014/main" id="{FF508E2F-32FB-FDE5-9820-C1EE0B2F2D93}"/>
              </a:ext>
            </a:extLst>
          </p:cNvPr>
          <p:cNvSpPr/>
          <p:nvPr/>
        </p:nvSpPr>
        <p:spPr>
          <a:xfrm>
            <a:off x="132251" y="4714613"/>
            <a:ext cx="8887210" cy="589518"/>
          </a:xfrm>
          <a:prstGeom prst="frame">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4124735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F8F32925-31DE-4A3C-B91A-71DE218E5403}"/>
              </a:ext>
            </a:extLst>
          </p:cNvPr>
          <p:cNvSpPr/>
          <p:nvPr/>
        </p:nvSpPr>
        <p:spPr>
          <a:xfrm>
            <a:off x="0" y="0"/>
            <a:ext cx="889987" cy="261610"/>
          </a:xfrm>
          <a:prstGeom prst="rect">
            <a:avLst/>
          </a:prstGeom>
        </p:spPr>
        <p:txBody>
          <a:bodyPr wrap="none">
            <a:spAutoFit/>
          </a:bodyPr>
          <a:lstStyle/>
          <a:p>
            <a:pPr algn="ctr">
              <a:spcAft>
                <a:spcPts val="0"/>
              </a:spcAft>
            </a:pPr>
            <a:r>
              <a:rPr lang="ja-JP" altLang="en-US" sz="1100" b="1" kern="100">
                <a:latin typeface="Meiryo UI" panose="020B0604030504040204" pitchFamily="50" charset="-128"/>
                <a:ea typeface="Meiryo UI" panose="020B0604030504040204" pitchFamily="50" charset="-128"/>
                <a:cs typeface="Times New Roman" panose="02020603050405020304" pitchFamily="18" charset="0"/>
              </a:rPr>
              <a:t>別紙様式９</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0" name="テキスト ボックス 29">
            <a:extLst>
              <a:ext uri="{FF2B5EF4-FFF2-40B4-BE49-F238E27FC236}">
                <a16:creationId xmlns:a16="http://schemas.microsoft.com/office/drawing/2014/main" id="{FE180628-0C6B-E2B3-6ECA-C226936F3D56}"/>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
        <p:nvSpPr>
          <p:cNvPr id="22" name="テキスト ボックス 21">
            <a:extLst>
              <a:ext uri="{FF2B5EF4-FFF2-40B4-BE49-F238E27FC236}">
                <a16:creationId xmlns:a16="http://schemas.microsoft.com/office/drawing/2014/main" id="{B0AF4C09-E505-60EE-AB6E-D430E31FC98A}"/>
              </a:ext>
            </a:extLst>
          </p:cNvPr>
          <p:cNvSpPr txBox="1"/>
          <p:nvPr/>
        </p:nvSpPr>
        <p:spPr>
          <a:xfrm>
            <a:off x="143368" y="983051"/>
            <a:ext cx="8867704" cy="3970318"/>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ご自身が実際に指導・助言した授業を取り上げてください。業務上、指導・助言に行くことができていない場合は、</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自治体内の指導主事が行ったものも可とします。その場合は、「初めて指導主事になったので／他の指導主事が行ったので　</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分からない」とならないよう、授業</a:t>
            </a:r>
            <a:r>
              <a:rPr kumimoji="1" lang="ja-JP" altLang="en-US" sz="1400">
                <a:solidFill>
                  <a:srgbClr val="FF501E"/>
                </a:solidFill>
                <a:latin typeface="Meiryo UI" panose="020B0604030504040204" pitchFamily="50" charset="-128"/>
                <a:ea typeface="Meiryo UI" panose="020B0604030504040204" pitchFamily="50" charset="-128"/>
              </a:rPr>
              <a:t>の内容や指導助言の内容を確認しておいてください。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実践事例をもとに具体的に協議ができるよう、</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　「言語活動を通して指導する」ことが、</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２つの側面（ア：適切な言語材料を活用するための指導（理解したり練習したりする活動を含む）</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イ：</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思考・判断して情報を整理し自分の考えなどを形成し再構築できるための指導）</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から指導され、単位時間もしくは単元目標達成につながっていることが分かる</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一連の写真（複数）を、</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sng"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貼り付けても構いません。</a:t>
            </a:r>
            <a:endParaRPr kumimoji="1" lang="en-US" altLang="ja-JP" sz="1400" b="0" i="0" u="sng"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その場合は、皆さんに見やすい大きさで貼り付けてください。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ページ数を増やしていただいて構いません。</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グループ協議において、本資料をもとに説明することも想定しているため、</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写真の下に、何をしているかが分かるようにキャプションを付けてください。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肖像権や著作権にかかる許諾を得てください。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もし許諾が取れない場合は、写真の加工等をお願いします。</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grpSp>
        <p:nvGrpSpPr>
          <p:cNvPr id="9" name="グループ化 8">
            <a:extLst>
              <a:ext uri="{FF2B5EF4-FFF2-40B4-BE49-F238E27FC236}">
                <a16:creationId xmlns:a16="http://schemas.microsoft.com/office/drawing/2014/main" id="{81B0E2FA-F014-1BFC-EA82-B4FE0EB5845C}"/>
              </a:ext>
            </a:extLst>
          </p:cNvPr>
          <p:cNvGrpSpPr/>
          <p:nvPr/>
        </p:nvGrpSpPr>
        <p:grpSpPr>
          <a:xfrm>
            <a:off x="6931357" y="3897919"/>
            <a:ext cx="2079715" cy="2821197"/>
            <a:chOff x="350661" y="3604510"/>
            <a:chExt cx="2575420" cy="2821197"/>
          </a:xfrm>
        </p:grpSpPr>
        <p:grpSp>
          <p:nvGrpSpPr>
            <p:cNvPr id="7" name="グループ化 6">
              <a:extLst>
                <a:ext uri="{FF2B5EF4-FFF2-40B4-BE49-F238E27FC236}">
                  <a16:creationId xmlns:a16="http://schemas.microsoft.com/office/drawing/2014/main" id="{6E3AF29B-A914-102C-0AF7-D5BBF78CEA52}"/>
                </a:ext>
              </a:extLst>
            </p:cNvPr>
            <p:cNvGrpSpPr/>
            <p:nvPr/>
          </p:nvGrpSpPr>
          <p:grpSpPr>
            <a:xfrm>
              <a:off x="350661" y="3967993"/>
              <a:ext cx="2575420" cy="2457714"/>
              <a:chOff x="738231" y="3598877"/>
              <a:chExt cx="2575420" cy="2457714"/>
            </a:xfrm>
          </p:grpSpPr>
          <p:sp>
            <p:nvSpPr>
              <p:cNvPr id="5" name="正方形/長方形 4">
                <a:extLst>
                  <a:ext uri="{FF2B5EF4-FFF2-40B4-BE49-F238E27FC236}">
                    <a16:creationId xmlns:a16="http://schemas.microsoft.com/office/drawing/2014/main" id="{01F9DBE5-84E9-844F-9AC5-50D4B9BB6A9F}"/>
                  </a:ext>
                </a:extLst>
              </p:cNvPr>
              <p:cNvSpPr/>
              <p:nvPr/>
            </p:nvSpPr>
            <p:spPr>
              <a:xfrm>
                <a:off x="738231" y="3598877"/>
                <a:ext cx="2575420" cy="203852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写真</a:t>
                </a:r>
              </a:p>
            </p:txBody>
          </p:sp>
          <p:sp>
            <p:nvSpPr>
              <p:cNvPr id="6" name="正方形/長方形 5">
                <a:extLst>
                  <a:ext uri="{FF2B5EF4-FFF2-40B4-BE49-F238E27FC236}">
                    <a16:creationId xmlns:a16="http://schemas.microsoft.com/office/drawing/2014/main" id="{4BDC961A-47B0-17A3-5FC6-9BFE2C52003D}"/>
                  </a:ext>
                </a:extLst>
              </p:cNvPr>
              <p:cNvSpPr/>
              <p:nvPr/>
            </p:nvSpPr>
            <p:spPr>
              <a:xfrm>
                <a:off x="738231" y="5748814"/>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　（キャプション）</a:t>
                </a:r>
              </a:p>
            </p:txBody>
          </p:sp>
        </p:grpSp>
        <p:sp>
          <p:nvSpPr>
            <p:cNvPr id="8" name="正方形/長方形 7">
              <a:extLst>
                <a:ext uri="{FF2B5EF4-FFF2-40B4-BE49-F238E27FC236}">
                  <a16:creationId xmlns:a16="http://schemas.microsoft.com/office/drawing/2014/main" id="{0300B0BF-0414-DC7F-79FF-C355289FC949}"/>
                </a:ext>
              </a:extLst>
            </p:cNvPr>
            <p:cNvSpPr/>
            <p:nvPr/>
          </p:nvSpPr>
          <p:spPr>
            <a:xfrm>
              <a:off x="350661" y="3604510"/>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例えばこのように・・・</a:t>
              </a:r>
            </a:p>
          </p:txBody>
        </p:sp>
      </p:grpSp>
      <p:sp>
        <p:nvSpPr>
          <p:cNvPr id="10" name="正方形/長方形 9">
            <a:extLst>
              <a:ext uri="{FF2B5EF4-FFF2-40B4-BE49-F238E27FC236}">
                <a16:creationId xmlns:a16="http://schemas.microsoft.com/office/drawing/2014/main" id="{CBBE5EDF-EB24-ED8F-18BE-76963177E031}"/>
              </a:ext>
            </a:extLst>
          </p:cNvPr>
          <p:cNvSpPr/>
          <p:nvPr/>
        </p:nvSpPr>
        <p:spPr>
          <a:xfrm>
            <a:off x="3716322" y="0"/>
            <a:ext cx="5427677"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中学校：外国語科部会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11" name="正方形/長方形 10">
            <a:extLst>
              <a:ext uri="{FF2B5EF4-FFF2-40B4-BE49-F238E27FC236}">
                <a16:creationId xmlns:a16="http://schemas.microsoft.com/office/drawing/2014/main" id="{7A56687B-E830-DC48-E46D-AD8EC4C9F97C}"/>
              </a:ext>
            </a:extLst>
          </p:cNvPr>
          <p:cNvSpPr/>
          <p:nvPr/>
        </p:nvSpPr>
        <p:spPr>
          <a:xfrm>
            <a:off x="0" y="265343"/>
            <a:ext cx="9144000" cy="60629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a:ln>
                  <a:noFill/>
                </a:ln>
                <a:solidFill>
                  <a:srgbClr val="FFC000"/>
                </a:solidFill>
                <a:effectLst/>
                <a:uLnTx/>
                <a:uFillTx/>
                <a:latin typeface="Meiryo UI" panose="020B0604030504040204" pitchFamily="50" charset="-128"/>
                <a:ea typeface="Meiryo UI" panose="020B0604030504040204" pitchFamily="50" charset="-128"/>
                <a:cs typeface="+mn-cs"/>
              </a:rPr>
              <a:t>「言語活動を通して指導する」</a:t>
            </a:r>
            <a:r>
              <a:rPr kumimoji="1" lang="ja-JP" altLang="en-US" b="1" dirty="0">
                <a:solidFill>
                  <a:srgbClr val="FFC000"/>
                </a:solidFill>
                <a:latin typeface="Meiryo UI" panose="020B0604030504040204" pitchFamily="50" charset="-128"/>
                <a:ea typeface="Meiryo UI" panose="020B0604030504040204" pitchFamily="50" charset="-128"/>
              </a:rPr>
              <a:t>ことの充実</a:t>
            </a:r>
            <a:r>
              <a:rPr kumimoji="1" lang="ja-JP" altLang="en-US" b="1" dirty="0">
                <a:solidFill>
                  <a:prstClr val="white"/>
                </a:solidFill>
                <a:latin typeface="Meiryo UI" panose="020B0604030504040204" pitchFamily="50" charset="-128"/>
                <a:ea typeface="Meiryo UI" panose="020B0604030504040204" pitchFamily="50" charset="-128"/>
              </a:rPr>
              <a:t>に向けた指導・助言の改善に向けて</a:t>
            </a:r>
            <a:endParaRPr kumimoji="1" lang="ja-JP" altLang="en-US"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2998117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7761</TotalTime>
  <Words>536</Words>
  <Application>Microsoft Office PowerPoint</Application>
  <PresentationFormat>画面に合わせる (4:3)</PresentationFormat>
  <Paragraphs>49</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Yu Gothic UI</vt:lpstr>
      <vt:lpstr>游ゴシック</vt:lpstr>
      <vt:lpstr>Arial</vt:lpstr>
      <vt:lpstr>Calibri</vt:lpstr>
      <vt:lpstr>Calibri Light</vt:lpstr>
      <vt:lpstr>Office テーマ</vt:lpstr>
      <vt:lpstr>PowerPoint プレゼンテーション</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木村円香</cp:lastModifiedBy>
  <cp:revision>395</cp:revision>
  <cp:lastPrinted>2024-04-05T02:14:04Z</cp:lastPrinted>
  <dcterms:created xsi:type="dcterms:W3CDTF">2019-12-23T03:19:15Z</dcterms:created>
  <dcterms:modified xsi:type="dcterms:W3CDTF">2024-04-16T02:16:49Z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