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9144000" cy="6858000" type="screen4x3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0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756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2CCFF-780C-4BE6-A67C-9D7F007C366D}" type="datetimeFigureOut">
              <a:rPr kumimoji="1" lang="ja-JP" altLang="en-US" smtClean="0"/>
              <a:t>2024/4/16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9AD6E-FC03-43B4-8FC9-F6EF288057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2755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2CCFF-780C-4BE6-A67C-9D7F007C366D}" type="datetimeFigureOut">
              <a:rPr kumimoji="1" lang="ja-JP" altLang="en-US" smtClean="0"/>
              <a:t>2024/4/16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9AD6E-FC03-43B4-8FC9-F6EF288057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80246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2CCFF-780C-4BE6-A67C-9D7F007C366D}" type="datetimeFigureOut">
              <a:rPr kumimoji="1" lang="ja-JP" altLang="en-US" smtClean="0"/>
              <a:t>2024/4/16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9AD6E-FC03-43B4-8FC9-F6EF288057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3192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2CCFF-780C-4BE6-A67C-9D7F007C366D}" type="datetimeFigureOut">
              <a:rPr kumimoji="1" lang="ja-JP" altLang="en-US" smtClean="0"/>
              <a:t>2024/4/16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9AD6E-FC03-43B4-8FC9-F6EF288057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53598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2CCFF-780C-4BE6-A67C-9D7F007C366D}" type="datetimeFigureOut">
              <a:rPr kumimoji="1" lang="ja-JP" altLang="en-US" smtClean="0"/>
              <a:t>2024/4/16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9AD6E-FC03-43B4-8FC9-F6EF288057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22607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2CCFF-780C-4BE6-A67C-9D7F007C366D}" type="datetimeFigureOut">
              <a:rPr kumimoji="1" lang="ja-JP" altLang="en-US" smtClean="0"/>
              <a:t>2024/4/16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9AD6E-FC03-43B4-8FC9-F6EF288057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95159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2CCFF-780C-4BE6-A67C-9D7F007C366D}" type="datetimeFigureOut">
              <a:rPr kumimoji="1" lang="ja-JP" altLang="en-US" smtClean="0"/>
              <a:t>2024/4/16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9AD6E-FC03-43B4-8FC9-F6EF288057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06482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2CCFF-780C-4BE6-A67C-9D7F007C366D}" type="datetimeFigureOut">
              <a:rPr kumimoji="1" lang="ja-JP" altLang="en-US" smtClean="0"/>
              <a:t>2024/4/16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9AD6E-FC03-43B4-8FC9-F6EF288057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35833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2CCFF-780C-4BE6-A67C-9D7F007C366D}" type="datetimeFigureOut">
              <a:rPr kumimoji="1" lang="ja-JP" altLang="en-US" smtClean="0"/>
              <a:t>2024/4/16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9AD6E-FC03-43B4-8FC9-F6EF288057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53066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2CCFF-780C-4BE6-A67C-9D7F007C366D}" type="datetimeFigureOut">
              <a:rPr kumimoji="1" lang="ja-JP" altLang="en-US" smtClean="0"/>
              <a:t>2024/4/16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9AD6E-FC03-43B4-8FC9-F6EF288057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84542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2CCFF-780C-4BE6-A67C-9D7F007C366D}" type="datetimeFigureOut">
              <a:rPr kumimoji="1" lang="ja-JP" altLang="en-US" smtClean="0"/>
              <a:t>2024/4/16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9AD6E-FC03-43B4-8FC9-F6EF288057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41791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7F2CCFF-780C-4BE6-A67C-9D7F007C366D}" type="datetimeFigureOut">
              <a:rPr kumimoji="1" lang="ja-JP" altLang="en-US" smtClean="0"/>
              <a:t>2024/4/16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AF9AD6E-FC03-43B4-8FC9-F6EF288057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4036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3611A73-A44E-A68F-9AD3-D409FD00F2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1590" y="13032"/>
            <a:ext cx="4145280" cy="322790"/>
          </a:xfrm>
          <a:solidFill>
            <a:srgbClr val="002060"/>
          </a:solidFill>
        </p:spPr>
        <p:txBody>
          <a:bodyPr>
            <a:normAutofit/>
          </a:bodyPr>
          <a:lstStyle/>
          <a:p>
            <a:pPr algn="l"/>
            <a:r>
              <a:rPr lang="ja-JP" altLang="en-US" sz="1200" b="1">
                <a:solidFill>
                  <a:schemeClr val="bg1"/>
                </a:solidFill>
              </a:rPr>
              <a:t>別紙様式</a:t>
            </a:r>
            <a:r>
              <a:rPr lang="ja-JP" altLang="en-US" sz="1200" b="1" dirty="0">
                <a:solidFill>
                  <a:schemeClr val="bg1"/>
                </a:solidFill>
              </a:rPr>
              <a:t>５</a:t>
            </a:r>
            <a:r>
              <a:rPr lang="ja-JP" altLang="en-US" sz="1200" b="1">
                <a:solidFill>
                  <a:schemeClr val="bg1"/>
                </a:solidFill>
              </a:rPr>
              <a:t>　</a:t>
            </a:r>
            <a:r>
              <a:rPr lang="en-US" altLang="ja-JP" sz="1200" b="1" dirty="0">
                <a:solidFill>
                  <a:schemeClr val="bg1"/>
                </a:solidFill>
              </a:rPr>
              <a:t>【</a:t>
            </a:r>
            <a:r>
              <a:rPr lang="ja-JP" altLang="en-US" sz="1200" b="1" dirty="0">
                <a:solidFill>
                  <a:schemeClr val="bg1"/>
                </a:solidFill>
              </a:rPr>
              <a:t>学校名・担当者名</a:t>
            </a:r>
            <a:r>
              <a:rPr lang="en-US" altLang="ja-JP" sz="1200" b="1" dirty="0">
                <a:solidFill>
                  <a:schemeClr val="bg1"/>
                </a:solidFill>
              </a:rPr>
              <a:t>】</a:t>
            </a:r>
            <a:endParaRPr lang="ja-JP" altLang="en-US" sz="1200" b="1" dirty="0">
              <a:solidFill>
                <a:schemeClr val="bg1"/>
              </a:solidFill>
            </a:endParaRP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D9C7547B-B015-8641-75A7-A8CF0D34DF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1589" y="5548783"/>
            <a:ext cx="4655619" cy="1208614"/>
          </a:xfrm>
          <a:ln w="15875">
            <a:solidFill>
              <a:schemeClr val="accent5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r>
              <a:rPr lang="ja-JP" altLang="en-US" sz="1100" b="1" dirty="0"/>
              <a:t>学習指導要領総則の趣旨実現に向けた学校としての重点的な課題</a:t>
            </a:r>
          </a:p>
        </p:txBody>
      </p:sp>
      <p:sp>
        <p:nvSpPr>
          <p:cNvPr id="9" name="四角形: 角を丸くする 8">
            <a:extLst>
              <a:ext uri="{FF2B5EF4-FFF2-40B4-BE49-F238E27FC236}">
                <a16:creationId xmlns:a16="http://schemas.microsoft.com/office/drawing/2014/main" id="{93756C33-AAB5-247D-9911-C3A5FA4EB93F}"/>
              </a:ext>
            </a:extLst>
          </p:cNvPr>
          <p:cNvSpPr/>
          <p:nvPr/>
        </p:nvSpPr>
        <p:spPr>
          <a:xfrm>
            <a:off x="191589" y="361950"/>
            <a:ext cx="8778239" cy="5127892"/>
          </a:xfrm>
          <a:prstGeom prst="roundRect">
            <a:avLst>
              <a:gd name="adj" fmla="val 2754"/>
            </a:avLst>
          </a:prstGeom>
          <a:noFill/>
          <a:ln w="15875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タイトル 1">
            <a:extLst>
              <a:ext uri="{FF2B5EF4-FFF2-40B4-BE49-F238E27FC236}">
                <a16:creationId xmlns:a16="http://schemas.microsoft.com/office/drawing/2014/main" id="{2D5003C0-182C-C2E3-537E-61045E9F5F44}"/>
              </a:ext>
            </a:extLst>
          </p:cNvPr>
          <p:cNvSpPr txBox="1">
            <a:spLocks/>
          </p:cNvSpPr>
          <p:nvPr/>
        </p:nvSpPr>
        <p:spPr>
          <a:xfrm>
            <a:off x="3007348" y="5241251"/>
            <a:ext cx="3119777" cy="24659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1100" b="1" dirty="0">
                <a:solidFill>
                  <a:srgbClr val="C00000"/>
                </a:solidFill>
              </a:rPr>
              <a:t>国（文部科学省）の施策</a:t>
            </a:r>
          </a:p>
        </p:txBody>
      </p:sp>
      <p:sp>
        <p:nvSpPr>
          <p:cNvPr id="17" name="タイトル 1">
            <a:extLst>
              <a:ext uri="{FF2B5EF4-FFF2-40B4-BE49-F238E27FC236}">
                <a16:creationId xmlns:a16="http://schemas.microsoft.com/office/drawing/2014/main" id="{8C42C7E0-9831-CD9F-7C6E-9A60EC7BFB31}"/>
              </a:ext>
            </a:extLst>
          </p:cNvPr>
          <p:cNvSpPr txBox="1">
            <a:spLocks/>
          </p:cNvSpPr>
          <p:nvPr/>
        </p:nvSpPr>
        <p:spPr>
          <a:xfrm>
            <a:off x="4505423" y="-14398"/>
            <a:ext cx="4635714" cy="38503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1000" dirty="0"/>
              <a:t>　</a:t>
            </a:r>
            <a:r>
              <a:rPr lang="ja-JP" altLang="en-US" sz="1100" dirty="0"/>
              <a:t>教育課程の編成・実施や授業づくりにおいて、教師に影響を与える要素と</a:t>
            </a:r>
            <a:endParaRPr lang="en-US" altLang="ja-JP" sz="1100" dirty="0"/>
          </a:p>
          <a:p>
            <a:pPr algn="l"/>
            <a:r>
              <a:rPr lang="ja-JP" altLang="en-US" sz="1100" dirty="0"/>
              <a:t>要素間のつながり、学習指導要領との関連を構造的に可視化する</a:t>
            </a:r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95F61E83-DC9F-01F0-18E3-F1442CF6D4D5}"/>
              </a:ext>
            </a:extLst>
          </p:cNvPr>
          <p:cNvGrpSpPr/>
          <p:nvPr/>
        </p:nvGrpSpPr>
        <p:grpSpPr>
          <a:xfrm>
            <a:off x="1187143" y="427209"/>
            <a:ext cx="6625207" cy="4211069"/>
            <a:chOff x="2286119" y="414197"/>
            <a:chExt cx="4547401" cy="3410809"/>
          </a:xfrm>
        </p:grpSpPr>
        <p:sp>
          <p:nvSpPr>
            <p:cNvPr id="6" name="楕円 5">
              <a:extLst>
                <a:ext uri="{FF2B5EF4-FFF2-40B4-BE49-F238E27FC236}">
                  <a16:creationId xmlns:a16="http://schemas.microsoft.com/office/drawing/2014/main" id="{018986D0-55C8-0202-8F60-92914BEBFE17}"/>
                </a:ext>
              </a:extLst>
            </p:cNvPr>
            <p:cNvSpPr/>
            <p:nvPr/>
          </p:nvSpPr>
          <p:spPr>
            <a:xfrm>
              <a:off x="3186302" y="414197"/>
              <a:ext cx="2781601" cy="2292472"/>
            </a:xfrm>
            <a:prstGeom prst="ellipse">
              <a:avLst/>
            </a:prstGeom>
            <a:noFill/>
            <a:ln w="12700">
              <a:solidFill>
                <a:schemeClr val="accent4">
                  <a:lumMod val="60000"/>
                  <a:lumOff val="40000"/>
                </a:schemeClr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楕円 6">
              <a:extLst>
                <a:ext uri="{FF2B5EF4-FFF2-40B4-BE49-F238E27FC236}">
                  <a16:creationId xmlns:a16="http://schemas.microsoft.com/office/drawing/2014/main" id="{74542FFC-43CC-4083-9043-0E7BEDBBB461}"/>
                </a:ext>
              </a:extLst>
            </p:cNvPr>
            <p:cNvSpPr/>
            <p:nvPr/>
          </p:nvSpPr>
          <p:spPr>
            <a:xfrm>
              <a:off x="2286119" y="425078"/>
              <a:ext cx="4547401" cy="3349865"/>
            </a:xfrm>
            <a:prstGeom prst="ellipse">
              <a:avLst/>
            </a:prstGeom>
            <a:noFill/>
            <a:ln w="12700">
              <a:solidFill>
                <a:schemeClr val="accent4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タイトル 1">
              <a:extLst>
                <a:ext uri="{FF2B5EF4-FFF2-40B4-BE49-F238E27FC236}">
                  <a16:creationId xmlns:a16="http://schemas.microsoft.com/office/drawing/2014/main" id="{500FE289-7367-4411-EB9B-5F7E78887152}"/>
                </a:ext>
              </a:extLst>
            </p:cNvPr>
            <p:cNvSpPr txBox="1">
              <a:spLocks/>
            </p:cNvSpPr>
            <p:nvPr/>
          </p:nvSpPr>
          <p:spPr>
            <a:xfrm>
              <a:off x="3754042" y="2529664"/>
              <a:ext cx="1654968" cy="24659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rmAutofit/>
            </a:bodyPr>
            <a:lstStyle>
              <a:lvl1pPr algn="ctr" defTabSz="6858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kumimoji="1" sz="45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endParaRPr lang="ja-JP" altLang="en-US" sz="1100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11" name="タイトル 1">
              <a:extLst>
                <a:ext uri="{FF2B5EF4-FFF2-40B4-BE49-F238E27FC236}">
                  <a16:creationId xmlns:a16="http://schemas.microsoft.com/office/drawing/2014/main" id="{FCB3B1D2-B29D-9363-17CD-91B8969DCF2C}"/>
                </a:ext>
              </a:extLst>
            </p:cNvPr>
            <p:cNvSpPr txBox="1">
              <a:spLocks/>
            </p:cNvSpPr>
            <p:nvPr/>
          </p:nvSpPr>
          <p:spPr>
            <a:xfrm>
              <a:off x="3731757" y="3578416"/>
              <a:ext cx="1654968" cy="24659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rmAutofit/>
            </a:bodyPr>
            <a:lstStyle>
              <a:lvl1pPr algn="ctr" defTabSz="6858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kumimoji="1" sz="45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ja-JP" altLang="en-US" sz="1100" b="1" dirty="0">
                  <a:solidFill>
                    <a:schemeClr val="accent4">
                      <a:lumMod val="75000"/>
                    </a:schemeClr>
                  </a:solidFill>
                </a:rPr>
                <a:t>学びの機会</a:t>
              </a:r>
            </a:p>
          </p:txBody>
        </p:sp>
        <p:sp>
          <p:nvSpPr>
            <p:cNvPr id="15" name="タイトル 1">
              <a:extLst>
                <a:ext uri="{FF2B5EF4-FFF2-40B4-BE49-F238E27FC236}">
                  <a16:creationId xmlns:a16="http://schemas.microsoft.com/office/drawing/2014/main" id="{1E58E3F9-C72D-FE4F-9A4B-2DD0313A1F3B}"/>
                </a:ext>
              </a:extLst>
            </p:cNvPr>
            <p:cNvSpPr txBox="1">
              <a:spLocks/>
            </p:cNvSpPr>
            <p:nvPr/>
          </p:nvSpPr>
          <p:spPr>
            <a:xfrm>
              <a:off x="3736286" y="2475601"/>
              <a:ext cx="1654968" cy="24659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rmAutofit/>
            </a:bodyPr>
            <a:lstStyle>
              <a:lvl1pPr algn="ctr" defTabSz="6858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kumimoji="1" sz="45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ja-JP" altLang="en-US" sz="1100" b="1" dirty="0">
                  <a:solidFill>
                    <a:schemeClr val="accent4"/>
                  </a:solidFill>
                </a:rPr>
                <a:t>学校での取組</a:t>
              </a:r>
            </a:p>
          </p:txBody>
        </p:sp>
      </p:grpSp>
      <p:sp>
        <p:nvSpPr>
          <p:cNvPr id="16" name="字幕 2">
            <a:extLst>
              <a:ext uri="{FF2B5EF4-FFF2-40B4-BE49-F238E27FC236}">
                <a16:creationId xmlns:a16="http://schemas.microsoft.com/office/drawing/2014/main" id="{A15293C8-7D8D-4D46-0F26-57E17D572438}"/>
              </a:ext>
            </a:extLst>
          </p:cNvPr>
          <p:cNvSpPr txBox="1">
            <a:spLocks/>
          </p:cNvSpPr>
          <p:nvPr/>
        </p:nvSpPr>
        <p:spPr>
          <a:xfrm>
            <a:off x="4944862" y="5548783"/>
            <a:ext cx="4024966" cy="1208614"/>
          </a:xfrm>
          <a:prstGeom prst="rect">
            <a:avLst/>
          </a:prstGeom>
          <a:ln w="15875">
            <a:solidFill>
              <a:schemeClr val="accent5">
                <a:lumMod val="50000"/>
              </a:schemeClr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1100" b="1" dirty="0"/>
              <a:t>重点的な課題に対するさらなる改善策</a:t>
            </a:r>
          </a:p>
        </p:txBody>
      </p:sp>
      <p:sp>
        <p:nvSpPr>
          <p:cNvPr id="18" name="矢印: 五方向 17">
            <a:extLst>
              <a:ext uri="{FF2B5EF4-FFF2-40B4-BE49-F238E27FC236}">
                <a16:creationId xmlns:a16="http://schemas.microsoft.com/office/drawing/2014/main" id="{73097D35-A944-2C69-758B-17C3198AFA0F}"/>
              </a:ext>
            </a:extLst>
          </p:cNvPr>
          <p:cNvSpPr/>
          <p:nvPr/>
        </p:nvSpPr>
        <p:spPr>
          <a:xfrm>
            <a:off x="4856086" y="5546411"/>
            <a:ext cx="195309" cy="1224000"/>
          </a:xfrm>
          <a:prstGeom prst="homePlate">
            <a:avLst>
              <a:gd name="adj" fmla="val 100000"/>
            </a:avLst>
          </a:prstGeom>
          <a:solidFill>
            <a:schemeClr val="accent5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9FFEE06E-5889-427E-3F80-E89ADD0DA282}"/>
              </a:ext>
            </a:extLst>
          </p:cNvPr>
          <p:cNvGrpSpPr/>
          <p:nvPr/>
        </p:nvGrpSpPr>
        <p:grpSpPr>
          <a:xfrm>
            <a:off x="3705919" y="448782"/>
            <a:ext cx="1585967" cy="1155292"/>
            <a:chOff x="3731756" y="695685"/>
            <a:chExt cx="1585967" cy="1155292"/>
          </a:xfrm>
        </p:grpSpPr>
        <p:sp>
          <p:nvSpPr>
            <p:cNvPr id="5" name="楕円 4">
              <a:extLst>
                <a:ext uri="{FF2B5EF4-FFF2-40B4-BE49-F238E27FC236}">
                  <a16:creationId xmlns:a16="http://schemas.microsoft.com/office/drawing/2014/main" id="{F03ABD53-F715-6E1E-F7AC-2604A36C57BE}"/>
                </a:ext>
              </a:extLst>
            </p:cNvPr>
            <p:cNvSpPr/>
            <p:nvPr/>
          </p:nvSpPr>
          <p:spPr>
            <a:xfrm>
              <a:off x="3731756" y="695685"/>
              <a:ext cx="1585967" cy="1155292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en-US" altLang="ja-JP" sz="1400" dirty="0">
                <a:solidFill>
                  <a:schemeClr val="tx1"/>
                </a:solidFill>
              </a:endParaRPr>
            </a:p>
          </p:txBody>
        </p:sp>
        <p:sp>
          <p:nvSpPr>
            <p:cNvPr id="4" name="楕円 3">
              <a:extLst>
                <a:ext uri="{FF2B5EF4-FFF2-40B4-BE49-F238E27FC236}">
                  <a16:creationId xmlns:a16="http://schemas.microsoft.com/office/drawing/2014/main" id="{02260FCC-62FD-1219-5AE1-2F27C4906CA5}"/>
                </a:ext>
              </a:extLst>
            </p:cNvPr>
            <p:cNvSpPr/>
            <p:nvPr/>
          </p:nvSpPr>
          <p:spPr>
            <a:xfrm>
              <a:off x="4424868" y="867673"/>
              <a:ext cx="868938" cy="817412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5875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400" b="1" dirty="0">
                  <a:solidFill>
                    <a:schemeClr val="tx1"/>
                  </a:solidFill>
                </a:rPr>
                <a:t>授業</a:t>
              </a:r>
            </a:p>
          </p:txBody>
        </p:sp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63C87FDB-A771-0FD1-EFAB-4C54ACAC80D1}"/>
                </a:ext>
              </a:extLst>
            </p:cNvPr>
            <p:cNvSpPr txBox="1"/>
            <p:nvPr/>
          </p:nvSpPr>
          <p:spPr>
            <a:xfrm>
              <a:off x="3860645" y="1006922"/>
              <a:ext cx="53925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400" b="1" dirty="0"/>
                <a:t>教育</a:t>
              </a:r>
              <a:endParaRPr kumimoji="1" lang="en-US" altLang="ja-JP" sz="1400" b="1" dirty="0"/>
            </a:p>
            <a:p>
              <a:r>
                <a:rPr kumimoji="1" lang="ja-JP" altLang="en-US" sz="1400" b="1" dirty="0"/>
                <a:t>課程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198601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406</TotalTime>
  <Words>85</Words>
  <Application>Microsoft Office PowerPoint</Application>
  <PresentationFormat>画面に合わせる (4:3)</PresentationFormat>
  <Paragraphs>11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テーマ</vt:lpstr>
      <vt:lpstr>別紙様式５　【学校名・担当者名】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R6 指導主事連絡協議会（６月）グループワーク時のワークシートフォーマット</dc:title>
  <dc:creator>竹内直也</dc:creator>
  <cp:lastModifiedBy>木村円香</cp:lastModifiedBy>
  <cp:revision>11</cp:revision>
  <cp:lastPrinted>2024-04-09T09:24:10Z</cp:lastPrinted>
  <dcterms:created xsi:type="dcterms:W3CDTF">2024-04-04T07:04:52Z</dcterms:created>
  <dcterms:modified xsi:type="dcterms:W3CDTF">2024-04-16T01:55:24Z</dcterms:modified>
</cp:coreProperties>
</file>