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DF37"/>
    <a:srgbClr val="10AAAA"/>
    <a:srgbClr val="FA5D06"/>
    <a:srgbClr val="D08100"/>
    <a:srgbClr val="F39800"/>
    <a:srgbClr val="EAEAEA"/>
    <a:srgbClr val="D0CEC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82" autoAdjust="0"/>
    <p:restoredTop sz="94363" autoAdjust="0"/>
  </p:normalViewPr>
  <p:slideViewPr>
    <p:cSldViewPr snapToGrid="0">
      <p:cViewPr varScale="1">
        <p:scale>
          <a:sx n="77" d="100"/>
          <a:sy n="77" d="100"/>
        </p:scale>
        <p:origin x="33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237032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990276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341042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54798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197661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50971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3960614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055934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390756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516820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71954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903168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8242DD5B-4460-4D89-A946-89EBBC65A3DF}"/>
              </a:ext>
            </a:extLst>
          </p:cNvPr>
          <p:cNvSpPr/>
          <p:nvPr/>
        </p:nvSpPr>
        <p:spPr>
          <a:xfrm>
            <a:off x="49108" y="13199"/>
            <a:ext cx="6759785" cy="333551"/>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26" name="表 25">
            <a:extLst>
              <a:ext uri="{FF2B5EF4-FFF2-40B4-BE49-F238E27FC236}">
                <a16:creationId xmlns:a16="http://schemas.microsoft.com/office/drawing/2014/main" id="{14BE21E3-4180-4C2F-9C97-0270756CEB44}"/>
              </a:ext>
            </a:extLst>
          </p:cNvPr>
          <p:cNvGraphicFramePr>
            <a:graphicFrameLocks noGrp="1"/>
          </p:cNvGraphicFramePr>
          <p:nvPr>
            <p:extLst>
              <p:ext uri="{D42A27DB-BD31-4B8C-83A1-F6EECF244321}">
                <p14:modId xmlns:p14="http://schemas.microsoft.com/office/powerpoint/2010/main" val="1609778989"/>
              </p:ext>
            </p:extLst>
          </p:nvPr>
        </p:nvGraphicFramePr>
        <p:xfrm>
          <a:off x="132196" y="4279041"/>
          <a:ext cx="6665172" cy="2036950"/>
        </p:xfrm>
        <a:graphic>
          <a:graphicData uri="http://schemas.openxmlformats.org/drawingml/2006/table">
            <a:tbl>
              <a:tblPr firstRow="1" bandRow="1">
                <a:tableStyleId>{5C22544A-7EE6-4342-B048-85BDC9FD1C3A}</a:tableStyleId>
              </a:tblPr>
              <a:tblGrid>
                <a:gridCol w="631284">
                  <a:extLst>
                    <a:ext uri="{9D8B030D-6E8A-4147-A177-3AD203B41FA5}">
                      <a16:colId xmlns:a16="http://schemas.microsoft.com/office/drawing/2014/main" val="2136568049"/>
                    </a:ext>
                  </a:extLst>
                </a:gridCol>
                <a:gridCol w="1531398">
                  <a:extLst>
                    <a:ext uri="{9D8B030D-6E8A-4147-A177-3AD203B41FA5}">
                      <a16:colId xmlns:a16="http://schemas.microsoft.com/office/drawing/2014/main" val="1256110274"/>
                    </a:ext>
                  </a:extLst>
                </a:gridCol>
                <a:gridCol w="1531398">
                  <a:extLst>
                    <a:ext uri="{9D8B030D-6E8A-4147-A177-3AD203B41FA5}">
                      <a16:colId xmlns:a16="http://schemas.microsoft.com/office/drawing/2014/main" val="1349716459"/>
                    </a:ext>
                  </a:extLst>
                </a:gridCol>
                <a:gridCol w="754602">
                  <a:extLst>
                    <a:ext uri="{9D8B030D-6E8A-4147-A177-3AD203B41FA5}">
                      <a16:colId xmlns:a16="http://schemas.microsoft.com/office/drawing/2014/main" val="1821923277"/>
                    </a:ext>
                  </a:extLst>
                </a:gridCol>
                <a:gridCol w="1180730">
                  <a:extLst>
                    <a:ext uri="{9D8B030D-6E8A-4147-A177-3AD203B41FA5}">
                      <a16:colId xmlns:a16="http://schemas.microsoft.com/office/drawing/2014/main" val="1028900470"/>
                    </a:ext>
                  </a:extLst>
                </a:gridCol>
                <a:gridCol w="1035760">
                  <a:extLst>
                    <a:ext uri="{9D8B030D-6E8A-4147-A177-3AD203B41FA5}">
                      <a16:colId xmlns:a16="http://schemas.microsoft.com/office/drawing/2014/main" val="2468216548"/>
                    </a:ext>
                  </a:extLst>
                </a:gridCol>
              </a:tblGrid>
              <a:tr h="367249">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活動日</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実施内容</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実施場所</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参加人数</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主催団体</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備考</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71903032"/>
                  </a:ext>
                </a:extLst>
              </a:tr>
              <a:tr h="1669701">
                <a:tc>
                  <a:txBody>
                    <a:bodyPr/>
                    <a:lstStyle/>
                    <a:p>
                      <a:pPr algn="l"/>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810996204"/>
                  </a:ext>
                </a:extLst>
              </a:tr>
            </a:tbl>
          </a:graphicData>
        </a:graphic>
      </p:graphicFrame>
      <p:sp>
        <p:nvSpPr>
          <p:cNvPr id="19" name="テキスト ボックス 18">
            <a:extLst>
              <a:ext uri="{FF2B5EF4-FFF2-40B4-BE49-F238E27FC236}">
                <a16:creationId xmlns:a16="http://schemas.microsoft.com/office/drawing/2014/main" id="{856D6D84-8FB4-42C1-B78F-74F547B3E545}"/>
              </a:ext>
            </a:extLst>
          </p:cNvPr>
          <p:cNvSpPr txBox="1"/>
          <p:nvPr/>
        </p:nvSpPr>
        <p:spPr>
          <a:xfrm>
            <a:off x="239697" y="1019455"/>
            <a:ext cx="2518638" cy="293478"/>
          </a:xfrm>
          <a:prstGeom prst="rect">
            <a:avLst/>
          </a:prstGeom>
          <a:noFill/>
        </p:spPr>
        <p:txBody>
          <a:bodyPr wrap="non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岩手県環境生活部資源循環推進課　　様</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624C8219-D409-4B31-90A1-862E9EA08225}"/>
              </a:ext>
            </a:extLst>
          </p:cNvPr>
          <p:cNvSpPr txBox="1"/>
          <p:nvPr/>
        </p:nvSpPr>
        <p:spPr>
          <a:xfrm>
            <a:off x="2470703" y="5843489"/>
            <a:ext cx="1217000" cy="472502"/>
          </a:xfrm>
          <a:prstGeom prst="rect">
            <a:avLst/>
          </a:prstGeom>
          <a:noFill/>
        </p:spPr>
        <p:txBody>
          <a:bodyPr wrap="none" rtlCol="0">
            <a:spAutoFit/>
          </a:bodyPr>
          <a:lstStyle/>
          <a:p>
            <a:pPr>
              <a:lnSpc>
                <a:spcPct val="150000"/>
              </a:lnSpc>
            </a:pPr>
            <a:r>
              <a:rPr kumimoji="1" lang="ja-JP" altLang="en-US" sz="900" dirty="0">
                <a:latin typeface="BIZ UDPゴシック" panose="020B0400000000000000" pitchFamily="50" charset="-128"/>
                <a:ea typeface="BIZ UDPゴシック" panose="020B0400000000000000" pitchFamily="50" charset="-128"/>
              </a:rPr>
              <a:t>施設管理者との協議</a:t>
            </a:r>
            <a:endParaRPr kumimoji="1" lang="en-US" altLang="ja-JP" sz="9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900" dirty="0">
                <a:latin typeface="BIZ UDPゴシック" panose="020B0400000000000000" pitchFamily="50" charset="-128"/>
                <a:ea typeface="BIZ UDPゴシック" panose="020B0400000000000000" pitchFamily="50" charset="-128"/>
              </a:rPr>
              <a:t>（　　済　　・　　未　　）</a:t>
            </a:r>
          </a:p>
        </p:txBody>
      </p:sp>
      <p:cxnSp>
        <p:nvCxnSpPr>
          <p:cNvPr id="30" name="直線コネクタ 29">
            <a:extLst>
              <a:ext uri="{FF2B5EF4-FFF2-40B4-BE49-F238E27FC236}">
                <a16:creationId xmlns:a16="http://schemas.microsoft.com/office/drawing/2014/main" id="{FE4DE32C-9248-4E98-9490-D35E3CF47E82}"/>
              </a:ext>
            </a:extLst>
          </p:cNvPr>
          <p:cNvCxnSpPr>
            <a:cxnSpLocks/>
          </p:cNvCxnSpPr>
          <p:nvPr/>
        </p:nvCxnSpPr>
        <p:spPr>
          <a:xfrm>
            <a:off x="239697" y="1385930"/>
            <a:ext cx="2518638"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91DD72BD-136E-424A-9D56-29C0916AB52F}"/>
              </a:ext>
            </a:extLst>
          </p:cNvPr>
          <p:cNvSpPr txBox="1"/>
          <p:nvPr/>
        </p:nvSpPr>
        <p:spPr>
          <a:xfrm>
            <a:off x="132196" y="3985563"/>
            <a:ext cx="1848583" cy="293478"/>
          </a:xfrm>
          <a:prstGeom prst="rect">
            <a:avLst/>
          </a:prstGeom>
          <a:noFill/>
        </p:spPr>
        <p:txBody>
          <a:bodyPr wrap="none" rtlCol="0">
            <a:spAutoFit/>
          </a:bodyPr>
          <a:lstStyle/>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【1.</a:t>
            </a:r>
            <a:r>
              <a:rPr kumimoji="1" lang="ja-JP" altLang="en-US" sz="1050" dirty="0">
                <a:ln w="3175">
                  <a:noFill/>
                </a:ln>
                <a:latin typeface="BIZ UDPゴシック" panose="020B0400000000000000" pitchFamily="50" charset="-128"/>
                <a:ea typeface="BIZ UDPゴシック" panose="020B0400000000000000" pitchFamily="50" charset="-128"/>
              </a:rPr>
              <a:t>清掃活動イベントの概要</a:t>
            </a:r>
            <a:r>
              <a:rPr kumimoji="1" lang="en-US" altLang="ja-JP" sz="1050" dirty="0">
                <a:ln w="3175">
                  <a:noFill/>
                </a:ln>
                <a:latin typeface="BIZ UDPゴシック" panose="020B0400000000000000" pitchFamily="50" charset="-128"/>
                <a:ea typeface="BIZ UDPゴシック" panose="020B0400000000000000" pitchFamily="50" charset="-128"/>
              </a:rPr>
              <a:t>】</a:t>
            </a:r>
          </a:p>
        </p:txBody>
      </p:sp>
      <p:sp>
        <p:nvSpPr>
          <p:cNvPr id="32" name="テキスト ボックス 31">
            <a:extLst>
              <a:ext uri="{FF2B5EF4-FFF2-40B4-BE49-F238E27FC236}">
                <a16:creationId xmlns:a16="http://schemas.microsoft.com/office/drawing/2014/main" id="{91335C0A-8342-48D2-9486-B5A1E961E08A}"/>
              </a:ext>
            </a:extLst>
          </p:cNvPr>
          <p:cNvSpPr txBox="1"/>
          <p:nvPr/>
        </p:nvSpPr>
        <p:spPr>
          <a:xfrm>
            <a:off x="2840854" y="1187353"/>
            <a:ext cx="813043" cy="293478"/>
          </a:xfrm>
          <a:prstGeom prst="rect">
            <a:avLst/>
          </a:prstGeom>
          <a:noFill/>
        </p:spPr>
        <p:txBody>
          <a:bodyPr wrap="none" rtlCol="0">
            <a:spAutoFit/>
          </a:bodyPr>
          <a:lstStyle/>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申請者</a:t>
            </a: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　</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graphicFrame>
        <p:nvGraphicFramePr>
          <p:cNvPr id="33" name="表 32">
            <a:extLst>
              <a:ext uri="{FF2B5EF4-FFF2-40B4-BE49-F238E27FC236}">
                <a16:creationId xmlns:a16="http://schemas.microsoft.com/office/drawing/2014/main" id="{2BEEA7CA-764C-41D7-B9C3-8F2552BF0CE0}"/>
              </a:ext>
            </a:extLst>
          </p:cNvPr>
          <p:cNvGraphicFramePr>
            <a:graphicFrameLocks noGrp="1"/>
          </p:cNvGraphicFramePr>
          <p:nvPr>
            <p:extLst>
              <p:ext uri="{D42A27DB-BD31-4B8C-83A1-F6EECF244321}">
                <p14:modId xmlns:p14="http://schemas.microsoft.com/office/powerpoint/2010/main" val="4005602994"/>
              </p:ext>
            </p:extLst>
          </p:nvPr>
        </p:nvGraphicFramePr>
        <p:xfrm>
          <a:off x="2840854" y="1423511"/>
          <a:ext cx="3862739" cy="1697150"/>
        </p:xfrm>
        <a:graphic>
          <a:graphicData uri="http://schemas.openxmlformats.org/drawingml/2006/table">
            <a:tbl>
              <a:tblPr firstRow="1" bandRow="1">
                <a:tableStyleId>{5C22544A-7EE6-4342-B048-85BDC9FD1C3A}</a:tableStyleId>
              </a:tblPr>
              <a:tblGrid>
                <a:gridCol w="1016021">
                  <a:extLst>
                    <a:ext uri="{9D8B030D-6E8A-4147-A177-3AD203B41FA5}">
                      <a16:colId xmlns:a16="http://schemas.microsoft.com/office/drawing/2014/main" val="2136568049"/>
                    </a:ext>
                  </a:extLst>
                </a:gridCol>
                <a:gridCol w="2846718">
                  <a:extLst>
                    <a:ext uri="{9D8B030D-6E8A-4147-A177-3AD203B41FA5}">
                      <a16:colId xmlns:a16="http://schemas.microsoft.com/office/drawing/2014/main" val="1256110274"/>
                    </a:ext>
                  </a:extLst>
                </a:gridCol>
              </a:tblGrid>
              <a:tr h="339430">
                <a:tc>
                  <a:txBody>
                    <a:bodyPr/>
                    <a:lstStyle/>
                    <a:p>
                      <a:pPr algn="dist"/>
                      <a:r>
                        <a:rPr kumimoji="1" lang="ja-JP" altLang="en-US" sz="1050" b="0" dirty="0">
                          <a:solidFill>
                            <a:schemeClr val="tx1"/>
                          </a:solidFill>
                          <a:latin typeface="BIZ UDPゴシック" panose="020B0400000000000000" pitchFamily="50" charset="-128"/>
                          <a:ea typeface="BIZ UDPゴシック" panose="020B0400000000000000" pitchFamily="50" charset="-128"/>
                        </a:rPr>
                        <a:t>住所</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1903032"/>
                  </a:ext>
                </a:extLst>
              </a:tr>
              <a:tr h="339430">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団体名</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0996204"/>
                  </a:ext>
                </a:extLst>
              </a:tr>
              <a:tr h="339430">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代表者名</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3162285"/>
                  </a:ext>
                </a:extLst>
              </a:tr>
              <a:tr h="339430">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担当者名</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5457994"/>
                  </a:ext>
                </a:extLst>
              </a:tr>
              <a:tr h="339430">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電話番号</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76465"/>
                  </a:ext>
                </a:extLst>
              </a:tr>
            </a:tbl>
          </a:graphicData>
        </a:graphic>
      </p:graphicFrame>
      <p:sp>
        <p:nvSpPr>
          <p:cNvPr id="34" name="テキスト ボックス 33">
            <a:extLst>
              <a:ext uri="{FF2B5EF4-FFF2-40B4-BE49-F238E27FC236}">
                <a16:creationId xmlns:a16="http://schemas.microsoft.com/office/drawing/2014/main" id="{B9D3A97F-4224-4746-95A9-ED56D7AB8FDF}"/>
              </a:ext>
            </a:extLst>
          </p:cNvPr>
          <p:cNvSpPr txBox="1"/>
          <p:nvPr/>
        </p:nvSpPr>
        <p:spPr>
          <a:xfrm>
            <a:off x="4390940" y="990071"/>
            <a:ext cx="2406428" cy="293478"/>
          </a:xfrm>
          <a:prstGeom prst="rect">
            <a:avLst/>
          </a:prstGeom>
          <a:noFill/>
        </p:spPr>
        <p:txBody>
          <a:bodyPr wrap="non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申請日　：　令和　　６年　　　月　　　日　</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35" name="テキスト ボックス 34">
            <a:extLst>
              <a:ext uri="{FF2B5EF4-FFF2-40B4-BE49-F238E27FC236}">
                <a16:creationId xmlns:a16="http://schemas.microsoft.com/office/drawing/2014/main" id="{CF7FBDFA-2208-4CDC-A89E-ED49E6148D50}"/>
              </a:ext>
            </a:extLst>
          </p:cNvPr>
          <p:cNvSpPr txBox="1"/>
          <p:nvPr/>
        </p:nvSpPr>
        <p:spPr>
          <a:xfrm>
            <a:off x="581709" y="3223041"/>
            <a:ext cx="5448928" cy="535852"/>
          </a:xfrm>
          <a:prstGeom prst="rect">
            <a:avLst/>
          </a:prstGeom>
          <a:noFill/>
        </p:spPr>
        <p:txBody>
          <a:bodyPr wrap="non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自団体は環境保全活動に伴う清掃活動イベントとして以下のとおり実施を計画しています。</a:t>
            </a:r>
            <a:endParaRPr kumimoji="1" lang="en-US" altLang="ja-JP" sz="1050" dirty="0">
              <a:ln w="3175">
                <a:noFill/>
              </a:ln>
              <a:latin typeface="BIZ UDPゴシック" panose="020B0400000000000000" pitchFamily="50" charset="-128"/>
              <a:ea typeface="BIZ UDPゴシック" panose="020B0400000000000000" pitchFamily="50" charset="-128"/>
            </a:endParaRPr>
          </a:p>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つきましては、活動に係る各種経費の助成・支援を交付されるよう申請します。</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graphicFrame>
        <p:nvGraphicFramePr>
          <p:cNvPr id="43" name="表 42">
            <a:extLst>
              <a:ext uri="{FF2B5EF4-FFF2-40B4-BE49-F238E27FC236}">
                <a16:creationId xmlns:a16="http://schemas.microsoft.com/office/drawing/2014/main" id="{1ADEA7B2-1EF1-43E8-92F9-D299E80CF522}"/>
              </a:ext>
            </a:extLst>
          </p:cNvPr>
          <p:cNvGraphicFramePr>
            <a:graphicFrameLocks noGrp="1"/>
          </p:cNvGraphicFramePr>
          <p:nvPr>
            <p:extLst>
              <p:ext uri="{D42A27DB-BD31-4B8C-83A1-F6EECF244321}">
                <p14:modId xmlns:p14="http://schemas.microsoft.com/office/powerpoint/2010/main" val="183897074"/>
              </p:ext>
            </p:extLst>
          </p:nvPr>
        </p:nvGraphicFramePr>
        <p:xfrm>
          <a:off x="132196" y="6692546"/>
          <a:ext cx="6665172" cy="2036950"/>
        </p:xfrm>
        <a:graphic>
          <a:graphicData uri="http://schemas.openxmlformats.org/drawingml/2006/table">
            <a:tbl>
              <a:tblPr firstRow="1" bandRow="1">
                <a:tableStyleId>{5C22544A-7EE6-4342-B048-85BDC9FD1C3A}</a:tableStyleId>
              </a:tblPr>
              <a:tblGrid>
                <a:gridCol w="1438667">
                  <a:extLst>
                    <a:ext uri="{9D8B030D-6E8A-4147-A177-3AD203B41FA5}">
                      <a16:colId xmlns:a16="http://schemas.microsoft.com/office/drawing/2014/main" val="2136568049"/>
                    </a:ext>
                  </a:extLst>
                </a:gridCol>
                <a:gridCol w="1651731">
                  <a:extLst>
                    <a:ext uri="{9D8B030D-6E8A-4147-A177-3AD203B41FA5}">
                      <a16:colId xmlns:a16="http://schemas.microsoft.com/office/drawing/2014/main" val="1349716459"/>
                    </a:ext>
                  </a:extLst>
                </a:gridCol>
                <a:gridCol w="3574774">
                  <a:extLst>
                    <a:ext uri="{9D8B030D-6E8A-4147-A177-3AD203B41FA5}">
                      <a16:colId xmlns:a16="http://schemas.microsoft.com/office/drawing/2014/main" val="1028900470"/>
                    </a:ext>
                  </a:extLst>
                </a:gridCol>
              </a:tblGrid>
              <a:tr h="367249">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物品名</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予算額</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a:t>
                      </a:r>
                      <a:r>
                        <a:rPr kumimoji="1" lang="ja-JP" altLang="en-US" sz="1050" b="0" dirty="0">
                          <a:solidFill>
                            <a:schemeClr val="tx1"/>
                          </a:solidFill>
                          <a:latin typeface="BIZ UDPゴシック" panose="020B0400000000000000" pitchFamily="50" charset="-128"/>
                          <a:ea typeface="BIZ UDPゴシック" panose="020B0400000000000000" pitchFamily="50" charset="-128"/>
                        </a:rPr>
                        <a:t>単位：円</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50" b="0" dirty="0">
                          <a:solidFill>
                            <a:schemeClr val="tx1"/>
                          </a:solidFill>
                          <a:latin typeface="BIZ UDPゴシック" panose="020B0400000000000000" pitchFamily="50" charset="-128"/>
                          <a:ea typeface="BIZ UDPゴシック" panose="020B0400000000000000" pitchFamily="50" charset="-128"/>
                        </a:rPr>
                        <a:t>積算内訳</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71903032"/>
                  </a:ext>
                </a:extLst>
              </a:tr>
              <a:tr h="1669701">
                <a:tc>
                  <a:txBody>
                    <a:bodyPr/>
                    <a:lstStyle/>
                    <a:p>
                      <a:pPr algn="l"/>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810996204"/>
                  </a:ext>
                </a:extLst>
              </a:tr>
            </a:tbl>
          </a:graphicData>
        </a:graphic>
      </p:graphicFrame>
      <p:sp>
        <p:nvSpPr>
          <p:cNvPr id="44" name="テキスト ボックス 43">
            <a:extLst>
              <a:ext uri="{FF2B5EF4-FFF2-40B4-BE49-F238E27FC236}">
                <a16:creationId xmlns:a16="http://schemas.microsoft.com/office/drawing/2014/main" id="{A4721FDC-0169-4D8C-B78F-28D8C825B7B6}"/>
              </a:ext>
            </a:extLst>
          </p:cNvPr>
          <p:cNvSpPr txBox="1"/>
          <p:nvPr/>
        </p:nvSpPr>
        <p:spPr>
          <a:xfrm>
            <a:off x="132196" y="6397933"/>
            <a:ext cx="1675459" cy="293478"/>
          </a:xfrm>
          <a:prstGeom prst="rect">
            <a:avLst/>
          </a:prstGeom>
          <a:noFill/>
        </p:spPr>
        <p:txBody>
          <a:bodyPr wrap="none" rtlCol="0">
            <a:spAutoFit/>
          </a:bodyPr>
          <a:lstStyle/>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【2.</a:t>
            </a:r>
            <a:r>
              <a:rPr kumimoji="1" lang="ja-JP" altLang="en-US" sz="1050" dirty="0">
                <a:ln w="3175">
                  <a:noFill/>
                </a:ln>
                <a:latin typeface="BIZ UDPゴシック" panose="020B0400000000000000" pitchFamily="50" charset="-128"/>
                <a:ea typeface="BIZ UDPゴシック" panose="020B0400000000000000" pitchFamily="50" charset="-128"/>
              </a:rPr>
              <a:t>助成経費の使途計画</a:t>
            </a:r>
            <a:r>
              <a:rPr kumimoji="1" lang="en-US" altLang="ja-JP" sz="1050" dirty="0">
                <a:ln w="3175">
                  <a:noFill/>
                </a:ln>
                <a:latin typeface="BIZ UDPゴシック" panose="020B0400000000000000" pitchFamily="50" charset="-128"/>
                <a:ea typeface="BIZ UDPゴシック" panose="020B0400000000000000" pitchFamily="50" charset="-128"/>
              </a:rPr>
              <a:t>】</a:t>
            </a:r>
          </a:p>
        </p:txBody>
      </p:sp>
      <p:sp>
        <p:nvSpPr>
          <p:cNvPr id="45" name="テキスト ボックス 44">
            <a:extLst>
              <a:ext uri="{FF2B5EF4-FFF2-40B4-BE49-F238E27FC236}">
                <a16:creationId xmlns:a16="http://schemas.microsoft.com/office/drawing/2014/main" id="{5594CE27-5F27-40F1-8C89-A505AD17070D}"/>
              </a:ext>
            </a:extLst>
          </p:cNvPr>
          <p:cNvSpPr txBox="1"/>
          <p:nvPr/>
        </p:nvSpPr>
        <p:spPr>
          <a:xfrm>
            <a:off x="3687703" y="1243609"/>
            <a:ext cx="319318" cy="293478"/>
          </a:xfrm>
          <a:prstGeom prst="rect">
            <a:avLst/>
          </a:prstGeom>
          <a:noFill/>
        </p:spPr>
        <p:txBody>
          <a:bodyPr wrap="non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47" name="テキスト ボックス 46">
            <a:extLst>
              <a:ext uri="{FF2B5EF4-FFF2-40B4-BE49-F238E27FC236}">
                <a16:creationId xmlns:a16="http://schemas.microsoft.com/office/drawing/2014/main" id="{40C5A504-54DF-4088-B033-D5C0B2D9FAB9}"/>
              </a:ext>
            </a:extLst>
          </p:cNvPr>
          <p:cNvSpPr txBox="1"/>
          <p:nvPr/>
        </p:nvSpPr>
        <p:spPr>
          <a:xfrm>
            <a:off x="4007021" y="9106051"/>
            <a:ext cx="857927" cy="293478"/>
          </a:xfrm>
          <a:prstGeom prst="rect">
            <a:avLst/>
          </a:prstGeom>
          <a:noFill/>
        </p:spPr>
        <p:txBody>
          <a:bodyPr wrap="non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交付申請額</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48" name="正方形/長方形 47">
            <a:extLst>
              <a:ext uri="{FF2B5EF4-FFF2-40B4-BE49-F238E27FC236}">
                <a16:creationId xmlns:a16="http://schemas.microsoft.com/office/drawing/2014/main" id="{FF004C4C-F00A-48DB-87B6-E733C2DBFC9B}"/>
              </a:ext>
            </a:extLst>
          </p:cNvPr>
          <p:cNvSpPr/>
          <p:nvPr/>
        </p:nvSpPr>
        <p:spPr>
          <a:xfrm>
            <a:off x="4007021" y="9028590"/>
            <a:ext cx="2790347" cy="46764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id="{D0FC8A1D-82CC-4D95-A7B8-AAF2DABE2451}"/>
              </a:ext>
            </a:extLst>
          </p:cNvPr>
          <p:cNvSpPr txBox="1"/>
          <p:nvPr/>
        </p:nvSpPr>
        <p:spPr>
          <a:xfrm>
            <a:off x="6383436" y="9115673"/>
            <a:ext cx="319318" cy="293478"/>
          </a:xfrm>
          <a:prstGeom prst="rect">
            <a:avLst/>
          </a:prstGeom>
          <a:noFill/>
        </p:spPr>
        <p:txBody>
          <a:bodyPr wrap="non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円</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39" name="テキスト ボックス 38">
            <a:extLst>
              <a:ext uri="{FF2B5EF4-FFF2-40B4-BE49-F238E27FC236}">
                <a16:creationId xmlns:a16="http://schemas.microsoft.com/office/drawing/2014/main" id="{D451B3A3-D2B8-4862-854F-74A49875D354}"/>
              </a:ext>
            </a:extLst>
          </p:cNvPr>
          <p:cNvSpPr txBox="1"/>
          <p:nvPr/>
        </p:nvSpPr>
        <p:spPr>
          <a:xfrm>
            <a:off x="128806" y="8771034"/>
            <a:ext cx="1675459" cy="293478"/>
          </a:xfrm>
          <a:prstGeom prst="rect">
            <a:avLst/>
          </a:prstGeom>
          <a:noFill/>
        </p:spPr>
        <p:txBody>
          <a:bodyPr wrap="none" rtlCol="0">
            <a:spAutoFit/>
          </a:bodyPr>
          <a:lstStyle/>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【3.</a:t>
            </a:r>
            <a:r>
              <a:rPr kumimoji="1" lang="ja-JP" altLang="en-US" sz="1050" dirty="0">
                <a:ln w="3175">
                  <a:noFill/>
                </a:ln>
                <a:latin typeface="BIZ UDPゴシック" panose="020B0400000000000000" pitchFamily="50" charset="-128"/>
                <a:ea typeface="BIZ UDPゴシック" panose="020B0400000000000000" pitchFamily="50" charset="-128"/>
              </a:rPr>
              <a:t>助成経費の使途計画</a:t>
            </a:r>
            <a:r>
              <a:rPr kumimoji="1" lang="en-US" altLang="ja-JP" sz="1050" dirty="0">
                <a:ln w="3175">
                  <a:noFill/>
                </a:ln>
                <a:latin typeface="BIZ UDPゴシック" panose="020B0400000000000000" pitchFamily="50" charset="-128"/>
                <a:ea typeface="BIZ UDPゴシック" panose="020B0400000000000000" pitchFamily="50" charset="-128"/>
              </a:rPr>
              <a:t>】</a:t>
            </a:r>
          </a:p>
        </p:txBody>
      </p:sp>
      <p:sp>
        <p:nvSpPr>
          <p:cNvPr id="40" name="テキスト ボックス 39">
            <a:extLst>
              <a:ext uri="{FF2B5EF4-FFF2-40B4-BE49-F238E27FC236}">
                <a16:creationId xmlns:a16="http://schemas.microsoft.com/office/drawing/2014/main" id="{8DE284A5-9A4D-431C-ACB9-137CA1474C9B}"/>
              </a:ext>
            </a:extLst>
          </p:cNvPr>
          <p:cNvSpPr txBox="1"/>
          <p:nvPr/>
        </p:nvSpPr>
        <p:spPr>
          <a:xfrm>
            <a:off x="128806" y="9009137"/>
            <a:ext cx="2948243" cy="535852"/>
          </a:xfrm>
          <a:prstGeom prst="rect">
            <a:avLst/>
          </a:prstGeom>
          <a:noFill/>
        </p:spPr>
        <p:txBody>
          <a:bodyPr wrap="non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①　清掃活動イベントの実施概要がわかる書類</a:t>
            </a:r>
            <a:endParaRPr kumimoji="1" lang="en-US" altLang="ja-JP" sz="1050" dirty="0">
              <a:ln w="3175">
                <a:noFill/>
              </a:ln>
              <a:latin typeface="BIZ UDPゴシック" panose="020B0400000000000000" pitchFamily="50" charset="-128"/>
              <a:ea typeface="BIZ UDPゴシック" panose="020B0400000000000000" pitchFamily="50" charset="-128"/>
            </a:endParaRPr>
          </a:p>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②　清掃活動イベントの実施場所がわかる書類</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41" name="テキスト ボックス 40">
            <a:extLst>
              <a:ext uri="{FF2B5EF4-FFF2-40B4-BE49-F238E27FC236}">
                <a16:creationId xmlns:a16="http://schemas.microsoft.com/office/drawing/2014/main" id="{415A3EE6-B121-4596-8336-EC451551410F}"/>
              </a:ext>
            </a:extLst>
          </p:cNvPr>
          <p:cNvSpPr txBox="1"/>
          <p:nvPr/>
        </p:nvSpPr>
        <p:spPr>
          <a:xfrm>
            <a:off x="760642" y="-57822"/>
            <a:ext cx="5336717" cy="360548"/>
          </a:xfrm>
          <a:prstGeom prst="rect">
            <a:avLst/>
          </a:prstGeom>
          <a:noFill/>
        </p:spPr>
        <p:txBody>
          <a:bodyPr wrap="none" rtlCol="0">
            <a:spAutoFit/>
          </a:bodyPr>
          <a:lstStyle/>
          <a:p>
            <a:pPr>
              <a:lnSpc>
                <a:spcPct val="150000"/>
              </a:lnSpc>
            </a:pPr>
            <a:r>
              <a:rPr kumimoji="1" lang="en-US" altLang="ja-JP" sz="1400" dirty="0">
                <a:ln w="3175">
                  <a:noFill/>
                </a:ln>
                <a:solidFill>
                  <a:schemeClr val="bg1"/>
                </a:solidFill>
                <a:latin typeface="BIZ UDPゴシック" panose="020B0400000000000000" pitchFamily="50" charset="-128"/>
                <a:ea typeface="BIZ UDPゴシック" panose="020B0400000000000000" pitchFamily="50" charset="-128"/>
              </a:rPr>
              <a:t>【</a:t>
            </a:r>
            <a:r>
              <a:rPr kumimoji="1" lang="ja-JP" altLang="en-US" sz="1400" dirty="0">
                <a:ln w="3175">
                  <a:noFill/>
                </a:ln>
                <a:solidFill>
                  <a:schemeClr val="bg1"/>
                </a:solidFill>
                <a:latin typeface="BIZ UDPゴシック" panose="020B0400000000000000" pitchFamily="50" charset="-128"/>
                <a:ea typeface="BIZ UDPゴシック" panose="020B0400000000000000" pitchFamily="50" charset="-128"/>
              </a:rPr>
              <a:t>令和６年度岩手県海洋ごみ対策清掃活動団体支援制度</a:t>
            </a:r>
            <a:r>
              <a:rPr kumimoji="1" lang="en-US" altLang="ja-JP" sz="1400" dirty="0">
                <a:ln w="3175">
                  <a:noFill/>
                </a:ln>
                <a:solidFill>
                  <a:schemeClr val="bg1"/>
                </a:solidFill>
                <a:latin typeface="BIZ UDPゴシック" panose="020B0400000000000000" pitchFamily="50" charset="-128"/>
                <a:ea typeface="BIZ UDPゴシック" panose="020B0400000000000000" pitchFamily="50" charset="-128"/>
              </a:rPr>
              <a:t>】(</a:t>
            </a:r>
            <a:r>
              <a:rPr kumimoji="1" lang="ja-JP" altLang="en-US" sz="1400" dirty="0">
                <a:ln w="3175">
                  <a:noFill/>
                </a:ln>
                <a:solidFill>
                  <a:schemeClr val="bg1"/>
                </a:solidFill>
                <a:latin typeface="BIZ UDPゴシック" panose="020B0400000000000000" pitchFamily="50" charset="-128"/>
                <a:ea typeface="BIZ UDPゴシック" panose="020B0400000000000000" pitchFamily="50" charset="-128"/>
              </a:rPr>
              <a:t>申込書</a:t>
            </a:r>
            <a:r>
              <a:rPr kumimoji="1" lang="en-US" altLang="ja-JP" sz="1400" dirty="0">
                <a:ln w="3175">
                  <a:noFill/>
                </a:ln>
                <a:solidFill>
                  <a:schemeClr val="bg1"/>
                </a:solidFill>
                <a:latin typeface="BIZ UDPゴシック" panose="020B0400000000000000" pitchFamily="50" charset="-128"/>
                <a:ea typeface="BIZ UDPゴシック" panose="020B0400000000000000" pitchFamily="50" charset="-128"/>
              </a:rPr>
              <a:t>)</a:t>
            </a:r>
          </a:p>
        </p:txBody>
      </p:sp>
      <p:sp>
        <p:nvSpPr>
          <p:cNvPr id="46" name="テキスト ボックス 45">
            <a:extLst>
              <a:ext uri="{FF2B5EF4-FFF2-40B4-BE49-F238E27FC236}">
                <a16:creationId xmlns:a16="http://schemas.microsoft.com/office/drawing/2014/main" id="{E1E051D0-369A-4965-AF32-66E304D073CE}"/>
              </a:ext>
            </a:extLst>
          </p:cNvPr>
          <p:cNvSpPr txBox="1"/>
          <p:nvPr/>
        </p:nvSpPr>
        <p:spPr>
          <a:xfrm>
            <a:off x="49108" y="408002"/>
            <a:ext cx="872355" cy="293478"/>
          </a:xfrm>
          <a:prstGeom prst="rect">
            <a:avLst/>
          </a:prstGeom>
          <a:noFill/>
          <a:ln>
            <a:solidFill>
              <a:schemeClr val="tx1">
                <a:lumMod val="50000"/>
                <a:lumOff val="50000"/>
              </a:schemeClr>
            </a:solidFill>
          </a:ln>
        </p:spPr>
        <p:txBody>
          <a:bodyPr wrap="none" rtlCol="0">
            <a:spAutoFit/>
          </a:bodyPr>
          <a:lstStyle/>
          <a:p>
            <a:pPr algn="ct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様式</a:t>
            </a: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第</a:t>
            </a:r>
            <a:r>
              <a:rPr kumimoji="1" lang="en-US" altLang="ja-JP" sz="1050" dirty="0">
                <a:ln w="3175">
                  <a:noFill/>
                </a:ln>
                <a:latin typeface="BIZ UDPゴシック" panose="020B0400000000000000" pitchFamily="50" charset="-128"/>
                <a:ea typeface="BIZ UDPゴシック" panose="020B0400000000000000" pitchFamily="50" charset="-128"/>
              </a:rPr>
              <a:t>1</a:t>
            </a:r>
            <a:r>
              <a:rPr kumimoji="1" lang="ja-JP" altLang="en-US" sz="1050" dirty="0">
                <a:ln w="3175">
                  <a:noFill/>
                </a:ln>
                <a:latin typeface="BIZ UDPゴシック" panose="020B0400000000000000" pitchFamily="50" charset="-128"/>
                <a:ea typeface="BIZ UDPゴシック" panose="020B0400000000000000" pitchFamily="50" charset="-128"/>
              </a:rPr>
              <a:t>号</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50" name="テキスト ボックス 49">
            <a:extLst>
              <a:ext uri="{FF2B5EF4-FFF2-40B4-BE49-F238E27FC236}">
                <a16:creationId xmlns:a16="http://schemas.microsoft.com/office/drawing/2014/main" id="{8F1E2177-D72B-4F5A-83B4-18B253294BEB}"/>
              </a:ext>
            </a:extLst>
          </p:cNvPr>
          <p:cNvSpPr txBox="1"/>
          <p:nvPr/>
        </p:nvSpPr>
        <p:spPr>
          <a:xfrm>
            <a:off x="1683170" y="445305"/>
            <a:ext cx="3491661" cy="360548"/>
          </a:xfrm>
          <a:prstGeom prst="rect">
            <a:avLst/>
          </a:prstGeom>
          <a:noFill/>
        </p:spPr>
        <p:txBody>
          <a:bodyPr wrap="none" rtlCol="0">
            <a:spAutoFit/>
          </a:bodyPr>
          <a:lstStyle/>
          <a:p>
            <a:pPr algn="ctr">
              <a:lnSpc>
                <a:spcPct val="150000"/>
              </a:lnSpc>
            </a:pPr>
            <a:r>
              <a:rPr kumimoji="1" lang="ja-JP" altLang="en-US" sz="1400" dirty="0">
                <a:ln w="3175">
                  <a:noFill/>
                </a:ln>
                <a:latin typeface="BIZ UDPゴシック" panose="020B0400000000000000" pitchFamily="50" charset="-128"/>
                <a:ea typeface="BIZ UDPゴシック" panose="020B0400000000000000" pitchFamily="50" charset="-128"/>
              </a:rPr>
              <a:t>≪清掃活動イベント実施計画承認申請</a:t>
            </a:r>
            <a:r>
              <a:rPr kumimoji="1" lang="zh-TW" altLang="en-US" sz="1400" dirty="0">
                <a:ln w="3175">
                  <a:noFill/>
                </a:ln>
                <a:latin typeface="BIZ UDPゴシック" panose="020B0400000000000000" pitchFamily="50" charset="-128"/>
                <a:ea typeface="BIZ UDPゴシック" panose="020B0400000000000000" pitchFamily="50" charset="-128"/>
              </a:rPr>
              <a:t>書</a:t>
            </a:r>
            <a:r>
              <a:rPr kumimoji="1" lang="ja-JP" altLang="en-US" sz="1400" dirty="0">
                <a:ln w="3175">
                  <a:noFill/>
                </a:ln>
                <a:latin typeface="BIZ UDPゴシック" panose="020B0400000000000000" pitchFamily="50" charset="-128"/>
                <a:ea typeface="BIZ UDPゴシック" panose="020B0400000000000000" pitchFamily="50" charset="-128"/>
              </a:rPr>
              <a:t>≫</a:t>
            </a:r>
            <a:endParaRPr kumimoji="1" lang="en-US" altLang="ja-JP" sz="1400" dirty="0">
              <a:ln w="3175">
                <a:noFill/>
              </a:ln>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609864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1576</TotalTime>
  <Words>196</Words>
  <Application>Microsoft Office PowerPoint</Application>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立花 久実 0705</dc:creator>
  <cp:lastModifiedBy>019949</cp:lastModifiedBy>
  <cp:revision>103</cp:revision>
  <cp:lastPrinted>2023-04-10T08:44:42Z</cp:lastPrinted>
  <dcterms:created xsi:type="dcterms:W3CDTF">2023-04-03T07:04:04Z</dcterms:created>
  <dcterms:modified xsi:type="dcterms:W3CDTF">2024-05-23T00:47:18Z</dcterms:modified>
</cp:coreProperties>
</file>