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F37"/>
    <a:srgbClr val="10AAAA"/>
    <a:srgbClr val="FA5D06"/>
    <a:srgbClr val="D08100"/>
    <a:srgbClr val="F39800"/>
    <a:srgbClr val="EAEAEA"/>
    <a:srgbClr val="D0CE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2" autoAdjust="0"/>
    <p:restoredTop sz="94363" autoAdjust="0"/>
  </p:normalViewPr>
  <p:slideViewPr>
    <p:cSldViewPr snapToGrid="0">
      <p:cViewPr varScale="1">
        <p:scale>
          <a:sx n="77" d="100"/>
          <a:sy n="77" d="100"/>
        </p:scale>
        <p:origin x="3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23703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99027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34104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54798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19766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50971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6061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05593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390756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1516820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4F626D-124B-43D2-A5BF-EA41D7D6CC46}"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271954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D4F626D-124B-43D2-A5BF-EA41D7D6CC46}" type="datetimeFigureOut">
              <a:rPr kumimoji="1" lang="ja-JP" altLang="en-US" smtClean="0"/>
              <a:t>2024/5/23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4DA6067-6596-4347-9F57-7B504005B6ED}" type="slidenum">
              <a:rPr kumimoji="1" lang="ja-JP" altLang="en-US" smtClean="0"/>
              <a:t>‹#›</a:t>
            </a:fld>
            <a:endParaRPr kumimoji="1" lang="ja-JP" altLang="en-US"/>
          </a:p>
        </p:txBody>
      </p:sp>
    </p:spTree>
    <p:extLst>
      <p:ext uri="{BB962C8B-B14F-4D97-AF65-F5344CB8AC3E}">
        <p14:creationId xmlns:p14="http://schemas.microsoft.com/office/powerpoint/2010/main" val="90316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umibomi2020@ibc.co.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D5D116-1E9E-483C-B79B-CCEA5EDA00DE}"/>
              </a:ext>
            </a:extLst>
          </p:cNvPr>
          <p:cNvSpPr/>
          <p:nvPr/>
        </p:nvSpPr>
        <p:spPr>
          <a:xfrm>
            <a:off x="49108" y="13199"/>
            <a:ext cx="6759785" cy="333551"/>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CE6FA17E-8028-44F7-83C2-080F352834D4}"/>
              </a:ext>
            </a:extLst>
          </p:cNvPr>
          <p:cNvSpPr txBox="1"/>
          <p:nvPr/>
        </p:nvSpPr>
        <p:spPr>
          <a:xfrm>
            <a:off x="598738" y="-57822"/>
            <a:ext cx="5660524" cy="360548"/>
          </a:xfrm>
          <a:prstGeom prst="rect">
            <a:avLst/>
          </a:prstGeom>
          <a:noFill/>
        </p:spPr>
        <p:txBody>
          <a:bodyPr wrap="none" rtlCol="0">
            <a:spAutoFit/>
          </a:bodyPr>
          <a:lstStyle/>
          <a:p>
            <a:pPr>
              <a:lnSpc>
                <a:spcPct val="150000"/>
              </a:lnSpc>
            </a:pP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r>
              <a:rPr kumimoji="1" lang="ja-JP" altLang="en-US" sz="1400" dirty="0">
                <a:ln w="3175">
                  <a:noFill/>
                </a:ln>
                <a:solidFill>
                  <a:schemeClr val="bg1"/>
                </a:solidFill>
                <a:latin typeface="BIZ UDPゴシック" panose="020B0400000000000000" pitchFamily="50" charset="-128"/>
                <a:ea typeface="BIZ UDPゴシック" panose="020B0400000000000000" pitchFamily="50" charset="-128"/>
              </a:rPr>
              <a:t>令和６年度岩手県海洋ごみ対策清掃活動団体支援制度</a:t>
            </a:r>
            <a:r>
              <a:rPr kumimoji="1" lang="zh-TW" altLang="en-US" sz="1400" dirty="0">
                <a:ln w="3175">
                  <a:noFill/>
                </a:ln>
                <a:solidFill>
                  <a:schemeClr val="bg1"/>
                </a:solidFill>
                <a:latin typeface="BIZ UDPゴシック" panose="020B0400000000000000" pitchFamily="50" charset="-128"/>
                <a:ea typeface="BIZ UDPゴシック" panose="020B0400000000000000" pitchFamily="50" charset="-128"/>
              </a:rPr>
              <a:t>交付申請書</a:t>
            </a:r>
            <a:r>
              <a:rPr kumimoji="1" lang="en-US" altLang="ja-JP" sz="1400" dirty="0">
                <a:ln w="3175">
                  <a:noFill/>
                </a:ln>
                <a:solidFill>
                  <a:schemeClr val="bg1"/>
                </a:solidFill>
                <a:latin typeface="BIZ UDPゴシック" panose="020B0400000000000000" pitchFamily="50" charset="-128"/>
                <a:ea typeface="BIZ UDPゴシック" panose="020B0400000000000000" pitchFamily="50" charset="-128"/>
              </a:rPr>
              <a:t>】</a:t>
            </a:r>
          </a:p>
        </p:txBody>
      </p:sp>
      <p:sp>
        <p:nvSpPr>
          <p:cNvPr id="4" name="テキスト ボックス 3">
            <a:extLst>
              <a:ext uri="{FF2B5EF4-FFF2-40B4-BE49-F238E27FC236}">
                <a16:creationId xmlns:a16="http://schemas.microsoft.com/office/drawing/2014/main" id="{710028F9-F4CC-477A-A117-ECD2177541E3}"/>
              </a:ext>
            </a:extLst>
          </p:cNvPr>
          <p:cNvSpPr txBox="1"/>
          <p:nvPr/>
        </p:nvSpPr>
        <p:spPr>
          <a:xfrm>
            <a:off x="239697" y="1294667"/>
            <a:ext cx="2920753" cy="293478"/>
          </a:xfrm>
          <a:prstGeom prst="rect">
            <a:avLst/>
          </a:prstGeom>
          <a:noFill/>
        </p:spPr>
        <p:txBody>
          <a:bodyPr wrap="squar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環境保全活動助成金応募事務局　　様</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cxnSp>
        <p:nvCxnSpPr>
          <p:cNvPr id="5" name="直線コネクタ 4">
            <a:extLst>
              <a:ext uri="{FF2B5EF4-FFF2-40B4-BE49-F238E27FC236}">
                <a16:creationId xmlns:a16="http://schemas.microsoft.com/office/drawing/2014/main" id="{285A6FF1-89D7-4842-8D16-3A03BF31ED4F}"/>
              </a:ext>
            </a:extLst>
          </p:cNvPr>
          <p:cNvCxnSpPr>
            <a:cxnSpLocks/>
          </p:cNvCxnSpPr>
          <p:nvPr/>
        </p:nvCxnSpPr>
        <p:spPr>
          <a:xfrm>
            <a:off x="239697" y="1678896"/>
            <a:ext cx="2518638"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2977693D-8C52-48CD-AC15-E96283B000BE}"/>
              </a:ext>
            </a:extLst>
          </p:cNvPr>
          <p:cNvSpPr txBox="1"/>
          <p:nvPr/>
        </p:nvSpPr>
        <p:spPr>
          <a:xfrm>
            <a:off x="4390940" y="1265283"/>
            <a:ext cx="240642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申請日　：　令和　　６年　　　月　　　日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944B856A-C3DF-45A1-9CF7-BA9C1B63FB21}"/>
              </a:ext>
            </a:extLst>
          </p:cNvPr>
          <p:cNvSpPr txBox="1"/>
          <p:nvPr/>
        </p:nvSpPr>
        <p:spPr>
          <a:xfrm>
            <a:off x="2840854" y="1737775"/>
            <a:ext cx="813043" cy="293478"/>
          </a:xfrm>
          <a:prstGeom prst="rect">
            <a:avLst/>
          </a:prstGeom>
          <a:noFill/>
        </p:spPr>
        <p:txBody>
          <a:bodyPr wrap="non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申請者</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　</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BA575E30-5824-4E05-8DBB-D9AA864B7C5A}"/>
              </a:ext>
            </a:extLst>
          </p:cNvPr>
          <p:cNvGraphicFramePr>
            <a:graphicFrameLocks noGrp="1"/>
          </p:cNvGraphicFramePr>
          <p:nvPr>
            <p:extLst/>
          </p:nvPr>
        </p:nvGraphicFramePr>
        <p:xfrm>
          <a:off x="2840854" y="1973933"/>
          <a:ext cx="3862739" cy="1697150"/>
        </p:xfrm>
        <a:graphic>
          <a:graphicData uri="http://schemas.openxmlformats.org/drawingml/2006/table">
            <a:tbl>
              <a:tblPr firstRow="1" bandRow="1">
                <a:tableStyleId>{5C22544A-7EE6-4342-B048-85BDC9FD1C3A}</a:tableStyleId>
              </a:tblPr>
              <a:tblGrid>
                <a:gridCol w="1016021">
                  <a:extLst>
                    <a:ext uri="{9D8B030D-6E8A-4147-A177-3AD203B41FA5}">
                      <a16:colId xmlns:a16="http://schemas.microsoft.com/office/drawing/2014/main" val="2136568049"/>
                    </a:ext>
                  </a:extLst>
                </a:gridCol>
                <a:gridCol w="2846718">
                  <a:extLst>
                    <a:ext uri="{9D8B030D-6E8A-4147-A177-3AD203B41FA5}">
                      <a16:colId xmlns:a16="http://schemas.microsoft.com/office/drawing/2014/main" val="1256110274"/>
                    </a:ext>
                  </a:extLst>
                </a:gridCol>
              </a:tblGrid>
              <a:tr h="339430">
                <a:tc>
                  <a:txBody>
                    <a:bodyPr/>
                    <a:lstStyle/>
                    <a:p>
                      <a:pPr algn="dist"/>
                      <a:r>
                        <a:rPr kumimoji="1" lang="ja-JP" altLang="en-US" sz="1050" b="0" dirty="0">
                          <a:solidFill>
                            <a:schemeClr val="tx1"/>
                          </a:solidFill>
                          <a:latin typeface="BIZ UDPゴシック" panose="020B0400000000000000" pitchFamily="50" charset="-128"/>
                          <a:ea typeface="BIZ UDPゴシック" panose="020B0400000000000000" pitchFamily="50" charset="-128"/>
                        </a:rPr>
                        <a:t>住所</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1903032"/>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団体名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99620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代表者名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3162285"/>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担当者名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457994"/>
                  </a:ext>
                </a:extLst>
              </a:tr>
              <a:tr h="339430">
                <a:tc>
                  <a:txBody>
                    <a:bodyPr/>
                    <a:lstStyle/>
                    <a:p>
                      <a:pPr algn="dist"/>
                      <a:r>
                        <a:rPr kumimoji="1" lang="ja-JP" altLang="en-US" sz="1050" dirty="0">
                          <a:solidFill>
                            <a:schemeClr val="tx1"/>
                          </a:solidFill>
                          <a:latin typeface="BIZ UDPゴシック" panose="020B0400000000000000" pitchFamily="50" charset="-128"/>
                          <a:ea typeface="BIZ UDPゴシック" panose="020B0400000000000000" pitchFamily="50" charset="-128"/>
                        </a:rPr>
                        <a:t>電話番号</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76465"/>
                  </a:ext>
                </a:extLst>
              </a:tr>
            </a:tbl>
          </a:graphicData>
        </a:graphic>
      </p:graphicFrame>
      <p:sp>
        <p:nvSpPr>
          <p:cNvPr id="9" name="テキスト ボックス 8">
            <a:extLst>
              <a:ext uri="{FF2B5EF4-FFF2-40B4-BE49-F238E27FC236}">
                <a16:creationId xmlns:a16="http://schemas.microsoft.com/office/drawing/2014/main" id="{B7CB1E3C-E2C8-4DDD-BEEB-A4950608D75A}"/>
              </a:ext>
            </a:extLst>
          </p:cNvPr>
          <p:cNvSpPr txBox="1"/>
          <p:nvPr/>
        </p:nvSpPr>
        <p:spPr>
          <a:xfrm>
            <a:off x="3687703" y="1794031"/>
            <a:ext cx="319318" cy="293478"/>
          </a:xfrm>
          <a:prstGeom prst="rect">
            <a:avLst/>
          </a:prstGeom>
          <a:noFill/>
        </p:spPr>
        <p:txBody>
          <a:bodyPr wrap="non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9F3DF22A-1C7C-40B2-92DD-249BA83E07FB}"/>
              </a:ext>
            </a:extLst>
          </p:cNvPr>
          <p:cNvSpPr txBox="1"/>
          <p:nvPr/>
        </p:nvSpPr>
        <p:spPr>
          <a:xfrm>
            <a:off x="930279" y="4377118"/>
            <a:ext cx="6822378" cy="535852"/>
          </a:xfrm>
          <a:prstGeom prst="rect">
            <a:avLst/>
          </a:prstGeom>
          <a:noFill/>
        </p:spPr>
        <p:txBody>
          <a:bodyPr wrap="square" rtlCol="0">
            <a:spAutoFit/>
          </a:bodyPr>
          <a:lstStyle/>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下記のとおり、清掃活動イベントに係る活動経費の助成・支援金の交付を受けたいので、</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交付金額を申請します。</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graphicFrame>
        <p:nvGraphicFramePr>
          <p:cNvPr id="11" name="表 10">
            <a:extLst>
              <a:ext uri="{FF2B5EF4-FFF2-40B4-BE49-F238E27FC236}">
                <a16:creationId xmlns:a16="http://schemas.microsoft.com/office/drawing/2014/main" id="{1085D6EF-D21B-417F-B109-B265E2AF58AD}"/>
              </a:ext>
            </a:extLst>
          </p:cNvPr>
          <p:cNvGraphicFramePr>
            <a:graphicFrameLocks noGrp="1"/>
          </p:cNvGraphicFramePr>
          <p:nvPr>
            <p:extLst/>
          </p:nvPr>
        </p:nvGraphicFramePr>
        <p:xfrm>
          <a:off x="1497630" y="5424395"/>
          <a:ext cx="3862739" cy="339430"/>
        </p:xfrm>
        <a:graphic>
          <a:graphicData uri="http://schemas.openxmlformats.org/drawingml/2006/table">
            <a:tbl>
              <a:tblPr firstRow="1" bandRow="1">
                <a:tableStyleId>{5C22544A-7EE6-4342-B048-85BDC9FD1C3A}</a:tableStyleId>
              </a:tblPr>
              <a:tblGrid>
                <a:gridCol w="1016021">
                  <a:extLst>
                    <a:ext uri="{9D8B030D-6E8A-4147-A177-3AD203B41FA5}">
                      <a16:colId xmlns:a16="http://schemas.microsoft.com/office/drawing/2014/main" val="2136568049"/>
                    </a:ext>
                  </a:extLst>
                </a:gridCol>
                <a:gridCol w="2846718">
                  <a:extLst>
                    <a:ext uri="{9D8B030D-6E8A-4147-A177-3AD203B41FA5}">
                      <a16:colId xmlns:a16="http://schemas.microsoft.com/office/drawing/2014/main" val="1256110274"/>
                    </a:ext>
                  </a:extLst>
                </a:gridCol>
              </a:tblGrid>
              <a:tr h="339430">
                <a:tc>
                  <a:txBody>
                    <a:bodyPr/>
                    <a:lstStyle/>
                    <a:p>
                      <a:pPr algn="dist"/>
                      <a:r>
                        <a:rPr kumimoji="1" lang="ja-JP" altLang="en-US" sz="1200" dirty="0">
                          <a:solidFill>
                            <a:schemeClr val="tx1"/>
                          </a:solidFill>
                          <a:latin typeface="BIZ UDPゴシック" panose="020B0400000000000000" pitchFamily="50" charset="-128"/>
                          <a:ea typeface="BIZ UDPゴシック" panose="020B0400000000000000" pitchFamily="50" charset="-128"/>
                        </a:rPr>
                        <a:t>交付申請額</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200" dirty="0">
                          <a:solidFill>
                            <a:schemeClr val="tx1"/>
                          </a:solidFill>
                          <a:latin typeface="BIZ UDPゴシック" panose="020B0400000000000000" pitchFamily="50" charset="-128"/>
                          <a:ea typeface="BIZ UDPゴシック" panose="020B0400000000000000" pitchFamily="50" charset="-128"/>
                        </a:rPr>
                        <a:t>円</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76465"/>
                  </a:ext>
                </a:extLst>
              </a:tr>
            </a:tbl>
          </a:graphicData>
        </a:graphic>
      </p:graphicFrame>
      <p:sp>
        <p:nvSpPr>
          <p:cNvPr id="12" name="テキスト ボックス 11">
            <a:extLst>
              <a:ext uri="{FF2B5EF4-FFF2-40B4-BE49-F238E27FC236}">
                <a16:creationId xmlns:a16="http://schemas.microsoft.com/office/drawing/2014/main" id="{14349DFB-3C10-4583-875E-1B33272974FD}"/>
              </a:ext>
            </a:extLst>
          </p:cNvPr>
          <p:cNvSpPr txBox="1"/>
          <p:nvPr/>
        </p:nvSpPr>
        <p:spPr>
          <a:xfrm>
            <a:off x="598738" y="6573457"/>
            <a:ext cx="5601811" cy="2717219"/>
          </a:xfrm>
          <a:prstGeom prst="rect">
            <a:avLst/>
          </a:prstGeom>
          <a:noFill/>
        </p:spPr>
        <p:txBody>
          <a:bodyPr wrap="square" rtlCol="0">
            <a:spAutoFit/>
          </a:bodyPr>
          <a:lstStyle/>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添付書類</a:t>
            </a:r>
            <a:r>
              <a:rPr kumimoji="1" lang="en-US" altLang="ja-JP" sz="1050" dirty="0">
                <a:ln w="3175">
                  <a:noFill/>
                </a:ln>
                <a:latin typeface="BIZ UDPゴシック" panose="020B0400000000000000" pitchFamily="50" charset="-128"/>
                <a:ea typeface="BIZ UDPゴシック" panose="020B0400000000000000" pitchFamily="50" charset="-128"/>
              </a:rPr>
              <a:t>】</a:t>
            </a:r>
          </a:p>
          <a:p>
            <a:pPr marL="228600" indent="-228600">
              <a:lnSpc>
                <a:spcPct val="150000"/>
              </a:lnSpc>
              <a:buAutoNum type="arabicParenBoth"/>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4</a:t>
            </a:r>
            <a:r>
              <a:rPr kumimoji="1" lang="ja-JP" altLang="en-US" sz="1050" dirty="0">
                <a:ln w="3175">
                  <a:noFill/>
                </a:ln>
                <a:latin typeface="BIZ UDPゴシック" panose="020B0400000000000000" pitchFamily="50" charset="-128"/>
                <a:ea typeface="BIZ UDPゴシック" panose="020B0400000000000000" pitchFamily="50" charset="-128"/>
              </a:rPr>
              <a:t>号　環境保全活動清掃イベント助成金実施報告書　</a:t>
            </a:r>
            <a:endParaRPr kumimoji="1" lang="en-US" altLang="ja-JP" sz="1050" dirty="0">
              <a:ln w="3175">
                <a:noFill/>
              </a:ln>
              <a:latin typeface="BIZ UDPゴシック" panose="020B0400000000000000" pitchFamily="50" charset="-128"/>
              <a:ea typeface="BIZ UDPゴシック" panose="020B0400000000000000" pitchFamily="50" charset="-128"/>
            </a:endParaRPr>
          </a:p>
          <a:p>
            <a:pPr marL="228600" indent="-228600">
              <a:lnSpc>
                <a:spcPct val="150000"/>
              </a:lnSpc>
              <a:buAutoNum type="arabicParenBoth"/>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5</a:t>
            </a:r>
            <a:r>
              <a:rPr kumimoji="1" lang="ja-JP" altLang="en-US" sz="1050" dirty="0">
                <a:ln w="3175">
                  <a:noFill/>
                </a:ln>
                <a:latin typeface="BIZ UDPゴシック" panose="020B0400000000000000" pitchFamily="50" charset="-128"/>
                <a:ea typeface="BIZ UDPゴシック" panose="020B0400000000000000" pitchFamily="50" charset="-128"/>
              </a:rPr>
              <a:t>号　清掃活動イベント参加者名簿　（任意様式でも可）</a:t>
            </a:r>
            <a:endParaRPr kumimoji="1" lang="en-US" altLang="ja-JP" sz="1050" dirty="0">
              <a:ln w="3175">
                <a:noFill/>
              </a:ln>
              <a:latin typeface="BIZ UDPゴシック" panose="020B0400000000000000" pitchFamily="50" charset="-128"/>
              <a:ea typeface="BIZ UDPゴシック" panose="020B0400000000000000" pitchFamily="50" charset="-128"/>
            </a:endParaRPr>
          </a:p>
          <a:p>
            <a:pPr marL="228600" indent="-228600">
              <a:lnSpc>
                <a:spcPct val="150000"/>
              </a:lnSpc>
              <a:buAutoNum type="arabicParenBoth"/>
            </a:pPr>
            <a:r>
              <a:rPr kumimoji="1" lang="ja-JP" altLang="en-US" sz="1050" dirty="0">
                <a:ln w="3175">
                  <a:noFill/>
                </a:ln>
                <a:latin typeface="BIZ UDPゴシック" panose="020B0400000000000000" pitchFamily="50" charset="-128"/>
                <a:ea typeface="BIZ UDPゴシック" panose="020B0400000000000000" pitchFamily="50" charset="-128"/>
              </a:rPr>
              <a:t>助成経費の使途計画に記載している物資購入済み領収書（レシート可）</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rPr>
              <a:t>※</a:t>
            </a:r>
            <a:r>
              <a:rPr kumimoji="1" lang="ja-JP" altLang="en-US" sz="1050" dirty="0">
                <a:ln w="3175">
                  <a:noFill/>
                </a:ln>
                <a:solidFill>
                  <a:srgbClr val="C00000"/>
                </a:solidFill>
                <a:latin typeface="BIZ UDPゴシック" panose="020B0400000000000000" pitchFamily="50" charset="-128"/>
                <a:ea typeface="BIZ UDPゴシック" panose="020B0400000000000000" pitchFamily="50" charset="-128"/>
              </a:rPr>
              <a:t>郵送の場合は</a:t>
            </a:r>
            <a:endPar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rPr>
              <a:t>020-8566</a:t>
            </a:r>
            <a:r>
              <a:rPr kumimoji="1" lang="ja-JP" altLang="en-US" sz="1050" dirty="0">
                <a:ln w="3175">
                  <a:noFill/>
                </a:ln>
                <a:solidFill>
                  <a:srgbClr val="C00000"/>
                </a:solidFill>
                <a:latin typeface="BIZ UDPゴシック" panose="020B0400000000000000" pitchFamily="50" charset="-128"/>
                <a:ea typeface="BIZ UDPゴシック" panose="020B0400000000000000" pitchFamily="50" charset="-128"/>
              </a:rPr>
              <a:t>　盛岡市志家町</a:t>
            </a:r>
            <a:r>
              <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rPr>
              <a:t>6-1</a:t>
            </a:r>
            <a:r>
              <a:rPr kumimoji="1" lang="ja-JP" altLang="en-US" sz="1050" dirty="0">
                <a:ln w="3175">
                  <a:noFill/>
                </a:ln>
                <a:solidFill>
                  <a:srgbClr val="C00000"/>
                </a:solidFill>
                <a:latin typeface="BIZ UDPゴシック" panose="020B0400000000000000" pitchFamily="50" charset="-128"/>
                <a:ea typeface="BIZ UDPゴシック" panose="020B0400000000000000" pitchFamily="50" charset="-128"/>
              </a:rPr>
              <a:t>　（</a:t>
            </a:r>
            <a:r>
              <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rPr>
              <a:t>IBC</a:t>
            </a:r>
            <a:r>
              <a:rPr kumimoji="1" lang="ja-JP" altLang="en-US" sz="1050" dirty="0">
                <a:ln w="3175">
                  <a:noFill/>
                </a:ln>
                <a:solidFill>
                  <a:srgbClr val="C00000"/>
                </a:solidFill>
                <a:latin typeface="BIZ UDPゴシック" panose="020B0400000000000000" pitchFamily="50" charset="-128"/>
                <a:ea typeface="BIZ UDPゴシック" panose="020B0400000000000000" pitchFamily="50" charset="-128"/>
              </a:rPr>
              <a:t>岩手放送内）環境保全活動助成金応募事務局　宛</a:t>
            </a:r>
            <a:endPar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rPr>
              <a:t>※</a:t>
            </a:r>
            <a:r>
              <a:rPr kumimoji="1" lang="ja-JP" altLang="en-US" sz="1050" dirty="0">
                <a:ln w="3175">
                  <a:noFill/>
                </a:ln>
                <a:solidFill>
                  <a:srgbClr val="C00000"/>
                </a:solidFill>
                <a:latin typeface="BIZ UDPゴシック" panose="020B0400000000000000" pitchFamily="50" charset="-128"/>
                <a:ea typeface="BIZ UDPゴシック" panose="020B0400000000000000" pitchFamily="50" charset="-128"/>
              </a:rPr>
              <a:t>携帯で領収書を撮影し、データを添付することも可能です。</a:t>
            </a:r>
            <a:endParaRPr kumimoji="1" lang="en-US" altLang="ja-JP" sz="1050" dirty="0">
              <a:ln w="3175">
                <a:noFill/>
              </a:ln>
              <a:solidFill>
                <a:srgbClr val="C00000"/>
              </a:solidFill>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(4)</a:t>
            </a:r>
            <a:r>
              <a:rPr kumimoji="1" lang="ja-JP" altLang="en-US" sz="1050" dirty="0">
                <a:ln w="3175">
                  <a:noFill/>
                </a:ln>
                <a:latin typeface="BIZ UDPゴシック" panose="020B0400000000000000" pitchFamily="50" charset="-128"/>
                <a:ea typeface="BIZ UDPゴシック" panose="020B0400000000000000" pitchFamily="50" charset="-128"/>
              </a:rPr>
              <a:t>活動の様子がわかる写真</a:t>
            </a:r>
            <a:r>
              <a:rPr kumimoji="1" lang="en-US" altLang="ja-JP" sz="1050" dirty="0">
                <a:ln w="3175">
                  <a:noFill/>
                </a:ln>
                <a:latin typeface="BIZ UDPゴシック" panose="020B0400000000000000" pitchFamily="50" charset="-128"/>
                <a:ea typeface="BIZ UDPゴシック" panose="020B0400000000000000" pitchFamily="50" charset="-128"/>
              </a:rPr>
              <a:t>2-3</a:t>
            </a:r>
            <a:r>
              <a:rPr kumimoji="1" lang="ja-JP" altLang="en-US" sz="1050" dirty="0">
                <a:ln w="3175">
                  <a:noFill/>
                </a:ln>
                <a:latin typeface="BIZ UDPゴシック" panose="020B0400000000000000" pitchFamily="50" charset="-128"/>
                <a:ea typeface="BIZ UDPゴシック" panose="020B0400000000000000" pitchFamily="50" charset="-128"/>
              </a:rPr>
              <a:t>枚、回収ごみと参加者全員の集合写真</a:t>
            </a:r>
            <a:r>
              <a:rPr kumimoji="1" lang="en-US" altLang="ja-JP" sz="1050" dirty="0">
                <a:ln w="3175">
                  <a:noFill/>
                </a:ln>
                <a:latin typeface="BIZ UDPゴシック" panose="020B0400000000000000" pitchFamily="50" charset="-128"/>
                <a:ea typeface="BIZ UDPゴシック" panose="020B0400000000000000" pitchFamily="50" charset="-128"/>
              </a:rPr>
              <a:t>1</a:t>
            </a:r>
            <a:r>
              <a:rPr kumimoji="1" lang="ja-JP" altLang="en-US" sz="1050" dirty="0">
                <a:ln w="3175">
                  <a:noFill/>
                </a:ln>
                <a:latin typeface="BIZ UDPゴシック" panose="020B0400000000000000" pitchFamily="50" charset="-128"/>
                <a:ea typeface="BIZ UDPゴシック" panose="020B0400000000000000" pitchFamily="50" charset="-128"/>
              </a:rPr>
              <a:t>枚</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集合写真は回収ごみを前方に並べ参加者全員がわかるよう撮影をお願いします。</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データで送付の場合は　</a:t>
            </a:r>
            <a:r>
              <a:rPr kumimoji="1" lang="en-US" altLang="ja-JP" sz="1050" dirty="0">
                <a:ln w="3175">
                  <a:noFill/>
                </a:ln>
                <a:latin typeface="BIZ UDPゴシック" panose="020B0400000000000000" pitchFamily="50" charset="-128"/>
                <a:ea typeface="BIZ UDPゴシック" panose="020B0400000000000000" pitchFamily="50" charset="-128"/>
                <a:hlinkClick r:id="rId2"/>
              </a:rPr>
              <a:t>umigomi@ibc.co.jp</a:t>
            </a:r>
            <a:r>
              <a:rPr kumimoji="1" lang="ja-JP" altLang="en-US" sz="1050" dirty="0">
                <a:ln w="3175">
                  <a:noFill/>
                </a:ln>
                <a:latin typeface="BIZ UDPゴシック" panose="020B0400000000000000" pitchFamily="50" charset="-128"/>
                <a:ea typeface="BIZ UDPゴシック" panose="020B0400000000000000" pitchFamily="50" charset="-128"/>
              </a:rPr>
              <a:t>　こちらまでお送りください。</a:t>
            </a:r>
            <a:endParaRPr kumimoji="1" lang="en-US" altLang="ja-JP" sz="1050" dirty="0">
              <a:ln w="3175">
                <a:noFill/>
              </a:ln>
              <a:latin typeface="BIZ UDPゴシック" panose="020B0400000000000000" pitchFamily="50" charset="-128"/>
              <a:ea typeface="BIZ UDPゴシック" panose="020B0400000000000000" pitchFamily="50" charset="-128"/>
            </a:endParaRPr>
          </a:p>
          <a:p>
            <a:pPr>
              <a:lnSpc>
                <a:spcPct val="150000"/>
              </a:lnSpc>
            </a:pP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タイトルに団体名を必ず明記の上、お送りください。</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F03BEEB5-EC3C-456E-91D7-36E3EC251298}"/>
              </a:ext>
            </a:extLst>
          </p:cNvPr>
          <p:cNvSpPr txBox="1"/>
          <p:nvPr/>
        </p:nvSpPr>
        <p:spPr>
          <a:xfrm>
            <a:off x="40292" y="408002"/>
            <a:ext cx="889987" cy="293478"/>
          </a:xfrm>
          <a:prstGeom prst="rect">
            <a:avLst/>
          </a:prstGeom>
          <a:noFill/>
          <a:ln>
            <a:solidFill>
              <a:schemeClr val="tx1">
                <a:lumMod val="50000"/>
                <a:lumOff val="50000"/>
              </a:schemeClr>
            </a:solidFill>
          </a:ln>
        </p:spPr>
        <p:txBody>
          <a:bodyPr wrap="none" rtlCol="0">
            <a:spAutoFit/>
          </a:bodyPr>
          <a:lstStyle/>
          <a:p>
            <a:pPr algn="ctr">
              <a:lnSpc>
                <a:spcPct val="150000"/>
              </a:lnSpc>
            </a:pPr>
            <a:r>
              <a:rPr kumimoji="1" lang="ja-JP" altLang="en-US" sz="1050" dirty="0">
                <a:ln w="3175">
                  <a:noFill/>
                </a:ln>
                <a:latin typeface="BIZ UDPゴシック" panose="020B0400000000000000" pitchFamily="50" charset="-128"/>
                <a:ea typeface="BIZ UDPゴシック" panose="020B0400000000000000" pitchFamily="50" charset="-128"/>
              </a:rPr>
              <a:t>様式</a:t>
            </a:r>
            <a:r>
              <a:rPr kumimoji="1" lang="en-US" altLang="ja-JP" sz="1050" dirty="0">
                <a:ln w="3175">
                  <a:noFill/>
                </a:ln>
                <a:latin typeface="BIZ UDPゴシック" panose="020B0400000000000000" pitchFamily="50" charset="-128"/>
                <a:ea typeface="BIZ UDPゴシック" panose="020B0400000000000000" pitchFamily="50" charset="-128"/>
              </a:rPr>
              <a:t>-</a:t>
            </a:r>
            <a:r>
              <a:rPr kumimoji="1" lang="ja-JP" altLang="en-US" sz="1050" dirty="0">
                <a:ln w="3175">
                  <a:noFill/>
                </a:ln>
                <a:latin typeface="BIZ UDPゴシック" panose="020B0400000000000000" pitchFamily="50" charset="-128"/>
                <a:ea typeface="BIZ UDPゴシック" panose="020B0400000000000000" pitchFamily="50" charset="-128"/>
              </a:rPr>
              <a:t>第</a:t>
            </a:r>
            <a:r>
              <a:rPr kumimoji="1" lang="en-US" altLang="ja-JP" sz="1050" dirty="0">
                <a:ln w="3175">
                  <a:noFill/>
                </a:ln>
                <a:latin typeface="BIZ UDPゴシック" panose="020B0400000000000000" pitchFamily="50" charset="-128"/>
                <a:ea typeface="BIZ UDPゴシック" panose="020B0400000000000000" pitchFamily="50" charset="-128"/>
              </a:rPr>
              <a:t>3</a:t>
            </a:r>
            <a:r>
              <a:rPr kumimoji="1" lang="ja-JP" altLang="en-US" sz="1050" dirty="0">
                <a:ln w="3175">
                  <a:noFill/>
                </a:ln>
                <a:latin typeface="BIZ UDPゴシック" panose="020B0400000000000000" pitchFamily="50" charset="-128"/>
                <a:ea typeface="BIZ UDPゴシック" panose="020B0400000000000000" pitchFamily="50" charset="-128"/>
              </a:rPr>
              <a:t>号</a:t>
            </a:r>
            <a:endParaRPr kumimoji="1" lang="en-US" altLang="ja-JP" sz="1050" dirty="0">
              <a:ln w="3175">
                <a:noFill/>
              </a:ln>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76CCFC64-5430-41CB-B378-A6D9F8962947}"/>
              </a:ext>
            </a:extLst>
          </p:cNvPr>
          <p:cNvSpPr txBox="1"/>
          <p:nvPr/>
        </p:nvSpPr>
        <p:spPr>
          <a:xfrm>
            <a:off x="2438985" y="445305"/>
            <a:ext cx="1980029" cy="360548"/>
          </a:xfrm>
          <a:prstGeom prst="rect">
            <a:avLst/>
          </a:prstGeom>
          <a:noFill/>
        </p:spPr>
        <p:txBody>
          <a:bodyPr wrap="none" rtlCol="0">
            <a:spAutoFit/>
          </a:bodyPr>
          <a:lstStyle/>
          <a:p>
            <a:pPr algn="ctr">
              <a:lnSpc>
                <a:spcPct val="150000"/>
              </a:lnSpc>
            </a:pPr>
            <a:r>
              <a:rPr kumimoji="1" lang="ja-JP" altLang="en-US" sz="1400" dirty="0">
                <a:ln w="3175">
                  <a:noFill/>
                </a:ln>
                <a:latin typeface="BIZ UDPゴシック" panose="020B0400000000000000" pitchFamily="50" charset="-128"/>
                <a:ea typeface="BIZ UDPゴシック" panose="020B0400000000000000" pitchFamily="50" charset="-128"/>
              </a:rPr>
              <a:t>≪</a:t>
            </a:r>
            <a:r>
              <a:rPr kumimoji="1" lang="zh-TW" altLang="en-US" sz="1400" dirty="0">
                <a:ln w="3175">
                  <a:noFill/>
                </a:ln>
                <a:latin typeface="BIZ UDPゴシック" panose="020B0400000000000000" pitchFamily="50" charset="-128"/>
                <a:ea typeface="BIZ UDPゴシック" panose="020B0400000000000000" pitchFamily="50" charset="-128"/>
              </a:rPr>
              <a:t>助成金交付申請書</a:t>
            </a:r>
            <a:r>
              <a:rPr kumimoji="1" lang="ja-JP" altLang="en-US" sz="1400" dirty="0">
                <a:ln w="3175">
                  <a:noFill/>
                </a:ln>
                <a:latin typeface="BIZ UDPゴシック" panose="020B0400000000000000" pitchFamily="50" charset="-128"/>
                <a:ea typeface="BIZ UDPゴシック" panose="020B0400000000000000" pitchFamily="50" charset="-128"/>
              </a:rPr>
              <a:t>≫</a:t>
            </a:r>
            <a:endParaRPr kumimoji="1" lang="en-US" altLang="ja-JP" sz="1400" dirty="0">
              <a:ln w="3175">
                <a:noFill/>
              </a:ln>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627490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1575</TotalTime>
  <Words>255</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立花 久実 0705</dc:creator>
  <cp:lastModifiedBy>019949</cp:lastModifiedBy>
  <cp:revision>103</cp:revision>
  <cp:lastPrinted>2023-04-10T08:44:42Z</cp:lastPrinted>
  <dcterms:created xsi:type="dcterms:W3CDTF">2023-04-03T07:04:04Z</dcterms:created>
  <dcterms:modified xsi:type="dcterms:W3CDTF">2024-05-23T00:47:53Z</dcterms:modified>
</cp:coreProperties>
</file>