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37"/>
    <a:srgbClr val="10AAAA"/>
    <a:srgbClr val="FA5D06"/>
    <a:srgbClr val="D08100"/>
    <a:srgbClr val="F39800"/>
    <a:srgbClr val="EAEAEA"/>
    <a:srgbClr val="D0CE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2" autoAdjust="0"/>
    <p:restoredTop sz="94363" autoAdjust="0"/>
  </p:normalViewPr>
  <p:slideViewPr>
    <p:cSldViewPr snapToGrid="0">
      <p:cViewPr varScale="1">
        <p:scale>
          <a:sx n="77" d="100"/>
          <a:sy n="77" d="100"/>
        </p:scale>
        <p:origin x="330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23703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99027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34104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54798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1976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50971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6061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05593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075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51682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71954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90316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7D5D116-1E9E-483C-B79B-CCEA5EDA00DE}"/>
              </a:ext>
            </a:extLst>
          </p:cNvPr>
          <p:cNvSpPr/>
          <p:nvPr/>
        </p:nvSpPr>
        <p:spPr>
          <a:xfrm>
            <a:off x="49108" y="13199"/>
            <a:ext cx="6759785" cy="33355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CE6FA17E-8028-44F7-83C2-080F352834D4}"/>
              </a:ext>
            </a:extLst>
          </p:cNvPr>
          <p:cNvSpPr txBox="1"/>
          <p:nvPr/>
        </p:nvSpPr>
        <p:spPr>
          <a:xfrm>
            <a:off x="310198" y="-57822"/>
            <a:ext cx="6237605" cy="360548"/>
          </a:xfrm>
          <a:prstGeom prst="rect">
            <a:avLst/>
          </a:prstGeom>
          <a:noFill/>
        </p:spPr>
        <p:txBody>
          <a:bodyPr wrap="none" rtlCol="0">
            <a:spAutoFit/>
          </a:bodyPr>
          <a:lstStyle/>
          <a:p>
            <a:pPr>
              <a:lnSpc>
                <a:spcPct val="150000"/>
              </a:lnSpc>
            </a:pP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令和６年度岩手県海洋ごみ対策清掃活動団体支援制度清掃活動実施報告書</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p>
        </p:txBody>
      </p:sp>
      <p:sp>
        <p:nvSpPr>
          <p:cNvPr id="4" name="テキスト ボックス 3">
            <a:extLst>
              <a:ext uri="{FF2B5EF4-FFF2-40B4-BE49-F238E27FC236}">
                <a16:creationId xmlns:a16="http://schemas.microsoft.com/office/drawing/2014/main" id="{710028F9-F4CC-477A-A117-ECD2177541E3}"/>
              </a:ext>
            </a:extLst>
          </p:cNvPr>
          <p:cNvSpPr txBox="1"/>
          <p:nvPr/>
        </p:nvSpPr>
        <p:spPr>
          <a:xfrm>
            <a:off x="239697" y="1028337"/>
            <a:ext cx="2383986"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環境保全活動助成金応募事務局　　様</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cxnSp>
        <p:nvCxnSpPr>
          <p:cNvPr id="5" name="直線コネクタ 4">
            <a:extLst>
              <a:ext uri="{FF2B5EF4-FFF2-40B4-BE49-F238E27FC236}">
                <a16:creationId xmlns:a16="http://schemas.microsoft.com/office/drawing/2014/main" id="{285A6FF1-89D7-4842-8D16-3A03BF31ED4F}"/>
              </a:ext>
            </a:extLst>
          </p:cNvPr>
          <p:cNvCxnSpPr>
            <a:cxnSpLocks/>
          </p:cNvCxnSpPr>
          <p:nvPr/>
        </p:nvCxnSpPr>
        <p:spPr>
          <a:xfrm>
            <a:off x="239697" y="1394812"/>
            <a:ext cx="2518638"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2977693D-8C52-48CD-AC15-E96283B000BE}"/>
              </a:ext>
            </a:extLst>
          </p:cNvPr>
          <p:cNvSpPr txBox="1"/>
          <p:nvPr/>
        </p:nvSpPr>
        <p:spPr>
          <a:xfrm>
            <a:off x="4390940" y="998953"/>
            <a:ext cx="240642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申請日　：　令和　　６年　　　月　　　日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944B856A-C3DF-45A1-9CF7-BA9C1B63FB21}"/>
              </a:ext>
            </a:extLst>
          </p:cNvPr>
          <p:cNvSpPr txBox="1"/>
          <p:nvPr/>
        </p:nvSpPr>
        <p:spPr>
          <a:xfrm>
            <a:off x="2840854" y="1409299"/>
            <a:ext cx="813043"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申請者</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8" name="表 7">
            <a:extLst>
              <a:ext uri="{FF2B5EF4-FFF2-40B4-BE49-F238E27FC236}">
                <a16:creationId xmlns:a16="http://schemas.microsoft.com/office/drawing/2014/main" id="{BA575E30-5824-4E05-8DBB-D9AA864B7C5A}"/>
              </a:ext>
            </a:extLst>
          </p:cNvPr>
          <p:cNvGraphicFramePr>
            <a:graphicFrameLocks noGrp="1"/>
          </p:cNvGraphicFramePr>
          <p:nvPr>
            <p:extLst/>
          </p:nvPr>
        </p:nvGraphicFramePr>
        <p:xfrm>
          <a:off x="2840854" y="1645457"/>
          <a:ext cx="3862739" cy="1697150"/>
        </p:xfrm>
        <a:graphic>
          <a:graphicData uri="http://schemas.openxmlformats.org/drawingml/2006/table">
            <a:tbl>
              <a:tblPr firstRow="1" bandRow="1">
                <a:tableStyleId>{5C22544A-7EE6-4342-B048-85BDC9FD1C3A}</a:tableStyleId>
              </a:tblPr>
              <a:tblGrid>
                <a:gridCol w="1016021">
                  <a:extLst>
                    <a:ext uri="{9D8B030D-6E8A-4147-A177-3AD203B41FA5}">
                      <a16:colId xmlns:a16="http://schemas.microsoft.com/office/drawing/2014/main" val="2136568049"/>
                    </a:ext>
                  </a:extLst>
                </a:gridCol>
                <a:gridCol w="2846718">
                  <a:extLst>
                    <a:ext uri="{9D8B030D-6E8A-4147-A177-3AD203B41FA5}">
                      <a16:colId xmlns:a16="http://schemas.microsoft.com/office/drawing/2014/main" val="1256110274"/>
                    </a:ext>
                  </a:extLst>
                </a:gridCol>
              </a:tblGrid>
              <a:tr h="339430">
                <a:tc>
                  <a:txBody>
                    <a:bodyPr/>
                    <a:lstStyle/>
                    <a:p>
                      <a:pPr algn="dist"/>
                      <a:r>
                        <a:rPr kumimoji="1" lang="ja-JP" altLang="en-US" sz="1050" b="0" dirty="0">
                          <a:solidFill>
                            <a:schemeClr val="tx1"/>
                          </a:solidFill>
                          <a:latin typeface="BIZ UDPゴシック" panose="020B0400000000000000" pitchFamily="50" charset="-128"/>
                          <a:ea typeface="BIZ UDPゴシック" panose="020B0400000000000000" pitchFamily="50" charset="-128"/>
                        </a:rPr>
                        <a:t>住所</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71903032"/>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団体名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99620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代表者名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3162285"/>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担当者名</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457994"/>
                  </a:ext>
                </a:extLst>
              </a:tr>
              <a:tr h="339430">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電話番号</a:t>
                      </a: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76465"/>
                  </a:ext>
                </a:extLst>
              </a:tr>
            </a:tbl>
          </a:graphicData>
        </a:graphic>
      </p:graphicFrame>
      <p:sp>
        <p:nvSpPr>
          <p:cNvPr id="9" name="テキスト ボックス 8">
            <a:extLst>
              <a:ext uri="{FF2B5EF4-FFF2-40B4-BE49-F238E27FC236}">
                <a16:creationId xmlns:a16="http://schemas.microsoft.com/office/drawing/2014/main" id="{B7CB1E3C-E2C8-4DDD-BEEB-A4950608D75A}"/>
              </a:ext>
            </a:extLst>
          </p:cNvPr>
          <p:cNvSpPr txBox="1"/>
          <p:nvPr/>
        </p:nvSpPr>
        <p:spPr>
          <a:xfrm>
            <a:off x="3687703" y="1412288"/>
            <a:ext cx="319318" cy="293478"/>
          </a:xfrm>
          <a:prstGeom prst="rect">
            <a:avLst/>
          </a:prstGeom>
          <a:noFill/>
        </p:spPr>
        <p:txBody>
          <a:bodyPr wrap="non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9F3DF22A-1C7C-40B2-92DD-249BA83E07FB}"/>
              </a:ext>
            </a:extLst>
          </p:cNvPr>
          <p:cNvSpPr txBox="1"/>
          <p:nvPr/>
        </p:nvSpPr>
        <p:spPr>
          <a:xfrm>
            <a:off x="266526" y="3449489"/>
            <a:ext cx="6324949" cy="535852"/>
          </a:xfrm>
          <a:prstGeom prst="rect">
            <a:avLst/>
          </a:prstGeom>
          <a:noFill/>
        </p:spPr>
        <p:txBody>
          <a:bodyPr wrap="squar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令和６年 　　　　月 　　　　日付けで実施計画の承認を受けた清掃活動イベントが完了したので、</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下記のとおり実績報告及び、経費内訳を報告します。</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F03BEEB5-EC3C-456E-91D7-36E3EC251298}"/>
              </a:ext>
            </a:extLst>
          </p:cNvPr>
          <p:cNvSpPr txBox="1"/>
          <p:nvPr/>
        </p:nvSpPr>
        <p:spPr>
          <a:xfrm>
            <a:off x="74540" y="414726"/>
            <a:ext cx="889987" cy="293478"/>
          </a:xfrm>
          <a:prstGeom prst="rect">
            <a:avLst/>
          </a:prstGeom>
          <a:noFill/>
          <a:ln>
            <a:solidFill>
              <a:schemeClr val="tx1">
                <a:lumMod val="50000"/>
                <a:lumOff val="50000"/>
              </a:schemeClr>
            </a:solidFill>
          </a:ln>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4</a:t>
            </a:r>
            <a:r>
              <a:rPr kumimoji="1" lang="ja-JP" altLang="en-US" sz="1050" dirty="0">
                <a:ln w="3175">
                  <a:noFill/>
                </a:ln>
                <a:latin typeface="BIZ UDPゴシック" panose="020B0400000000000000" pitchFamily="50" charset="-128"/>
                <a:ea typeface="BIZ UDPゴシック" panose="020B0400000000000000" pitchFamily="50" charset="-128"/>
              </a:rPr>
              <a:t>号</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14" name="表 13">
            <a:extLst>
              <a:ext uri="{FF2B5EF4-FFF2-40B4-BE49-F238E27FC236}">
                <a16:creationId xmlns:a16="http://schemas.microsoft.com/office/drawing/2014/main" id="{1800DF10-B633-4A06-81BA-B9C3F46C78A4}"/>
              </a:ext>
            </a:extLst>
          </p:cNvPr>
          <p:cNvGraphicFramePr>
            <a:graphicFrameLocks noGrp="1"/>
          </p:cNvGraphicFramePr>
          <p:nvPr>
            <p:extLst/>
          </p:nvPr>
        </p:nvGraphicFramePr>
        <p:xfrm>
          <a:off x="309246" y="7415668"/>
          <a:ext cx="6239508" cy="1738604"/>
        </p:xfrm>
        <a:graphic>
          <a:graphicData uri="http://schemas.openxmlformats.org/drawingml/2006/table">
            <a:tbl>
              <a:tblPr firstRow="1" bandRow="1">
                <a:tableStyleId>{5C22544A-7EE6-4342-B048-85BDC9FD1C3A}</a:tableStyleId>
              </a:tblPr>
              <a:tblGrid>
                <a:gridCol w="1945682">
                  <a:extLst>
                    <a:ext uri="{9D8B030D-6E8A-4147-A177-3AD203B41FA5}">
                      <a16:colId xmlns:a16="http://schemas.microsoft.com/office/drawing/2014/main" val="2136568049"/>
                    </a:ext>
                  </a:extLst>
                </a:gridCol>
                <a:gridCol w="1526959">
                  <a:extLst>
                    <a:ext uri="{9D8B030D-6E8A-4147-A177-3AD203B41FA5}">
                      <a16:colId xmlns:a16="http://schemas.microsoft.com/office/drawing/2014/main" val="1349716459"/>
                    </a:ext>
                  </a:extLst>
                </a:gridCol>
                <a:gridCol w="2766867">
                  <a:extLst>
                    <a:ext uri="{9D8B030D-6E8A-4147-A177-3AD203B41FA5}">
                      <a16:colId xmlns:a16="http://schemas.microsoft.com/office/drawing/2014/main" val="1028900470"/>
                    </a:ext>
                  </a:extLst>
                </a:gridCol>
              </a:tblGrid>
              <a:tr h="269669">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物品名</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予算額</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a:t>
                      </a:r>
                      <a:r>
                        <a:rPr kumimoji="1" lang="ja-JP" altLang="en-US" sz="1050" b="0" dirty="0">
                          <a:solidFill>
                            <a:schemeClr val="tx1"/>
                          </a:solidFill>
                          <a:latin typeface="BIZ UDPゴシック" panose="020B0400000000000000" pitchFamily="50" charset="-128"/>
                          <a:ea typeface="BIZ UDPゴシック" panose="020B0400000000000000" pitchFamily="50" charset="-128"/>
                        </a:rPr>
                        <a:t>単位：円</a:t>
                      </a:r>
                      <a:r>
                        <a:rPr kumimoji="1" lang="en-US" altLang="ja-JP" sz="1050" b="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使途内容</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1903032"/>
                  </a:ext>
                </a:extLst>
              </a:tr>
              <a:tr h="1199266">
                <a:tc>
                  <a:txBody>
                    <a:bodyPr/>
                    <a:lstStyle/>
                    <a:p>
                      <a:pPr algn="l"/>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0996204"/>
                  </a:ext>
                </a:extLst>
              </a:tr>
              <a:tr h="269669">
                <a:tc gridSpan="2">
                  <a:txBody>
                    <a:bodyPr/>
                    <a:lstStyle/>
                    <a:p>
                      <a:pPr algn="l"/>
                      <a:r>
                        <a:rPr kumimoji="1" lang="ja-JP" altLang="en-US" sz="1050" dirty="0">
                          <a:solidFill>
                            <a:schemeClr val="tx1"/>
                          </a:solidFill>
                          <a:latin typeface="BIZ UDPゴシック" panose="020B0400000000000000" pitchFamily="50" charset="-128"/>
                          <a:ea typeface="BIZ UDPゴシック" panose="020B0400000000000000" pitchFamily="50" charset="-128"/>
                        </a:rPr>
                        <a:t>合計　　　　　　　　　　　　　　　　　　　　　　　　　　　　　　　　円</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96645203"/>
                  </a:ext>
                </a:extLst>
              </a:tr>
            </a:tbl>
          </a:graphicData>
        </a:graphic>
      </p:graphicFrame>
      <p:sp>
        <p:nvSpPr>
          <p:cNvPr id="15" name="テキスト ボックス 14">
            <a:extLst>
              <a:ext uri="{FF2B5EF4-FFF2-40B4-BE49-F238E27FC236}">
                <a16:creationId xmlns:a16="http://schemas.microsoft.com/office/drawing/2014/main" id="{B13D3F64-1B44-45A9-AEA8-BBFA366EC03D}"/>
              </a:ext>
            </a:extLst>
          </p:cNvPr>
          <p:cNvSpPr txBox="1"/>
          <p:nvPr/>
        </p:nvSpPr>
        <p:spPr>
          <a:xfrm>
            <a:off x="266526" y="7122189"/>
            <a:ext cx="1271502"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【2.</a:t>
            </a:r>
            <a:r>
              <a:rPr kumimoji="1" lang="ja-JP" altLang="en-US" sz="1050" dirty="0">
                <a:ln w="3175">
                  <a:noFill/>
                </a:ln>
                <a:latin typeface="BIZ UDPゴシック" panose="020B0400000000000000" pitchFamily="50" charset="-128"/>
                <a:ea typeface="BIZ UDPゴシック" panose="020B0400000000000000" pitchFamily="50" charset="-128"/>
              </a:rPr>
              <a:t>助成経費内訳</a:t>
            </a:r>
            <a:r>
              <a:rPr kumimoji="1" lang="en-US" altLang="ja-JP" sz="1050" dirty="0">
                <a:ln w="3175">
                  <a:noFill/>
                </a:ln>
                <a:latin typeface="BIZ UDPゴシック" panose="020B0400000000000000" pitchFamily="50" charset="-128"/>
                <a:ea typeface="BIZ UDPゴシック" panose="020B0400000000000000" pitchFamily="50" charset="-128"/>
              </a:rPr>
              <a:t>】</a:t>
            </a:r>
          </a:p>
        </p:txBody>
      </p:sp>
      <p:graphicFrame>
        <p:nvGraphicFramePr>
          <p:cNvPr id="20" name="表 19">
            <a:extLst>
              <a:ext uri="{FF2B5EF4-FFF2-40B4-BE49-F238E27FC236}">
                <a16:creationId xmlns:a16="http://schemas.microsoft.com/office/drawing/2014/main" id="{95E34AFA-2DAF-42C4-97E3-CB603C2CAD84}"/>
              </a:ext>
            </a:extLst>
          </p:cNvPr>
          <p:cNvGraphicFramePr>
            <a:graphicFrameLocks noGrp="1"/>
          </p:cNvGraphicFramePr>
          <p:nvPr>
            <p:extLst/>
          </p:nvPr>
        </p:nvGraphicFramePr>
        <p:xfrm>
          <a:off x="309246" y="4247813"/>
          <a:ext cx="6239508" cy="2738914"/>
        </p:xfrm>
        <a:graphic>
          <a:graphicData uri="http://schemas.openxmlformats.org/drawingml/2006/table">
            <a:tbl>
              <a:tblPr firstRow="1" bandRow="1">
                <a:tableStyleId>{5C22544A-7EE6-4342-B048-85BDC9FD1C3A}</a:tableStyleId>
              </a:tblPr>
              <a:tblGrid>
                <a:gridCol w="1207177">
                  <a:extLst>
                    <a:ext uri="{9D8B030D-6E8A-4147-A177-3AD203B41FA5}">
                      <a16:colId xmlns:a16="http://schemas.microsoft.com/office/drawing/2014/main" val="2136568049"/>
                    </a:ext>
                  </a:extLst>
                </a:gridCol>
                <a:gridCol w="995958">
                  <a:extLst>
                    <a:ext uri="{9D8B030D-6E8A-4147-A177-3AD203B41FA5}">
                      <a16:colId xmlns:a16="http://schemas.microsoft.com/office/drawing/2014/main" val="1349716459"/>
                    </a:ext>
                  </a:extLst>
                </a:gridCol>
                <a:gridCol w="4036373">
                  <a:extLst>
                    <a:ext uri="{9D8B030D-6E8A-4147-A177-3AD203B41FA5}">
                      <a16:colId xmlns:a16="http://schemas.microsoft.com/office/drawing/2014/main" val="3206887314"/>
                    </a:ext>
                  </a:extLst>
                </a:gridCol>
              </a:tblGrid>
              <a:tr h="437433">
                <a:tc>
                  <a:txBody>
                    <a:bodyPr/>
                    <a:lstStyle/>
                    <a:p>
                      <a:pPr algn="dist"/>
                      <a:r>
                        <a:rPr kumimoji="1" lang="ja-JP" altLang="en-US" sz="1050" b="0" dirty="0">
                          <a:solidFill>
                            <a:schemeClr val="tx1"/>
                          </a:solidFill>
                          <a:latin typeface="BIZ UDPゴシック" panose="020B0400000000000000" pitchFamily="50" charset="-128"/>
                          <a:ea typeface="BIZ UDPゴシック" panose="020B0400000000000000" pitchFamily="50" charset="-128"/>
                        </a:rPr>
                        <a:t>事業名</a:t>
                      </a:r>
                      <a:endParaRPr kumimoji="1" lang="en-US" altLang="ja-JP"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471903032"/>
                  </a:ext>
                </a:extLst>
              </a:tr>
              <a:tr h="437433">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場所</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10996204"/>
                  </a:ext>
                </a:extLst>
              </a:tr>
              <a:tr h="437433">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日時</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5790815"/>
                  </a:ext>
                </a:extLst>
              </a:tr>
              <a:tr h="437433">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参加人数</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2">
                  <a:txBody>
                    <a:bodyPr/>
                    <a:lstStyle/>
                    <a:p>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22053553"/>
                  </a:ext>
                </a:extLst>
              </a:tr>
              <a:tr h="989182">
                <a:tc>
                  <a:txBody>
                    <a:bodyPr/>
                    <a:lstStyle/>
                    <a:p>
                      <a:pPr algn="dist"/>
                      <a:r>
                        <a:rPr kumimoji="1" lang="ja-JP" altLang="en-US" sz="1050" dirty="0">
                          <a:solidFill>
                            <a:schemeClr val="tx1"/>
                          </a:solidFill>
                          <a:latin typeface="BIZ UDPゴシック" panose="020B0400000000000000" pitchFamily="50" charset="-128"/>
                          <a:ea typeface="BIZ UDPゴシック" panose="020B0400000000000000" pitchFamily="50" charset="-128"/>
                        </a:rPr>
                        <a:t>回収ごみ袋数</a:t>
                      </a:r>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5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900" dirty="0">
                        <a:solidFill>
                          <a:srgbClr val="FF0000"/>
                        </a:solidFill>
                        <a:latin typeface="BIZ UDPゴシック" panose="020B0400000000000000" pitchFamily="50" charset="-128"/>
                        <a:ea typeface="BIZ UDPゴシック" panose="020B0400000000000000" pitchFamily="50" charset="-128"/>
                      </a:endParaRPr>
                    </a:p>
                  </a:txBody>
                  <a:tcPr anchor="ctr">
                    <a:lnL w="3175"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endParaRPr kumimoji="1" lang="en-US" altLang="ja-JP" sz="900" dirty="0">
                        <a:solidFill>
                          <a:srgbClr val="FF0000"/>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0702319"/>
                  </a:ext>
                </a:extLst>
              </a:tr>
            </a:tbl>
          </a:graphicData>
        </a:graphic>
      </p:graphicFrame>
      <p:sp>
        <p:nvSpPr>
          <p:cNvPr id="21" name="テキスト ボックス 20">
            <a:extLst>
              <a:ext uri="{FF2B5EF4-FFF2-40B4-BE49-F238E27FC236}">
                <a16:creationId xmlns:a16="http://schemas.microsoft.com/office/drawing/2014/main" id="{A3D753AB-634C-42F8-B34A-FBD504442334}"/>
              </a:ext>
            </a:extLst>
          </p:cNvPr>
          <p:cNvSpPr txBox="1"/>
          <p:nvPr/>
        </p:nvSpPr>
        <p:spPr>
          <a:xfrm>
            <a:off x="1538028" y="5176239"/>
            <a:ext cx="6324949" cy="293478"/>
          </a:xfrm>
          <a:prstGeom prst="rect">
            <a:avLst/>
          </a:prstGeom>
          <a:noFill/>
        </p:spPr>
        <p:txBody>
          <a:bodyPr wrap="square" rtlCol="0">
            <a:spAutoFit/>
          </a:bodyPr>
          <a:lstStyle/>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令和６年　　　　月　　　　日　</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　　　　</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　　　　時　　　　分から　　　　時　　　　分まで</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DA7B077A-1194-4B09-8D9B-E7926270DDE9}"/>
              </a:ext>
            </a:extLst>
          </p:cNvPr>
          <p:cNvSpPr txBox="1"/>
          <p:nvPr/>
        </p:nvSpPr>
        <p:spPr>
          <a:xfrm>
            <a:off x="266526" y="3987998"/>
            <a:ext cx="2117887" cy="293478"/>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【1.</a:t>
            </a:r>
            <a:r>
              <a:rPr kumimoji="1" lang="ja-JP" altLang="en-US" sz="1050" dirty="0">
                <a:ln w="3175">
                  <a:noFill/>
                </a:ln>
                <a:latin typeface="BIZ UDPゴシック" panose="020B0400000000000000" pitchFamily="50" charset="-128"/>
                <a:ea typeface="BIZ UDPゴシック" panose="020B0400000000000000" pitchFamily="50" charset="-128"/>
              </a:rPr>
              <a:t>環境保全清掃イベントの実績</a:t>
            </a:r>
            <a:r>
              <a:rPr kumimoji="1" lang="en-US" altLang="ja-JP" sz="1050" dirty="0">
                <a:ln w="3175">
                  <a:noFill/>
                </a:ln>
                <a:latin typeface="BIZ UDPゴシック" panose="020B0400000000000000" pitchFamily="50" charset="-128"/>
                <a:ea typeface="BIZ UDPゴシック" panose="020B0400000000000000" pitchFamily="50" charset="-128"/>
              </a:rPr>
              <a:t>】</a:t>
            </a:r>
          </a:p>
        </p:txBody>
      </p:sp>
      <p:sp>
        <p:nvSpPr>
          <p:cNvPr id="23" name="テキスト ボックス 22">
            <a:extLst>
              <a:ext uri="{FF2B5EF4-FFF2-40B4-BE49-F238E27FC236}">
                <a16:creationId xmlns:a16="http://schemas.microsoft.com/office/drawing/2014/main" id="{4A1AD3EC-4E80-42AD-B4A0-3F64E8F75275}"/>
              </a:ext>
            </a:extLst>
          </p:cNvPr>
          <p:cNvSpPr txBox="1"/>
          <p:nvPr/>
        </p:nvSpPr>
        <p:spPr>
          <a:xfrm>
            <a:off x="309246" y="9125732"/>
            <a:ext cx="5949064" cy="778226"/>
          </a:xfrm>
          <a:prstGeom prst="rect">
            <a:avLst/>
          </a:prstGeom>
          <a:noFill/>
        </p:spPr>
        <p:txBody>
          <a:bodyPr wrap="non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【3.</a:t>
            </a:r>
            <a:r>
              <a:rPr kumimoji="1" lang="ja-JP" altLang="en-US" sz="1050" dirty="0">
                <a:ln w="3175">
                  <a:noFill/>
                </a:ln>
                <a:latin typeface="BIZ UDPゴシック" panose="020B0400000000000000" pitchFamily="50" charset="-128"/>
                <a:ea typeface="BIZ UDPゴシック" panose="020B0400000000000000" pitchFamily="50" charset="-128"/>
              </a:rPr>
              <a:t>誓約事項</a:t>
            </a:r>
            <a:r>
              <a:rPr kumimoji="1" lang="en-US" altLang="ja-JP" sz="1050" dirty="0">
                <a:ln w="3175">
                  <a:noFill/>
                </a:ln>
                <a:latin typeface="BIZ UDPゴシック" panose="020B0400000000000000" pitchFamily="50" charset="-128"/>
                <a:ea typeface="BIZ UDPゴシック" panose="020B0400000000000000" pitchFamily="50" charset="-128"/>
              </a:rPr>
              <a:t>】</a:t>
            </a: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本報告にあたり、内容及び添付書類に虚偽がないことを誓約します。</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国若しくは地方公共団体又はそれらの外郭団体から他の補助金等の交付を受けていない事業です。</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3FDBB059-890A-441E-BA73-67451781F233}"/>
              </a:ext>
            </a:extLst>
          </p:cNvPr>
          <p:cNvSpPr txBox="1"/>
          <p:nvPr/>
        </p:nvSpPr>
        <p:spPr>
          <a:xfrm>
            <a:off x="1499016" y="5835122"/>
            <a:ext cx="1998786" cy="1141787"/>
          </a:xfrm>
          <a:prstGeom prst="rect">
            <a:avLst/>
          </a:prstGeom>
          <a:noFill/>
        </p:spPr>
        <p:txBody>
          <a:bodyPr wrap="square" rtlCol="0">
            <a:spAutoFit/>
          </a:bodyPr>
          <a:lstStyle/>
          <a:p>
            <a:pPr>
              <a:lnSpc>
                <a:spcPct val="250000"/>
              </a:lnSpc>
            </a:pPr>
            <a:r>
              <a:rPr kumimoji="1" lang="ja-JP" altLang="en-US" sz="1050" dirty="0">
                <a:ln w="3175">
                  <a:noFill/>
                </a:ln>
                <a:latin typeface="BIZ UDPゴシック" panose="020B0400000000000000" pitchFamily="50" charset="-128"/>
                <a:ea typeface="BIZ UDPゴシック" panose="020B0400000000000000" pitchFamily="50" charset="-128"/>
              </a:rPr>
              <a:t>総数　　</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200000"/>
              </a:lnSpc>
            </a:pP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250000"/>
              </a:lnSpc>
            </a:pPr>
            <a:r>
              <a:rPr kumimoji="1" lang="ja-JP" altLang="en-US" sz="1050" dirty="0">
                <a:ln w="3175">
                  <a:noFill/>
                </a:ln>
                <a:latin typeface="BIZ UDPゴシック" panose="020B0400000000000000" pitchFamily="50" charset="-128"/>
                <a:ea typeface="BIZ UDPゴシック" panose="020B0400000000000000" pitchFamily="50" charset="-128"/>
              </a:rPr>
              <a:t>                袋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25" name="テキスト ボックス 24">
            <a:extLst>
              <a:ext uri="{FF2B5EF4-FFF2-40B4-BE49-F238E27FC236}">
                <a16:creationId xmlns:a16="http://schemas.microsoft.com/office/drawing/2014/main" id="{1BEC2D99-553B-41C4-9FFC-65B76F0A80F0}"/>
              </a:ext>
            </a:extLst>
          </p:cNvPr>
          <p:cNvSpPr txBox="1"/>
          <p:nvPr/>
        </p:nvSpPr>
        <p:spPr>
          <a:xfrm>
            <a:off x="223805" y="6951437"/>
            <a:ext cx="6324949" cy="253916"/>
          </a:xfrm>
          <a:prstGeom prst="rect">
            <a:avLst/>
          </a:prstGeom>
          <a:noFill/>
        </p:spPr>
        <p:txBody>
          <a:bodyPr wrap="square" rtlCol="0">
            <a:spAutoFit/>
          </a:bodyPr>
          <a:lstStyle/>
          <a:p>
            <a:r>
              <a:rPr kumimoji="1" lang="ja-JP" altLang="en-US" sz="1000" dirty="0">
                <a:ln w="3175">
                  <a:noFill/>
                </a:ln>
                <a:solidFill>
                  <a:srgbClr val="FF0000"/>
                </a:solidFill>
                <a:latin typeface="BIZ UDPゴシック" panose="020B0400000000000000" pitchFamily="50" charset="-128"/>
                <a:ea typeface="BIZ UDPゴシック" panose="020B0400000000000000" pitchFamily="50" charset="-128"/>
              </a:rPr>
              <a:t>＊</a:t>
            </a:r>
            <a:r>
              <a:rPr kumimoji="1" lang="en-US" altLang="ja-JP" sz="1000" dirty="0">
                <a:ln w="3175">
                  <a:noFill/>
                </a:ln>
                <a:solidFill>
                  <a:srgbClr val="FF0000"/>
                </a:solidFill>
                <a:latin typeface="BIZ UDPゴシック" panose="020B0400000000000000" pitchFamily="50" charset="-128"/>
                <a:ea typeface="BIZ UDPゴシック" panose="020B0400000000000000" pitchFamily="50" charset="-128"/>
              </a:rPr>
              <a:t>2</a:t>
            </a:r>
            <a:r>
              <a:rPr kumimoji="1" lang="ja-JP" altLang="en-US" sz="1000" dirty="0">
                <a:ln w="3175">
                  <a:noFill/>
                </a:ln>
                <a:solidFill>
                  <a:srgbClr val="FF0000"/>
                </a:solidFill>
                <a:latin typeface="BIZ UDPゴシック" panose="020B0400000000000000" pitchFamily="50" charset="-128"/>
                <a:ea typeface="BIZ UDPゴシック" panose="020B0400000000000000" pitchFamily="50" charset="-128"/>
              </a:rPr>
              <a:t>種類のごみ袋は、可燃・不燃等の表示はしていません。ごみの分別は各自治体のルールに従ってください。　</a:t>
            </a: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26" name="テキスト ボックス 25">
            <a:extLst>
              <a:ext uri="{FF2B5EF4-FFF2-40B4-BE49-F238E27FC236}">
                <a16:creationId xmlns:a16="http://schemas.microsoft.com/office/drawing/2014/main" id="{4765B20C-9A99-4F55-BED5-05BD921DB4CD}"/>
              </a:ext>
            </a:extLst>
          </p:cNvPr>
          <p:cNvSpPr txBox="1"/>
          <p:nvPr/>
        </p:nvSpPr>
        <p:spPr>
          <a:xfrm>
            <a:off x="2498409" y="5931172"/>
            <a:ext cx="4050345" cy="1020600"/>
          </a:xfrm>
          <a:prstGeom prst="rect">
            <a:avLst/>
          </a:prstGeom>
          <a:noFill/>
        </p:spPr>
        <p:txBody>
          <a:bodyPr wrap="square" rtlCol="0">
            <a:spAutoFit/>
          </a:bodyPr>
          <a:lstStyle/>
          <a:p>
            <a:pPr>
              <a:lnSpc>
                <a:spcPct val="150000"/>
              </a:lnSpc>
            </a:pP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内訳</a:t>
            </a:r>
            <a:r>
              <a:rPr kumimoji="1" lang="en-US" altLang="ja-JP" sz="1050" dirty="0">
                <a:ln w="3175">
                  <a:noFill/>
                </a:ln>
                <a:latin typeface="BIZ UDPゴシック" panose="020B0400000000000000" pitchFamily="50" charset="-128"/>
                <a:ea typeface="BIZ UDPゴシック" panose="020B0400000000000000" pitchFamily="50" charset="-128"/>
              </a:rPr>
              <a:t>】</a:t>
            </a:r>
          </a:p>
          <a:p>
            <a:pP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・可燃ごみ　　　　　　　   　袋　　　　    ・不燃ごみ　　　　　　        袋　　　　</a:t>
            </a:r>
            <a:endParaRPr kumimoji="1" lang="en-US" altLang="ja-JP" sz="1050" dirty="0">
              <a:ln w="3175">
                <a:noFill/>
              </a:ln>
              <a:latin typeface="BIZ UDPゴシック" panose="020B0400000000000000" pitchFamily="50" charset="-128"/>
              <a:ea typeface="BIZ UDPゴシック" panose="020B0400000000000000" pitchFamily="50" charset="-128"/>
            </a:endParaRPr>
          </a:p>
          <a:p>
            <a:pPr>
              <a:lnSpc>
                <a:spcPct val="150000"/>
              </a:lnSpc>
            </a:pP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別紙、</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様式</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r>
              <a:rPr kumimoji="1" lang="ja-JP" altLang="en-US" sz="1050" dirty="0">
                <a:solidFill>
                  <a:srgbClr val="FF0000"/>
                </a:solidFill>
                <a:latin typeface="BIZ UDPゴシック" panose="020B0400000000000000" pitchFamily="50" charset="-128"/>
                <a:ea typeface="BIZ UDPゴシック" panose="020B0400000000000000" pitchFamily="50" charset="-128"/>
              </a:rPr>
              <a:t>第</a:t>
            </a:r>
            <a:r>
              <a:rPr kumimoji="1" lang="en-US" altLang="ja-JP" sz="1050" dirty="0">
                <a:solidFill>
                  <a:srgbClr val="FF0000"/>
                </a:solidFill>
                <a:latin typeface="BIZ UDPゴシック" panose="020B0400000000000000" pitchFamily="50" charset="-128"/>
                <a:ea typeface="BIZ UDPゴシック" panose="020B0400000000000000" pitchFamily="50" charset="-128"/>
              </a:rPr>
              <a:t>4-1</a:t>
            </a:r>
            <a:r>
              <a:rPr kumimoji="1" lang="ja-JP" altLang="en-US" sz="1050" dirty="0">
                <a:solidFill>
                  <a:srgbClr val="FF0000"/>
                </a:solidFill>
                <a:latin typeface="BIZ UDPゴシック" panose="020B0400000000000000" pitchFamily="50" charset="-128"/>
                <a:ea typeface="BIZ UDPゴシック" panose="020B0400000000000000" pitchFamily="50" charset="-128"/>
              </a:rPr>
              <a:t>号</a:t>
            </a:r>
            <a:r>
              <a:rPr kumimoji="1" lang="en-US" altLang="ja-JP" sz="1050" dirty="0">
                <a:solidFill>
                  <a:srgbClr val="FF0000"/>
                </a:solidFill>
                <a:latin typeface="BIZ UDPゴシック" panose="020B0400000000000000" pitchFamily="50" charset="-128"/>
                <a:ea typeface="BIZ UDPゴシック" panose="020B0400000000000000" pitchFamily="50" charset="-128"/>
              </a:rPr>
              <a:t>】</a:t>
            </a:r>
          </a:p>
          <a:p>
            <a:pPr>
              <a:lnSpc>
                <a:spcPct val="150000"/>
              </a:lnSpc>
            </a:pPr>
            <a:r>
              <a:rPr kumimoji="1" lang="ja-JP" altLang="en-US" sz="1050" dirty="0">
                <a:solidFill>
                  <a:srgbClr val="FF0000"/>
                </a:solidFill>
                <a:latin typeface="BIZ UDPゴシック" panose="020B0400000000000000" pitchFamily="50" charset="-128"/>
                <a:ea typeface="BIZ UDPゴシック" panose="020B0400000000000000" pitchFamily="50" charset="-128"/>
              </a:rPr>
              <a:t>回収物報告シートに拾得物内訳の詳細を記入し報告してください。</a:t>
            </a:r>
            <a:r>
              <a:rPr kumimoji="1" lang="ja-JP" altLang="en-US" sz="1050" dirty="0">
                <a:ln w="3175">
                  <a:noFill/>
                </a:ln>
                <a:latin typeface="BIZ UDPゴシック" panose="020B0400000000000000" pitchFamily="50" charset="-128"/>
                <a:ea typeface="BIZ UDPゴシック" panose="020B0400000000000000" pitchFamily="50" charset="-128"/>
              </a:rPr>
              <a:t>　　　　　　 　　</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pSp>
        <p:nvGrpSpPr>
          <p:cNvPr id="12" name="グループ化 11">
            <a:extLst>
              <a:ext uri="{FF2B5EF4-FFF2-40B4-BE49-F238E27FC236}">
                <a16:creationId xmlns:a16="http://schemas.microsoft.com/office/drawing/2014/main" id="{E869DB25-B619-4BEC-A650-EAF75E6FF107}"/>
              </a:ext>
            </a:extLst>
          </p:cNvPr>
          <p:cNvGrpSpPr/>
          <p:nvPr/>
        </p:nvGrpSpPr>
        <p:grpSpPr>
          <a:xfrm>
            <a:off x="5731019" y="9242727"/>
            <a:ext cx="894430" cy="475515"/>
            <a:chOff x="5723697" y="9091808"/>
            <a:chExt cx="894430" cy="475515"/>
          </a:xfrm>
        </p:grpSpPr>
        <p:sp>
          <p:nvSpPr>
            <p:cNvPr id="11" name="正方形/長方形 10">
              <a:extLst>
                <a:ext uri="{FF2B5EF4-FFF2-40B4-BE49-F238E27FC236}">
                  <a16:creationId xmlns:a16="http://schemas.microsoft.com/office/drawing/2014/main" id="{B4B8D53F-53D1-4C5B-9933-83BEC4E7F629}"/>
                </a:ext>
              </a:extLst>
            </p:cNvPr>
            <p:cNvSpPr/>
            <p:nvPr/>
          </p:nvSpPr>
          <p:spPr>
            <a:xfrm>
              <a:off x="6246354" y="9229233"/>
              <a:ext cx="302400" cy="3018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C6F42ACE-376E-47A6-A011-2DF3FFB153A6}"/>
                </a:ext>
              </a:extLst>
            </p:cNvPr>
            <p:cNvSpPr txBox="1"/>
            <p:nvPr/>
          </p:nvSpPr>
          <p:spPr>
            <a:xfrm>
              <a:off x="5723697" y="9228718"/>
              <a:ext cx="587019" cy="293478"/>
            </a:xfrm>
            <a:prstGeom prst="rect">
              <a:avLst/>
            </a:prstGeom>
            <a:noFill/>
          </p:spPr>
          <p:txBody>
            <a:bodyPr wrap="none" rtlCol="0" anchor="ctr">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はい⇒</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28" name="テキスト ボックス 27">
              <a:extLst>
                <a:ext uri="{FF2B5EF4-FFF2-40B4-BE49-F238E27FC236}">
                  <a16:creationId xmlns:a16="http://schemas.microsoft.com/office/drawing/2014/main" id="{26182864-4F11-4723-9193-D4E4C6D9ED7B}"/>
                </a:ext>
              </a:extLst>
            </p:cNvPr>
            <p:cNvSpPr txBox="1"/>
            <p:nvPr/>
          </p:nvSpPr>
          <p:spPr>
            <a:xfrm>
              <a:off x="6176980" y="9091808"/>
              <a:ext cx="441147" cy="475515"/>
            </a:xfrm>
            <a:prstGeom prst="rect">
              <a:avLst/>
            </a:prstGeom>
            <a:noFill/>
          </p:spPr>
          <p:txBody>
            <a:bodyPr wrap="none" rtlCol="0">
              <a:spAutoFit/>
            </a:bodyPr>
            <a:lstStyle/>
            <a:p>
              <a:pPr algn="ctr">
                <a:lnSpc>
                  <a:spcPct val="150000"/>
                </a:lnSpc>
              </a:pPr>
              <a:r>
                <a:rPr kumimoji="1" lang="ja-JP" altLang="en-US" sz="2000" dirty="0">
                  <a:ln w="3175">
                    <a:noFill/>
                  </a:ln>
                  <a:solidFill>
                    <a:schemeClr val="bg1">
                      <a:lumMod val="85000"/>
                    </a:schemeClr>
                  </a:solidFill>
                  <a:latin typeface="BIZ UDPゴシック" panose="020B0400000000000000" pitchFamily="50" charset="-128"/>
                  <a:ea typeface="BIZ UDPゴシック" panose="020B0400000000000000" pitchFamily="50" charset="-128"/>
                </a:rPr>
                <a:t>✓</a:t>
              </a:r>
              <a:endParaRPr kumimoji="1" lang="en-US" altLang="ja-JP" sz="2000" dirty="0">
                <a:ln w="3175">
                  <a:noFill/>
                </a:ln>
                <a:solidFill>
                  <a:schemeClr val="bg1">
                    <a:lumMod val="85000"/>
                  </a:schemeClr>
                </a:solidFill>
                <a:latin typeface="BIZ UDPゴシック" panose="020B0400000000000000" pitchFamily="50" charset="-128"/>
                <a:ea typeface="BIZ UDPゴシック" panose="020B0400000000000000" pitchFamily="50" charset="-128"/>
              </a:endParaRPr>
            </a:p>
          </p:txBody>
        </p:sp>
      </p:grpSp>
      <p:sp>
        <p:nvSpPr>
          <p:cNvPr id="29" name="テキスト ボックス 28">
            <a:extLst>
              <a:ext uri="{FF2B5EF4-FFF2-40B4-BE49-F238E27FC236}">
                <a16:creationId xmlns:a16="http://schemas.microsoft.com/office/drawing/2014/main" id="{4E1E42D1-9A54-40E0-9340-64365A7927C8}"/>
              </a:ext>
            </a:extLst>
          </p:cNvPr>
          <p:cNvSpPr txBox="1"/>
          <p:nvPr/>
        </p:nvSpPr>
        <p:spPr>
          <a:xfrm>
            <a:off x="5635460" y="9150974"/>
            <a:ext cx="1085554" cy="245580"/>
          </a:xfrm>
          <a:prstGeom prst="rect">
            <a:avLst/>
          </a:prstGeom>
          <a:noFill/>
        </p:spPr>
        <p:txBody>
          <a:bodyPr wrap="none" rtlCol="0">
            <a:spAutoFit/>
          </a:bodyPr>
          <a:lstStyle/>
          <a:p>
            <a:pPr algn="ctr">
              <a:lnSpc>
                <a:spcPct val="150000"/>
              </a:lnSpc>
            </a:pPr>
            <a:r>
              <a:rPr kumimoji="1" lang="ja-JP" altLang="en-US" sz="800" dirty="0">
                <a:ln w="3175">
                  <a:noFill/>
                </a:ln>
                <a:latin typeface="BIZ UDPゴシック" panose="020B0400000000000000" pitchFamily="50" charset="-128"/>
                <a:ea typeface="BIZ UDPゴシック" panose="020B0400000000000000" pitchFamily="50" charset="-128"/>
              </a:rPr>
              <a:t>必ずご記入ください</a:t>
            </a:r>
            <a:endParaRPr kumimoji="1" lang="en-US" altLang="ja-JP" sz="800" dirty="0">
              <a:ln w="3175">
                <a:noFill/>
              </a:ln>
              <a:latin typeface="BIZ UDPゴシック" panose="020B0400000000000000" pitchFamily="50" charset="-128"/>
              <a:ea typeface="BIZ UDPゴシック" panose="020B0400000000000000" pitchFamily="50" charset="-128"/>
            </a:endParaRPr>
          </a:p>
        </p:txBody>
      </p:sp>
      <p:sp>
        <p:nvSpPr>
          <p:cNvPr id="30" name="テキスト ボックス 29">
            <a:extLst>
              <a:ext uri="{FF2B5EF4-FFF2-40B4-BE49-F238E27FC236}">
                <a16:creationId xmlns:a16="http://schemas.microsoft.com/office/drawing/2014/main" id="{A49575F7-564B-49C6-9F3C-1EE23864F0B9}"/>
              </a:ext>
            </a:extLst>
          </p:cNvPr>
          <p:cNvSpPr txBox="1"/>
          <p:nvPr/>
        </p:nvSpPr>
        <p:spPr>
          <a:xfrm>
            <a:off x="2042242" y="445305"/>
            <a:ext cx="2773516" cy="360548"/>
          </a:xfrm>
          <a:prstGeom prst="rect">
            <a:avLst/>
          </a:prstGeom>
          <a:noFill/>
        </p:spPr>
        <p:txBody>
          <a:bodyPr wrap="none" rtlCol="0">
            <a:spAutoFit/>
          </a:bodyPr>
          <a:lstStyle/>
          <a:p>
            <a:pPr algn="ctr">
              <a:lnSpc>
                <a:spcPct val="150000"/>
              </a:lnSpc>
            </a:pPr>
            <a:r>
              <a:rPr kumimoji="1" lang="ja-JP" altLang="en-US" sz="1400" dirty="0">
                <a:ln w="3175">
                  <a:noFill/>
                </a:ln>
                <a:latin typeface="BIZ UDPゴシック" panose="020B0400000000000000" pitchFamily="50" charset="-128"/>
                <a:ea typeface="BIZ UDPゴシック" panose="020B0400000000000000" pitchFamily="50" charset="-128"/>
              </a:rPr>
              <a:t>≪清掃活動イベント実施報告書≫</a:t>
            </a:r>
            <a:endParaRPr kumimoji="1" lang="en-US" altLang="ja-JP" sz="1400" dirty="0">
              <a:ln w="3175">
                <a:noFill/>
              </a:ln>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764791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02989E2-F67A-487A-9EE7-7B02DDC2B050}"/>
              </a:ext>
            </a:extLst>
          </p:cNvPr>
          <p:cNvSpPr/>
          <p:nvPr/>
        </p:nvSpPr>
        <p:spPr>
          <a:xfrm>
            <a:off x="49108" y="13199"/>
            <a:ext cx="6759785" cy="33355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07F6F92-B356-4DFB-B3AE-2E07FFF14132}"/>
              </a:ext>
            </a:extLst>
          </p:cNvPr>
          <p:cNvSpPr txBox="1"/>
          <p:nvPr/>
        </p:nvSpPr>
        <p:spPr>
          <a:xfrm>
            <a:off x="310198" y="-31188"/>
            <a:ext cx="6237605" cy="360548"/>
          </a:xfrm>
          <a:prstGeom prst="rect">
            <a:avLst/>
          </a:prstGeom>
          <a:noFill/>
        </p:spPr>
        <p:txBody>
          <a:bodyPr wrap="none" rtlCol="0">
            <a:spAutoFit/>
          </a:bodyPr>
          <a:lstStyle/>
          <a:p>
            <a:pPr>
              <a:lnSpc>
                <a:spcPct val="150000"/>
              </a:lnSpc>
            </a:pP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令和６年度岩手県海洋ごみ対策清掃活動団体支援制度清掃活動実施報告書</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p>
        </p:txBody>
      </p:sp>
      <p:sp>
        <p:nvSpPr>
          <p:cNvPr id="4" name="テキスト ボックス 3">
            <a:extLst>
              <a:ext uri="{FF2B5EF4-FFF2-40B4-BE49-F238E27FC236}">
                <a16:creationId xmlns:a16="http://schemas.microsoft.com/office/drawing/2014/main" id="{7C7CF5ED-1A08-4E02-9E4C-ABBAC91893C5}"/>
              </a:ext>
            </a:extLst>
          </p:cNvPr>
          <p:cNvSpPr txBox="1"/>
          <p:nvPr/>
        </p:nvSpPr>
        <p:spPr>
          <a:xfrm>
            <a:off x="49108" y="417771"/>
            <a:ext cx="1398140" cy="293478"/>
          </a:xfrm>
          <a:prstGeom prst="rect">
            <a:avLst/>
          </a:prstGeom>
          <a:noFill/>
          <a:ln>
            <a:solidFill>
              <a:schemeClr val="tx1">
                <a:lumMod val="50000"/>
                <a:lumOff val="50000"/>
              </a:schemeClr>
            </a:solidFill>
          </a:ln>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4</a:t>
            </a:r>
            <a:r>
              <a:rPr kumimoji="1" lang="ja-JP" altLang="en-US" sz="1050" dirty="0">
                <a:ln w="3175">
                  <a:noFill/>
                </a:ln>
                <a:latin typeface="BIZ UDPゴシック" panose="020B0400000000000000" pitchFamily="50" charset="-128"/>
                <a:ea typeface="BIZ UDPゴシック" panose="020B0400000000000000" pitchFamily="50" charset="-128"/>
              </a:rPr>
              <a:t>号</a:t>
            </a:r>
            <a:r>
              <a:rPr kumimoji="1" lang="en-US" altLang="ja-JP" sz="1050" dirty="0">
                <a:ln w="3175">
                  <a:noFill/>
                </a:ln>
                <a:latin typeface="BIZ UDPゴシック" panose="020B0400000000000000" pitchFamily="50" charset="-128"/>
                <a:ea typeface="BIZ UDPゴシック" panose="020B0400000000000000" pitchFamily="50" charset="-128"/>
              </a:rPr>
              <a:t>-1</a:t>
            </a:r>
            <a:r>
              <a:rPr kumimoji="1" lang="ja-JP" altLang="en-US" sz="1050" dirty="0">
                <a:ln w="3175">
                  <a:noFill/>
                </a:ln>
                <a:latin typeface="BIZ UDPゴシック" panose="020B0400000000000000" pitchFamily="50" charset="-128"/>
                <a:ea typeface="BIZ UDPゴシック" panose="020B0400000000000000" pitchFamily="50" charset="-128"/>
              </a:rPr>
              <a:t>　別紙</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graphicFrame>
        <p:nvGraphicFramePr>
          <p:cNvPr id="12" name="オブジェクト 11">
            <a:extLst>
              <a:ext uri="{FF2B5EF4-FFF2-40B4-BE49-F238E27FC236}">
                <a16:creationId xmlns:a16="http://schemas.microsoft.com/office/drawing/2014/main" id="{13708A86-2810-43C6-A18D-D3588A64EE1F}"/>
              </a:ext>
            </a:extLst>
          </p:cNvPr>
          <p:cNvGraphicFramePr>
            <a:graphicFrameLocks noChangeAspect="1"/>
          </p:cNvGraphicFramePr>
          <p:nvPr>
            <p:extLst>
              <p:ext uri="{D42A27DB-BD31-4B8C-83A1-F6EECF244321}">
                <p14:modId xmlns:p14="http://schemas.microsoft.com/office/powerpoint/2010/main" val="1159834382"/>
              </p:ext>
            </p:extLst>
          </p:nvPr>
        </p:nvGraphicFramePr>
        <p:xfrm>
          <a:off x="274638" y="788988"/>
          <a:ext cx="6308725" cy="9056687"/>
        </p:xfrm>
        <a:graphic>
          <a:graphicData uri="http://schemas.openxmlformats.org/presentationml/2006/ole">
            <mc:AlternateContent xmlns:mc="http://schemas.openxmlformats.org/markup-compatibility/2006">
              <mc:Choice xmlns:v="urn:schemas-microsoft-com:vml" Requires="v">
                <p:oleObj spid="_x0000_s1031" name="ワークシート" r:id="rId3" imgW="8934539" imgH="12830116" progId="Excel.Sheet.12">
                  <p:embed/>
                </p:oleObj>
              </mc:Choice>
              <mc:Fallback>
                <p:oleObj name="ワークシート" r:id="rId3" imgW="8934539" imgH="12830116" progId="Excel.Sheet.12">
                  <p:embed/>
                  <p:pic>
                    <p:nvPicPr>
                      <p:cNvPr id="0" name=""/>
                      <p:cNvPicPr/>
                      <p:nvPr/>
                    </p:nvPicPr>
                    <p:blipFill>
                      <a:blip r:embed="rId4"/>
                      <a:stretch>
                        <a:fillRect/>
                      </a:stretch>
                    </p:blipFill>
                    <p:spPr>
                      <a:xfrm>
                        <a:off x="274638" y="788988"/>
                        <a:ext cx="6308725" cy="9056687"/>
                      </a:xfrm>
                      <a:prstGeom prst="rect">
                        <a:avLst/>
                      </a:prstGeom>
                    </p:spPr>
                  </p:pic>
                </p:oleObj>
              </mc:Fallback>
            </mc:AlternateContent>
          </a:graphicData>
        </a:graphic>
      </p:graphicFrame>
      <p:sp>
        <p:nvSpPr>
          <p:cNvPr id="13" name="テキスト ボックス 12">
            <a:extLst>
              <a:ext uri="{FF2B5EF4-FFF2-40B4-BE49-F238E27FC236}">
                <a16:creationId xmlns:a16="http://schemas.microsoft.com/office/drawing/2014/main" id="{0759429B-3BD9-474F-B267-0439FC211F17}"/>
              </a:ext>
            </a:extLst>
          </p:cNvPr>
          <p:cNvSpPr txBox="1"/>
          <p:nvPr/>
        </p:nvSpPr>
        <p:spPr>
          <a:xfrm>
            <a:off x="2473450" y="392037"/>
            <a:ext cx="1911100" cy="360548"/>
          </a:xfrm>
          <a:prstGeom prst="rect">
            <a:avLst/>
          </a:prstGeom>
          <a:noFill/>
        </p:spPr>
        <p:txBody>
          <a:bodyPr wrap="none" rtlCol="0">
            <a:spAutoFit/>
          </a:bodyPr>
          <a:lstStyle/>
          <a:p>
            <a:pPr algn="ctr">
              <a:lnSpc>
                <a:spcPct val="150000"/>
              </a:lnSpc>
            </a:pPr>
            <a:r>
              <a:rPr kumimoji="1" lang="ja-JP" altLang="en-US" sz="1400" dirty="0">
                <a:ln w="3175">
                  <a:noFill/>
                </a:ln>
                <a:latin typeface="BIZ UDPゴシック" panose="020B0400000000000000" pitchFamily="50" charset="-128"/>
                <a:ea typeface="BIZ UDPゴシック" panose="020B0400000000000000" pitchFamily="50" charset="-128"/>
              </a:rPr>
              <a:t>≪回収物報告シート≫</a:t>
            </a:r>
            <a:endParaRPr kumimoji="1" lang="en-US" altLang="ja-JP" sz="1400" dirty="0">
              <a:ln w="3175">
                <a:noFill/>
              </a:ln>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128362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1577</TotalTime>
  <Words>421</Words>
  <Application>Microsoft Office PowerPoint</Application>
  <PresentationFormat>A4 210 x 297 mm</PresentationFormat>
  <Paragraphs>44</Paragraphs>
  <Slides>2</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0" baseType="lpstr">
      <vt:lpstr>BIZ UDPゴシック</vt:lpstr>
      <vt:lpstr>游ゴシック</vt:lpstr>
      <vt:lpstr>游ゴシック Light</vt:lpstr>
      <vt:lpstr>Arial</vt:lpstr>
      <vt:lpstr>Calibri</vt:lpstr>
      <vt:lpstr>Calibri Light</vt:lpstr>
      <vt:lpstr>Office テーマ</vt:lpstr>
      <vt:lpstr>Microsoft Excel ワークシート</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立花 久実 0705</dc:creator>
  <cp:lastModifiedBy>019949</cp:lastModifiedBy>
  <cp:revision>103</cp:revision>
  <cp:lastPrinted>2023-04-10T08:44:42Z</cp:lastPrinted>
  <dcterms:created xsi:type="dcterms:W3CDTF">2023-04-03T07:04:04Z</dcterms:created>
  <dcterms:modified xsi:type="dcterms:W3CDTF">2024-05-23T00:50:05Z</dcterms:modified>
</cp:coreProperties>
</file>