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9" r:id="rId2"/>
    <p:sldId id="270" r:id="rId3"/>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DF37"/>
    <a:srgbClr val="10AAAA"/>
    <a:srgbClr val="FA5D06"/>
    <a:srgbClr val="D08100"/>
    <a:srgbClr val="F39800"/>
    <a:srgbClr val="EAEAEA"/>
    <a:srgbClr val="D0CECE"/>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82" autoAdjust="0"/>
    <p:restoredTop sz="94363" autoAdjust="0"/>
  </p:normalViewPr>
  <p:slideViewPr>
    <p:cSldViewPr snapToGrid="0">
      <p:cViewPr varScale="1">
        <p:scale>
          <a:sx n="77" d="100"/>
          <a:sy n="77" d="100"/>
        </p:scale>
        <p:origin x="330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1237032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2990276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2341042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547988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1197661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2509712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3960614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1055934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390756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1516820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2719548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D4F626D-124B-43D2-A5BF-EA41D7D6CC46}" type="datetimeFigureOut">
              <a:rPr kumimoji="1" lang="ja-JP" altLang="en-US" smtClean="0"/>
              <a:t>2024/5/23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9031680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C7D5D116-1E9E-483C-B79B-CCEA5EDA00DE}"/>
              </a:ext>
            </a:extLst>
          </p:cNvPr>
          <p:cNvSpPr/>
          <p:nvPr/>
        </p:nvSpPr>
        <p:spPr>
          <a:xfrm>
            <a:off x="49108" y="13199"/>
            <a:ext cx="6759785" cy="333551"/>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テキスト ボックス 2">
            <a:extLst>
              <a:ext uri="{FF2B5EF4-FFF2-40B4-BE49-F238E27FC236}">
                <a16:creationId xmlns:a16="http://schemas.microsoft.com/office/drawing/2014/main" id="{CE6FA17E-8028-44F7-83C2-080F352834D4}"/>
              </a:ext>
            </a:extLst>
          </p:cNvPr>
          <p:cNvSpPr txBox="1"/>
          <p:nvPr/>
        </p:nvSpPr>
        <p:spPr>
          <a:xfrm>
            <a:off x="310198" y="-57822"/>
            <a:ext cx="6237605" cy="360548"/>
          </a:xfrm>
          <a:prstGeom prst="rect">
            <a:avLst/>
          </a:prstGeom>
          <a:noFill/>
        </p:spPr>
        <p:txBody>
          <a:bodyPr wrap="none" rtlCol="0">
            <a:spAutoFit/>
          </a:bodyPr>
          <a:lstStyle/>
          <a:p>
            <a:pPr>
              <a:lnSpc>
                <a:spcPct val="150000"/>
              </a:lnSpc>
            </a:pPr>
            <a:r>
              <a:rPr kumimoji="1" lang="en-US" altLang="ja-JP" sz="1400" dirty="0">
                <a:ln w="3175">
                  <a:noFill/>
                </a:ln>
                <a:solidFill>
                  <a:schemeClr val="bg1"/>
                </a:solidFill>
                <a:latin typeface="BIZ UDPゴシック" panose="020B0400000000000000" pitchFamily="50" charset="-128"/>
                <a:ea typeface="BIZ UDPゴシック" panose="020B0400000000000000" pitchFamily="50" charset="-128"/>
              </a:rPr>
              <a:t>【</a:t>
            </a:r>
            <a:r>
              <a:rPr kumimoji="1" lang="ja-JP" altLang="en-US" sz="1400" dirty="0">
                <a:ln w="3175">
                  <a:noFill/>
                </a:ln>
                <a:solidFill>
                  <a:schemeClr val="bg1"/>
                </a:solidFill>
                <a:latin typeface="BIZ UDPゴシック" panose="020B0400000000000000" pitchFamily="50" charset="-128"/>
                <a:ea typeface="BIZ UDPゴシック" panose="020B0400000000000000" pitchFamily="50" charset="-128"/>
              </a:rPr>
              <a:t>令和６年度岩手県海洋ごみ対策清掃活動団体支援制度清掃活動実施報告書</a:t>
            </a:r>
            <a:r>
              <a:rPr kumimoji="1" lang="en-US" altLang="ja-JP" sz="1400" dirty="0">
                <a:ln w="3175">
                  <a:noFill/>
                </a:ln>
                <a:solidFill>
                  <a:schemeClr val="bg1"/>
                </a:solidFill>
                <a:latin typeface="BIZ UDPゴシック" panose="020B0400000000000000" pitchFamily="50" charset="-128"/>
                <a:ea typeface="BIZ UDPゴシック" panose="020B0400000000000000" pitchFamily="50" charset="-128"/>
              </a:rPr>
              <a:t>】</a:t>
            </a:r>
          </a:p>
        </p:txBody>
      </p:sp>
      <p:sp>
        <p:nvSpPr>
          <p:cNvPr id="4" name="テキスト ボックス 3">
            <a:extLst>
              <a:ext uri="{FF2B5EF4-FFF2-40B4-BE49-F238E27FC236}">
                <a16:creationId xmlns:a16="http://schemas.microsoft.com/office/drawing/2014/main" id="{710028F9-F4CC-477A-A117-ECD2177541E3}"/>
              </a:ext>
            </a:extLst>
          </p:cNvPr>
          <p:cNvSpPr txBox="1"/>
          <p:nvPr/>
        </p:nvSpPr>
        <p:spPr>
          <a:xfrm>
            <a:off x="239697" y="1028337"/>
            <a:ext cx="2383986" cy="293478"/>
          </a:xfrm>
          <a:prstGeom prst="rect">
            <a:avLst/>
          </a:prstGeom>
          <a:noFill/>
        </p:spPr>
        <p:txBody>
          <a:bodyPr wrap="none" rtlCol="0">
            <a:spAutoFit/>
          </a:bodyPr>
          <a:lstStyle/>
          <a:p>
            <a:pPr>
              <a:lnSpc>
                <a:spcPct val="150000"/>
              </a:lnSpc>
            </a:pPr>
            <a:r>
              <a:rPr kumimoji="1" lang="ja-JP" altLang="en-US" sz="1050" dirty="0">
                <a:ln w="3175">
                  <a:noFill/>
                </a:ln>
                <a:latin typeface="BIZ UDPゴシック" panose="020B0400000000000000" pitchFamily="50" charset="-128"/>
                <a:ea typeface="BIZ UDPゴシック" panose="020B0400000000000000" pitchFamily="50" charset="-128"/>
              </a:rPr>
              <a:t>環境保全活動助成金応募事務局　　様</a:t>
            </a:r>
            <a:endParaRPr kumimoji="1" lang="en-US" altLang="ja-JP" sz="1050" dirty="0">
              <a:ln w="3175">
                <a:noFill/>
              </a:ln>
              <a:latin typeface="BIZ UDPゴシック" panose="020B0400000000000000" pitchFamily="50" charset="-128"/>
              <a:ea typeface="BIZ UDPゴシック" panose="020B0400000000000000" pitchFamily="50" charset="-128"/>
            </a:endParaRPr>
          </a:p>
        </p:txBody>
      </p:sp>
      <p:cxnSp>
        <p:nvCxnSpPr>
          <p:cNvPr id="5" name="直線コネクタ 4">
            <a:extLst>
              <a:ext uri="{FF2B5EF4-FFF2-40B4-BE49-F238E27FC236}">
                <a16:creationId xmlns:a16="http://schemas.microsoft.com/office/drawing/2014/main" id="{285A6FF1-89D7-4842-8D16-3A03BF31ED4F}"/>
              </a:ext>
            </a:extLst>
          </p:cNvPr>
          <p:cNvCxnSpPr>
            <a:cxnSpLocks/>
          </p:cNvCxnSpPr>
          <p:nvPr/>
        </p:nvCxnSpPr>
        <p:spPr>
          <a:xfrm>
            <a:off x="239697" y="1394812"/>
            <a:ext cx="2518638"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2977693D-8C52-48CD-AC15-E96283B000BE}"/>
              </a:ext>
            </a:extLst>
          </p:cNvPr>
          <p:cNvSpPr txBox="1"/>
          <p:nvPr/>
        </p:nvSpPr>
        <p:spPr>
          <a:xfrm>
            <a:off x="4390940" y="998953"/>
            <a:ext cx="2406428" cy="293478"/>
          </a:xfrm>
          <a:prstGeom prst="rect">
            <a:avLst/>
          </a:prstGeom>
          <a:noFill/>
        </p:spPr>
        <p:txBody>
          <a:bodyPr wrap="none" rtlCol="0">
            <a:spAutoFit/>
          </a:bodyPr>
          <a:lstStyle/>
          <a:p>
            <a:pPr>
              <a:lnSpc>
                <a:spcPct val="150000"/>
              </a:lnSpc>
            </a:pPr>
            <a:r>
              <a:rPr kumimoji="1" lang="ja-JP" altLang="en-US" sz="1050" dirty="0">
                <a:ln w="3175">
                  <a:noFill/>
                </a:ln>
                <a:latin typeface="BIZ UDPゴシック" panose="020B0400000000000000" pitchFamily="50" charset="-128"/>
                <a:ea typeface="BIZ UDPゴシック" panose="020B0400000000000000" pitchFamily="50" charset="-128"/>
              </a:rPr>
              <a:t>申請日　：　令和　　６年　　　月　　　日　</a:t>
            </a:r>
            <a:endParaRPr kumimoji="1" lang="en-US" altLang="ja-JP" sz="1050" dirty="0">
              <a:ln w="3175">
                <a:noFill/>
              </a:ln>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944B856A-C3DF-45A1-9CF7-BA9C1B63FB21}"/>
              </a:ext>
            </a:extLst>
          </p:cNvPr>
          <p:cNvSpPr txBox="1"/>
          <p:nvPr/>
        </p:nvSpPr>
        <p:spPr>
          <a:xfrm>
            <a:off x="2840854" y="1409299"/>
            <a:ext cx="813043" cy="293478"/>
          </a:xfrm>
          <a:prstGeom prst="rect">
            <a:avLst/>
          </a:prstGeom>
          <a:noFill/>
        </p:spPr>
        <p:txBody>
          <a:bodyPr wrap="none" rtlCol="0">
            <a:spAutoFit/>
          </a:bodyPr>
          <a:lstStyle/>
          <a:p>
            <a:pPr>
              <a:lnSpc>
                <a:spcPct val="150000"/>
              </a:lnSpc>
            </a:pPr>
            <a:r>
              <a:rPr kumimoji="1" lang="en-US" altLang="ja-JP" sz="1050" dirty="0">
                <a:ln w="3175">
                  <a:noFill/>
                </a:ln>
                <a:latin typeface="BIZ UDPゴシック" panose="020B0400000000000000" pitchFamily="50" charset="-128"/>
                <a:ea typeface="BIZ UDPゴシック" panose="020B0400000000000000" pitchFamily="50" charset="-128"/>
              </a:rPr>
              <a:t>【</a:t>
            </a:r>
            <a:r>
              <a:rPr kumimoji="1" lang="ja-JP" altLang="en-US" sz="1050" dirty="0">
                <a:ln w="3175">
                  <a:noFill/>
                </a:ln>
                <a:latin typeface="BIZ UDPゴシック" panose="020B0400000000000000" pitchFamily="50" charset="-128"/>
                <a:ea typeface="BIZ UDPゴシック" panose="020B0400000000000000" pitchFamily="50" charset="-128"/>
              </a:rPr>
              <a:t>申請者</a:t>
            </a:r>
            <a:r>
              <a:rPr kumimoji="1" lang="en-US" altLang="ja-JP" sz="1050" dirty="0">
                <a:ln w="3175">
                  <a:noFill/>
                </a:ln>
                <a:latin typeface="BIZ UDPゴシック" panose="020B0400000000000000" pitchFamily="50" charset="-128"/>
                <a:ea typeface="BIZ UDPゴシック" panose="020B0400000000000000" pitchFamily="50" charset="-128"/>
              </a:rPr>
              <a:t>】</a:t>
            </a:r>
            <a:r>
              <a:rPr kumimoji="1" lang="ja-JP" altLang="en-US" sz="1050" dirty="0">
                <a:ln w="3175">
                  <a:noFill/>
                </a:ln>
                <a:latin typeface="BIZ UDPゴシック" panose="020B0400000000000000" pitchFamily="50" charset="-128"/>
                <a:ea typeface="BIZ UDPゴシック" panose="020B0400000000000000" pitchFamily="50" charset="-128"/>
              </a:rPr>
              <a:t>　</a:t>
            </a:r>
            <a:endParaRPr kumimoji="1" lang="en-US" altLang="ja-JP" sz="1050" dirty="0">
              <a:ln w="3175">
                <a:noFill/>
              </a:ln>
              <a:latin typeface="BIZ UDPゴシック" panose="020B0400000000000000" pitchFamily="50" charset="-128"/>
              <a:ea typeface="BIZ UDPゴシック" panose="020B0400000000000000" pitchFamily="50" charset="-128"/>
            </a:endParaRPr>
          </a:p>
        </p:txBody>
      </p:sp>
      <p:graphicFrame>
        <p:nvGraphicFramePr>
          <p:cNvPr id="8" name="表 7">
            <a:extLst>
              <a:ext uri="{FF2B5EF4-FFF2-40B4-BE49-F238E27FC236}">
                <a16:creationId xmlns:a16="http://schemas.microsoft.com/office/drawing/2014/main" id="{BA575E30-5824-4E05-8DBB-D9AA864B7C5A}"/>
              </a:ext>
            </a:extLst>
          </p:cNvPr>
          <p:cNvGraphicFramePr>
            <a:graphicFrameLocks noGrp="1"/>
          </p:cNvGraphicFramePr>
          <p:nvPr>
            <p:extLst/>
          </p:nvPr>
        </p:nvGraphicFramePr>
        <p:xfrm>
          <a:off x="2840854" y="1645457"/>
          <a:ext cx="3862739" cy="1697150"/>
        </p:xfrm>
        <a:graphic>
          <a:graphicData uri="http://schemas.openxmlformats.org/drawingml/2006/table">
            <a:tbl>
              <a:tblPr firstRow="1" bandRow="1">
                <a:tableStyleId>{5C22544A-7EE6-4342-B048-85BDC9FD1C3A}</a:tableStyleId>
              </a:tblPr>
              <a:tblGrid>
                <a:gridCol w="1016021">
                  <a:extLst>
                    <a:ext uri="{9D8B030D-6E8A-4147-A177-3AD203B41FA5}">
                      <a16:colId xmlns:a16="http://schemas.microsoft.com/office/drawing/2014/main" val="2136568049"/>
                    </a:ext>
                  </a:extLst>
                </a:gridCol>
                <a:gridCol w="2846718">
                  <a:extLst>
                    <a:ext uri="{9D8B030D-6E8A-4147-A177-3AD203B41FA5}">
                      <a16:colId xmlns:a16="http://schemas.microsoft.com/office/drawing/2014/main" val="1256110274"/>
                    </a:ext>
                  </a:extLst>
                </a:gridCol>
              </a:tblGrid>
              <a:tr h="339430">
                <a:tc>
                  <a:txBody>
                    <a:bodyPr/>
                    <a:lstStyle/>
                    <a:p>
                      <a:pPr algn="dist"/>
                      <a:r>
                        <a:rPr kumimoji="1" lang="ja-JP" altLang="en-US" sz="1050" b="0" dirty="0">
                          <a:solidFill>
                            <a:schemeClr val="tx1"/>
                          </a:solidFill>
                          <a:latin typeface="BIZ UDPゴシック" panose="020B0400000000000000" pitchFamily="50" charset="-128"/>
                          <a:ea typeface="BIZ UDPゴシック" panose="020B0400000000000000" pitchFamily="50" charset="-128"/>
                        </a:rPr>
                        <a:t>住所</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71903032"/>
                  </a:ext>
                </a:extLst>
              </a:tr>
              <a:tr h="339430">
                <a:tc>
                  <a:txBody>
                    <a:bodyPr/>
                    <a:lstStyle/>
                    <a:p>
                      <a:pPr algn="dist"/>
                      <a:r>
                        <a:rPr kumimoji="1" lang="ja-JP" altLang="en-US" sz="1050" dirty="0">
                          <a:solidFill>
                            <a:schemeClr val="tx1"/>
                          </a:solidFill>
                          <a:latin typeface="BIZ UDPゴシック" panose="020B0400000000000000" pitchFamily="50" charset="-128"/>
                          <a:ea typeface="BIZ UDPゴシック" panose="020B0400000000000000" pitchFamily="50" charset="-128"/>
                        </a:rPr>
                        <a:t>団体名</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10996204"/>
                  </a:ext>
                </a:extLst>
              </a:tr>
              <a:tr h="339430">
                <a:tc>
                  <a:txBody>
                    <a:bodyPr/>
                    <a:lstStyle/>
                    <a:p>
                      <a:pPr algn="dist"/>
                      <a:r>
                        <a:rPr kumimoji="1" lang="ja-JP" altLang="en-US" sz="1050" dirty="0">
                          <a:solidFill>
                            <a:schemeClr val="tx1"/>
                          </a:solidFill>
                          <a:latin typeface="BIZ UDPゴシック" panose="020B0400000000000000" pitchFamily="50" charset="-128"/>
                          <a:ea typeface="BIZ UDPゴシック" panose="020B0400000000000000" pitchFamily="50" charset="-128"/>
                        </a:rPr>
                        <a:t>代表者名</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83162285"/>
                  </a:ext>
                </a:extLst>
              </a:tr>
              <a:tr h="339430">
                <a:tc>
                  <a:txBody>
                    <a:bodyPr/>
                    <a:lstStyle/>
                    <a:p>
                      <a:pPr algn="dist"/>
                      <a:r>
                        <a:rPr kumimoji="1" lang="ja-JP" altLang="en-US" sz="1050" dirty="0">
                          <a:solidFill>
                            <a:schemeClr val="tx1"/>
                          </a:solidFill>
                          <a:latin typeface="BIZ UDPゴシック" panose="020B0400000000000000" pitchFamily="50" charset="-128"/>
                          <a:ea typeface="BIZ UDPゴシック" panose="020B0400000000000000" pitchFamily="50" charset="-128"/>
                        </a:rPr>
                        <a:t>担当者名</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5457994"/>
                  </a:ext>
                </a:extLst>
              </a:tr>
              <a:tr h="339430">
                <a:tc>
                  <a:txBody>
                    <a:bodyPr/>
                    <a:lstStyle/>
                    <a:p>
                      <a:pPr algn="dist"/>
                      <a:r>
                        <a:rPr kumimoji="1" lang="ja-JP" altLang="en-US" sz="1050" dirty="0">
                          <a:solidFill>
                            <a:schemeClr val="tx1"/>
                          </a:solidFill>
                          <a:latin typeface="BIZ UDPゴシック" panose="020B0400000000000000" pitchFamily="50" charset="-128"/>
                          <a:ea typeface="BIZ UDPゴシック" panose="020B0400000000000000" pitchFamily="50" charset="-128"/>
                        </a:rPr>
                        <a:t>電話番号</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476465"/>
                  </a:ext>
                </a:extLst>
              </a:tr>
            </a:tbl>
          </a:graphicData>
        </a:graphic>
      </p:graphicFrame>
      <p:sp>
        <p:nvSpPr>
          <p:cNvPr id="9" name="テキスト ボックス 8">
            <a:extLst>
              <a:ext uri="{FF2B5EF4-FFF2-40B4-BE49-F238E27FC236}">
                <a16:creationId xmlns:a16="http://schemas.microsoft.com/office/drawing/2014/main" id="{B7CB1E3C-E2C8-4DDD-BEEB-A4950608D75A}"/>
              </a:ext>
            </a:extLst>
          </p:cNvPr>
          <p:cNvSpPr txBox="1"/>
          <p:nvPr/>
        </p:nvSpPr>
        <p:spPr>
          <a:xfrm>
            <a:off x="3687703" y="1412288"/>
            <a:ext cx="319318" cy="293478"/>
          </a:xfrm>
          <a:prstGeom prst="rect">
            <a:avLst/>
          </a:prstGeom>
          <a:noFill/>
        </p:spPr>
        <p:txBody>
          <a:bodyPr wrap="none" rtlCol="0">
            <a:spAutoFit/>
          </a:bodyPr>
          <a:lstStyle/>
          <a:p>
            <a:pPr>
              <a:lnSpc>
                <a:spcPct val="150000"/>
              </a:lnSpc>
            </a:pPr>
            <a:r>
              <a:rPr kumimoji="1" lang="ja-JP" altLang="en-US" sz="1050" dirty="0">
                <a:ln w="3175">
                  <a:noFill/>
                </a:ln>
                <a:latin typeface="BIZ UDPゴシック" panose="020B0400000000000000" pitchFamily="50" charset="-128"/>
                <a:ea typeface="BIZ UDPゴシック" panose="020B0400000000000000" pitchFamily="50" charset="-128"/>
              </a:rPr>
              <a:t>〒</a:t>
            </a:r>
            <a:endParaRPr kumimoji="1" lang="en-US" altLang="ja-JP" sz="1050" dirty="0">
              <a:ln w="3175">
                <a:noFill/>
              </a:ln>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9F3DF22A-1C7C-40B2-92DD-249BA83E07FB}"/>
              </a:ext>
            </a:extLst>
          </p:cNvPr>
          <p:cNvSpPr txBox="1"/>
          <p:nvPr/>
        </p:nvSpPr>
        <p:spPr>
          <a:xfrm>
            <a:off x="266526" y="3449489"/>
            <a:ext cx="6324949" cy="535852"/>
          </a:xfrm>
          <a:prstGeom prst="rect">
            <a:avLst/>
          </a:prstGeom>
          <a:noFill/>
        </p:spPr>
        <p:txBody>
          <a:bodyPr wrap="square" rtlCol="0">
            <a:spAutoFit/>
          </a:bodyPr>
          <a:lstStyle/>
          <a:p>
            <a:pPr>
              <a:lnSpc>
                <a:spcPct val="150000"/>
              </a:lnSpc>
            </a:pPr>
            <a:r>
              <a:rPr kumimoji="1" lang="ja-JP" altLang="en-US" sz="1050" dirty="0">
                <a:ln w="3175">
                  <a:noFill/>
                </a:ln>
                <a:latin typeface="BIZ UDPゴシック" panose="020B0400000000000000" pitchFamily="50" charset="-128"/>
                <a:ea typeface="BIZ UDPゴシック" panose="020B0400000000000000" pitchFamily="50" charset="-128"/>
              </a:rPr>
              <a:t>令和６年 　　　　月 　　　　日付けで実施計画の承認を受けた清掃活動イベントが完了したので、</a:t>
            </a:r>
            <a:endParaRPr kumimoji="1" lang="en-US" altLang="ja-JP" sz="1050" dirty="0">
              <a:ln w="3175">
                <a:noFill/>
              </a:ln>
              <a:latin typeface="BIZ UDPゴシック" panose="020B0400000000000000" pitchFamily="50" charset="-128"/>
              <a:ea typeface="BIZ UDPゴシック" panose="020B0400000000000000" pitchFamily="50" charset="-128"/>
            </a:endParaRPr>
          </a:p>
          <a:p>
            <a:pPr>
              <a:lnSpc>
                <a:spcPct val="150000"/>
              </a:lnSpc>
            </a:pPr>
            <a:r>
              <a:rPr kumimoji="1" lang="ja-JP" altLang="en-US" sz="1050" dirty="0">
                <a:ln w="3175">
                  <a:noFill/>
                </a:ln>
                <a:latin typeface="BIZ UDPゴシック" panose="020B0400000000000000" pitchFamily="50" charset="-128"/>
                <a:ea typeface="BIZ UDPゴシック" panose="020B0400000000000000" pitchFamily="50" charset="-128"/>
              </a:rPr>
              <a:t>下記のとおり実績報告及び、経費内訳を報告します。</a:t>
            </a:r>
            <a:endParaRPr kumimoji="1" lang="en-US" altLang="ja-JP" sz="1050" dirty="0">
              <a:ln w="3175">
                <a:noFill/>
              </a:ln>
              <a:latin typeface="BIZ UDPゴシック" panose="020B0400000000000000" pitchFamily="50" charset="-128"/>
              <a:ea typeface="BIZ UDPゴシック" panose="020B0400000000000000" pitchFamily="50" charset="-128"/>
            </a:endParaRPr>
          </a:p>
        </p:txBody>
      </p:sp>
      <p:sp>
        <p:nvSpPr>
          <p:cNvPr id="13" name="テキスト ボックス 12">
            <a:extLst>
              <a:ext uri="{FF2B5EF4-FFF2-40B4-BE49-F238E27FC236}">
                <a16:creationId xmlns:a16="http://schemas.microsoft.com/office/drawing/2014/main" id="{F03BEEB5-EC3C-456E-91D7-36E3EC251298}"/>
              </a:ext>
            </a:extLst>
          </p:cNvPr>
          <p:cNvSpPr txBox="1"/>
          <p:nvPr/>
        </p:nvSpPr>
        <p:spPr>
          <a:xfrm>
            <a:off x="74540" y="414726"/>
            <a:ext cx="889987" cy="293478"/>
          </a:xfrm>
          <a:prstGeom prst="rect">
            <a:avLst/>
          </a:prstGeom>
          <a:noFill/>
          <a:ln>
            <a:solidFill>
              <a:schemeClr val="tx1">
                <a:lumMod val="50000"/>
                <a:lumOff val="50000"/>
              </a:schemeClr>
            </a:solidFill>
          </a:ln>
        </p:spPr>
        <p:txBody>
          <a:bodyPr wrap="none" rtlCol="0">
            <a:spAutoFit/>
          </a:bodyPr>
          <a:lstStyle/>
          <a:p>
            <a:pPr algn="ctr">
              <a:lnSpc>
                <a:spcPct val="150000"/>
              </a:lnSpc>
            </a:pPr>
            <a:r>
              <a:rPr kumimoji="1" lang="ja-JP" altLang="en-US" sz="1050" dirty="0">
                <a:ln w="3175">
                  <a:noFill/>
                </a:ln>
                <a:latin typeface="BIZ UDPゴシック" panose="020B0400000000000000" pitchFamily="50" charset="-128"/>
                <a:ea typeface="BIZ UDPゴシック" panose="020B0400000000000000" pitchFamily="50" charset="-128"/>
              </a:rPr>
              <a:t>様式</a:t>
            </a:r>
            <a:r>
              <a:rPr kumimoji="1" lang="en-US" altLang="ja-JP" sz="1050" dirty="0">
                <a:ln w="3175">
                  <a:noFill/>
                </a:ln>
                <a:latin typeface="BIZ UDPゴシック" panose="020B0400000000000000" pitchFamily="50" charset="-128"/>
                <a:ea typeface="BIZ UDPゴシック" panose="020B0400000000000000" pitchFamily="50" charset="-128"/>
              </a:rPr>
              <a:t>-</a:t>
            </a:r>
            <a:r>
              <a:rPr kumimoji="1" lang="ja-JP" altLang="en-US" sz="1050" dirty="0">
                <a:ln w="3175">
                  <a:noFill/>
                </a:ln>
                <a:latin typeface="BIZ UDPゴシック" panose="020B0400000000000000" pitchFamily="50" charset="-128"/>
                <a:ea typeface="BIZ UDPゴシック" panose="020B0400000000000000" pitchFamily="50" charset="-128"/>
              </a:rPr>
              <a:t>第</a:t>
            </a:r>
            <a:r>
              <a:rPr kumimoji="1" lang="en-US" altLang="ja-JP" sz="1050" dirty="0">
                <a:ln w="3175">
                  <a:noFill/>
                </a:ln>
                <a:latin typeface="BIZ UDPゴシック" panose="020B0400000000000000" pitchFamily="50" charset="-128"/>
                <a:ea typeface="BIZ UDPゴシック" panose="020B0400000000000000" pitchFamily="50" charset="-128"/>
              </a:rPr>
              <a:t>4</a:t>
            </a:r>
            <a:r>
              <a:rPr kumimoji="1" lang="ja-JP" altLang="en-US" sz="1050" dirty="0">
                <a:ln w="3175">
                  <a:noFill/>
                </a:ln>
                <a:latin typeface="BIZ UDPゴシック" panose="020B0400000000000000" pitchFamily="50" charset="-128"/>
                <a:ea typeface="BIZ UDPゴシック" panose="020B0400000000000000" pitchFamily="50" charset="-128"/>
              </a:rPr>
              <a:t>号</a:t>
            </a:r>
            <a:endParaRPr kumimoji="1" lang="en-US" altLang="ja-JP" sz="1050" dirty="0">
              <a:ln w="3175">
                <a:noFill/>
              </a:ln>
              <a:latin typeface="BIZ UDPゴシック" panose="020B0400000000000000" pitchFamily="50" charset="-128"/>
              <a:ea typeface="BIZ UDPゴシック" panose="020B0400000000000000" pitchFamily="50" charset="-128"/>
            </a:endParaRPr>
          </a:p>
        </p:txBody>
      </p:sp>
      <p:graphicFrame>
        <p:nvGraphicFramePr>
          <p:cNvPr id="14" name="表 13">
            <a:extLst>
              <a:ext uri="{FF2B5EF4-FFF2-40B4-BE49-F238E27FC236}">
                <a16:creationId xmlns:a16="http://schemas.microsoft.com/office/drawing/2014/main" id="{1800DF10-B633-4A06-81BA-B9C3F46C78A4}"/>
              </a:ext>
            </a:extLst>
          </p:cNvPr>
          <p:cNvGraphicFramePr>
            <a:graphicFrameLocks noGrp="1"/>
          </p:cNvGraphicFramePr>
          <p:nvPr>
            <p:extLst/>
          </p:nvPr>
        </p:nvGraphicFramePr>
        <p:xfrm>
          <a:off x="309246" y="7415668"/>
          <a:ext cx="6239508" cy="1738604"/>
        </p:xfrm>
        <a:graphic>
          <a:graphicData uri="http://schemas.openxmlformats.org/drawingml/2006/table">
            <a:tbl>
              <a:tblPr firstRow="1" bandRow="1">
                <a:tableStyleId>{5C22544A-7EE6-4342-B048-85BDC9FD1C3A}</a:tableStyleId>
              </a:tblPr>
              <a:tblGrid>
                <a:gridCol w="1945682">
                  <a:extLst>
                    <a:ext uri="{9D8B030D-6E8A-4147-A177-3AD203B41FA5}">
                      <a16:colId xmlns:a16="http://schemas.microsoft.com/office/drawing/2014/main" val="2136568049"/>
                    </a:ext>
                  </a:extLst>
                </a:gridCol>
                <a:gridCol w="1526959">
                  <a:extLst>
                    <a:ext uri="{9D8B030D-6E8A-4147-A177-3AD203B41FA5}">
                      <a16:colId xmlns:a16="http://schemas.microsoft.com/office/drawing/2014/main" val="1349716459"/>
                    </a:ext>
                  </a:extLst>
                </a:gridCol>
                <a:gridCol w="2766867">
                  <a:extLst>
                    <a:ext uri="{9D8B030D-6E8A-4147-A177-3AD203B41FA5}">
                      <a16:colId xmlns:a16="http://schemas.microsoft.com/office/drawing/2014/main" val="1028900470"/>
                    </a:ext>
                  </a:extLst>
                </a:gridCol>
              </a:tblGrid>
              <a:tr h="269669">
                <a:tc>
                  <a:txBody>
                    <a:bodyPr/>
                    <a:lstStyle/>
                    <a:p>
                      <a:pPr algn="ctr"/>
                      <a:r>
                        <a:rPr kumimoji="1" lang="ja-JP" altLang="en-US" sz="1050" b="0" dirty="0">
                          <a:solidFill>
                            <a:schemeClr val="tx1"/>
                          </a:solidFill>
                          <a:latin typeface="BIZ UDPゴシック" panose="020B0400000000000000" pitchFamily="50" charset="-128"/>
                          <a:ea typeface="BIZ UDPゴシック" panose="020B0400000000000000" pitchFamily="50" charset="-128"/>
                        </a:rPr>
                        <a:t>物品名</a:t>
                      </a:r>
                      <a:endParaRPr kumimoji="1" lang="en-US" altLang="ja-JP" sz="1050" b="0"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kumimoji="1" lang="ja-JP" altLang="en-US" sz="1050" b="0" dirty="0">
                          <a:solidFill>
                            <a:schemeClr val="tx1"/>
                          </a:solidFill>
                          <a:latin typeface="BIZ UDPゴシック" panose="020B0400000000000000" pitchFamily="50" charset="-128"/>
                          <a:ea typeface="BIZ UDPゴシック" panose="020B0400000000000000" pitchFamily="50" charset="-128"/>
                        </a:rPr>
                        <a:t>予算額</a:t>
                      </a:r>
                      <a:r>
                        <a:rPr kumimoji="1" lang="en-US" altLang="ja-JP" sz="1050" b="0" dirty="0">
                          <a:solidFill>
                            <a:schemeClr val="tx1"/>
                          </a:solidFill>
                          <a:latin typeface="BIZ UDPゴシック" panose="020B0400000000000000" pitchFamily="50" charset="-128"/>
                          <a:ea typeface="BIZ UDPゴシック" panose="020B0400000000000000" pitchFamily="50" charset="-128"/>
                        </a:rPr>
                        <a:t>(</a:t>
                      </a:r>
                      <a:r>
                        <a:rPr kumimoji="1" lang="ja-JP" altLang="en-US" sz="1050" b="0" dirty="0">
                          <a:solidFill>
                            <a:schemeClr val="tx1"/>
                          </a:solidFill>
                          <a:latin typeface="BIZ UDPゴシック" panose="020B0400000000000000" pitchFamily="50" charset="-128"/>
                          <a:ea typeface="BIZ UDPゴシック" panose="020B0400000000000000" pitchFamily="50" charset="-128"/>
                        </a:rPr>
                        <a:t>単位：円</a:t>
                      </a:r>
                      <a:r>
                        <a:rPr kumimoji="1" lang="en-US" altLang="ja-JP" sz="1050" b="0" dirty="0">
                          <a:solidFill>
                            <a:schemeClr val="tx1"/>
                          </a:solidFill>
                          <a:latin typeface="BIZ UDPゴシック" panose="020B0400000000000000" pitchFamily="50" charset="-128"/>
                          <a:ea typeface="BIZ UDPゴシック" panose="020B0400000000000000" pitchFamily="50" charset="-128"/>
                        </a:rPr>
                        <a:t>)</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kumimoji="1" lang="ja-JP" altLang="en-US" sz="1050" b="0" dirty="0">
                          <a:solidFill>
                            <a:schemeClr val="tx1"/>
                          </a:solidFill>
                          <a:latin typeface="BIZ UDPゴシック" panose="020B0400000000000000" pitchFamily="50" charset="-128"/>
                          <a:ea typeface="BIZ UDPゴシック" panose="020B0400000000000000" pitchFamily="50" charset="-128"/>
                        </a:rPr>
                        <a:t>使途内容</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1903032"/>
                  </a:ext>
                </a:extLst>
              </a:tr>
              <a:tr h="1199266">
                <a:tc>
                  <a:txBody>
                    <a:bodyPr/>
                    <a:lstStyle/>
                    <a:p>
                      <a:pPr algn="l"/>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10996204"/>
                  </a:ext>
                </a:extLst>
              </a:tr>
              <a:tr h="269669">
                <a:tc gridSpan="2">
                  <a:txBody>
                    <a:bodyPr/>
                    <a:lstStyle/>
                    <a:p>
                      <a:pPr algn="l"/>
                      <a:r>
                        <a:rPr kumimoji="1" lang="ja-JP" altLang="en-US" sz="1050" dirty="0">
                          <a:solidFill>
                            <a:schemeClr val="tx1"/>
                          </a:solidFill>
                          <a:latin typeface="BIZ UDPゴシック" panose="020B0400000000000000" pitchFamily="50" charset="-128"/>
                          <a:ea typeface="BIZ UDPゴシック" panose="020B0400000000000000" pitchFamily="50" charset="-128"/>
                        </a:rPr>
                        <a:t>合計　　　　　　　　　　　　　　　　　　　　　　　　　　　　　　　　円</a:t>
                      </a:r>
                      <a:endParaRPr kumimoji="1" lang="en-US" altLang="ja-JP" sz="1050"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196645203"/>
                  </a:ext>
                </a:extLst>
              </a:tr>
            </a:tbl>
          </a:graphicData>
        </a:graphic>
      </p:graphicFrame>
      <p:sp>
        <p:nvSpPr>
          <p:cNvPr id="15" name="テキスト ボックス 14">
            <a:extLst>
              <a:ext uri="{FF2B5EF4-FFF2-40B4-BE49-F238E27FC236}">
                <a16:creationId xmlns:a16="http://schemas.microsoft.com/office/drawing/2014/main" id="{B13D3F64-1B44-45A9-AEA8-BBFA366EC03D}"/>
              </a:ext>
            </a:extLst>
          </p:cNvPr>
          <p:cNvSpPr txBox="1"/>
          <p:nvPr/>
        </p:nvSpPr>
        <p:spPr>
          <a:xfrm>
            <a:off x="266526" y="7122189"/>
            <a:ext cx="1271502" cy="293478"/>
          </a:xfrm>
          <a:prstGeom prst="rect">
            <a:avLst/>
          </a:prstGeom>
          <a:noFill/>
        </p:spPr>
        <p:txBody>
          <a:bodyPr wrap="none" rtlCol="0">
            <a:spAutoFit/>
          </a:bodyPr>
          <a:lstStyle/>
          <a:p>
            <a:pPr>
              <a:lnSpc>
                <a:spcPct val="150000"/>
              </a:lnSpc>
            </a:pPr>
            <a:r>
              <a:rPr kumimoji="1" lang="en-US" altLang="ja-JP" sz="1050" dirty="0">
                <a:ln w="3175">
                  <a:noFill/>
                </a:ln>
                <a:latin typeface="BIZ UDPゴシック" panose="020B0400000000000000" pitchFamily="50" charset="-128"/>
                <a:ea typeface="BIZ UDPゴシック" panose="020B0400000000000000" pitchFamily="50" charset="-128"/>
              </a:rPr>
              <a:t>【2.</a:t>
            </a:r>
            <a:r>
              <a:rPr kumimoji="1" lang="ja-JP" altLang="en-US" sz="1050" dirty="0">
                <a:ln w="3175">
                  <a:noFill/>
                </a:ln>
                <a:latin typeface="BIZ UDPゴシック" panose="020B0400000000000000" pitchFamily="50" charset="-128"/>
                <a:ea typeface="BIZ UDPゴシック" panose="020B0400000000000000" pitchFamily="50" charset="-128"/>
              </a:rPr>
              <a:t>助成経費内訳</a:t>
            </a:r>
            <a:r>
              <a:rPr kumimoji="1" lang="en-US" altLang="ja-JP" sz="1050" dirty="0">
                <a:ln w="3175">
                  <a:noFill/>
                </a:ln>
                <a:latin typeface="BIZ UDPゴシック" panose="020B0400000000000000" pitchFamily="50" charset="-128"/>
                <a:ea typeface="BIZ UDPゴシック" panose="020B0400000000000000" pitchFamily="50" charset="-128"/>
              </a:rPr>
              <a:t>】</a:t>
            </a:r>
          </a:p>
        </p:txBody>
      </p:sp>
      <p:graphicFrame>
        <p:nvGraphicFramePr>
          <p:cNvPr id="20" name="表 19">
            <a:extLst>
              <a:ext uri="{FF2B5EF4-FFF2-40B4-BE49-F238E27FC236}">
                <a16:creationId xmlns:a16="http://schemas.microsoft.com/office/drawing/2014/main" id="{95E34AFA-2DAF-42C4-97E3-CB603C2CAD84}"/>
              </a:ext>
            </a:extLst>
          </p:cNvPr>
          <p:cNvGraphicFramePr>
            <a:graphicFrameLocks noGrp="1"/>
          </p:cNvGraphicFramePr>
          <p:nvPr>
            <p:extLst/>
          </p:nvPr>
        </p:nvGraphicFramePr>
        <p:xfrm>
          <a:off x="309246" y="4247813"/>
          <a:ext cx="6239508" cy="2738914"/>
        </p:xfrm>
        <a:graphic>
          <a:graphicData uri="http://schemas.openxmlformats.org/drawingml/2006/table">
            <a:tbl>
              <a:tblPr firstRow="1" bandRow="1">
                <a:tableStyleId>{5C22544A-7EE6-4342-B048-85BDC9FD1C3A}</a:tableStyleId>
              </a:tblPr>
              <a:tblGrid>
                <a:gridCol w="1207177">
                  <a:extLst>
                    <a:ext uri="{9D8B030D-6E8A-4147-A177-3AD203B41FA5}">
                      <a16:colId xmlns:a16="http://schemas.microsoft.com/office/drawing/2014/main" val="2136568049"/>
                    </a:ext>
                  </a:extLst>
                </a:gridCol>
                <a:gridCol w="995958">
                  <a:extLst>
                    <a:ext uri="{9D8B030D-6E8A-4147-A177-3AD203B41FA5}">
                      <a16:colId xmlns:a16="http://schemas.microsoft.com/office/drawing/2014/main" val="1349716459"/>
                    </a:ext>
                  </a:extLst>
                </a:gridCol>
                <a:gridCol w="4036373">
                  <a:extLst>
                    <a:ext uri="{9D8B030D-6E8A-4147-A177-3AD203B41FA5}">
                      <a16:colId xmlns:a16="http://schemas.microsoft.com/office/drawing/2014/main" val="3206887314"/>
                    </a:ext>
                  </a:extLst>
                </a:gridCol>
              </a:tblGrid>
              <a:tr h="437433">
                <a:tc>
                  <a:txBody>
                    <a:bodyPr/>
                    <a:lstStyle/>
                    <a:p>
                      <a:pPr algn="dist"/>
                      <a:r>
                        <a:rPr kumimoji="1" lang="ja-JP" altLang="en-US" sz="1050" b="0" dirty="0">
                          <a:solidFill>
                            <a:schemeClr val="tx1"/>
                          </a:solidFill>
                          <a:latin typeface="BIZ UDPゴシック" panose="020B0400000000000000" pitchFamily="50" charset="-128"/>
                          <a:ea typeface="BIZ UDPゴシック" panose="020B0400000000000000" pitchFamily="50" charset="-128"/>
                        </a:rPr>
                        <a:t>事業名</a:t>
                      </a:r>
                      <a:endParaRPr kumimoji="1" lang="en-US" altLang="ja-JP" sz="1050" b="0"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gridSpan="2">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471903032"/>
                  </a:ext>
                </a:extLst>
              </a:tr>
              <a:tr h="437433">
                <a:tc>
                  <a:txBody>
                    <a:bodyPr/>
                    <a:lstStyle/>
                    <a:p>
                      <a:pPr algn="dist"/>
                      <a:r>
                        <a:rPr kumimoji="1" lang="ja-JP" altLang="en-US" sz="1050" dirty="0">
                          <a:solidFill>
                            <a:schemeClr val="tx1"/>
                          </a:solidFill>
                          <a:latin typeface="BIZ UDPゴシック" panose="020B0400000000000000" pitchFamily="50" charset="-128"/>
                          <a:ea typeface="BIZ UDPゴシック" panose="020B0400000000000000" pitchFamily="50" charset="-128"/>
                        </a:rPr>
                        <a:t>場所</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gridSpan="2">
                  <a:txBody>
                    <a:bodyPr/>
                    <a:lstStyle/>
                    <a:p>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810996204"/>
                  </a:ext>
                </a:extLst>
              </a:tr>
              <a:tr h="437433">
                <a:tc>
                  <a:txBody>
                    <a:bodyPr/>
                    <a:lstStyle/>
                    <a:p>
                      <a:pPr algn="dist"/>
                      <a:r>
                        <a:rPr kumimoji="1" lang="ja-JP" altLang="en-US" sz="1050" dirty="0">
                          <a:solidFill>
                            <a:schemeClr val="tx1"/>
                          </a:solidFill>
                          <a:latin typeface="BIZ UDPゴシック" panose="020B0400000000000000" pitchFamily="50" charset="-128"/>
                          <a:ea typeface="BIZ UDPゴシック" panose="020B0400000000000000" pitchFamily="50" charset="-128"/>
                        </a:rPr>
                        <a:t>日時</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gridSpan="2">
                  <a:txBody>
                    <a:bodyPr/>
                    <a:lstStyle/>
                    <a:p>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45790815"/>
                  </a:ext>
                </a:extLst>
              </a:tr>
              <a:tr h="437433">
                <a:tc>
                  <a:txBody>
                    <a:bodyPr/>
                    <a:lstStyle/>
                    <a:p>
                      <a:pPr algn="dist"/>
                      <a:r>
                        <a:rPr kumimoji="1" lang="ja-JP" altLang="en-US" sz="1050" dirty="0">
                          <a:solidFill>
                            <a:schemeClr val="tx1"/>
                          </a:solidFill>
                          <a:latin typeface="BIZ UDPゴシック" panose="020B0400000000000000" pitchFamily="50" charset="-128"/>
                          <a:ea typeface="BIZ UDPゴシック" panose="020B0400000000000000" pitchFamily="50" charset="-128"/>
                        </a:rPr>
                        <a:t>参加人数</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gridSpan="2">
                  <a:txBody>
                    <a:bodyPr/>
                    <a:lstStyle/>
                    <a:p>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22053553"/>
                  </a:ext>
                </a:extLst>
              </a:tr>
              <a:tr h="989182">
                <a:tc>
                  <a:txBody>
                    <a:bodyPr/>
                    <a:lstStyle/>
                    <a:p>
                      <a:pPr algn="dist"/>
                      <a:r>
                        <a:rPr kumimoji="1" lang="ja-JP" altLang="en-US" sz="1050" dirty="0">
                          <a:solidFill>
                            <a:schemeClr val="tx1"/>
                          </a:solidFill>
                          <a:latin typeface="BIZ UDPゴシック" panose="020B0400000000000000" pitchFamily="50" charset="-128"/>
                          <a:ea typeface="BIZ UDPゴシック" panose="020B0400000000000000" pitchFamily="50" charset="-128"/>
                        </a:rPr>
                        <a:t>回収ごみ袋数</a:t>
                      </a:r>
                      <a:endParaRPr kumimoji="1" lang="en-US" altLang="ja-JP" sz="1050"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en-US" altLang="ja-JP" sz="105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05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900" dirty="0">
                        <a:solidFill>
                          <a:srgbClr val="FF0000"/>
                        </a:solidFill>
                        <a:latin typeface="BIZ UDPゴシック" panose="020B0400000000000000" pitchFamily="50" charset="-128"/>
                        <a:ea typeface="BIZ UDPゴシック" panose="020B0400000000000000" pitchFamily="50" charset="-128"/>
                      </a:endParaRPr>
                    </a:p>
                  </a:txBody>
                  <a:tcPr anchor="ctr">
                    <a:lnL w="3175"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en-US" altLang="ja-JP" sz="900" dirty="0">
                        <a:solidFill>
                          <a:srgbClr val="FF0000"/>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lumMod val="50000"/>
                          <a:lumOff val="50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50702319"/>
                  </a:ext>
                </a:extLst>
              </a:tr>
            </a:tbl>
          </a:graphicData>
        </a:graphic>
      </p:graphicFrame>
      <p:sp>
        <p:nvSpPr>
          <p:cNvPr id="21" name="テキスト ボックス 20">
            <a:extLst>
              <a:ext uri="{FF2B5EF4-FFF2-40B4-BE49-F238E27FC236}">
                <a16:creationId xmlns:a16="http://schemas.microsoft.com/office/drawing/2014/main" id="{A3D753AB-634C-42F8-B34A-FBD504442334}"/>
              </a:ext>
            </a:extLst>
          </p:cNvPr>
          <p:cNvSpPr txBox="1"/>
          <p:nvPr/>
        </p:nvSpPr>
        <p:spPr>
          <a:xfrm>
            <a:off x="1538028" y="5176239"/>
            <a:ext cx="6324949" cy="293478"/>
          </a:xfrm>
          <a:prstGeom prst="rect">
            <a:avLst/>
          </a:prstGeom>
          <a:noFill/>
        </p:spPr>
        <p:txBody>
          <a:bodyPr wrap="square" rtlCol="0">
            <a:spAutoFit/>
          </a:bodyPr>
          <a:lstStyle/>
          <a:p>
            <a:pPr>
              <a:lnSpc>
                <a:spcPct val="150000"/>
              </a:lnSpc>
            </a:pPr>
            <a:r>
              <a:rPr kumimoji="1" lang="ja-JP" altLang="en-US" sz="1050" dirty="0">
                <a:ln w="3175">
                  <a:noFill/>
                </a:ln>
                <a:latin typeface="BIZ UDPゴシック" panose="020B0400000000000000" pitchFamily="50" charset="-128"/>
                <a:ea typeface="BIZ UDPゴシック" panose="020B0400000000000000" pitchFamily="50" charset="-128"/>
              </a:rPr>
              <a:t>令和６年　　　　月　　　　日　</a:t>
            </a:r>
            <a:r>
              <a:rPr kumimoji="1" lang="en-US" altLang="ja-JP" sz="1050" dirty="0">
                <a:ln w="3175">
                  <a:noFill/>
                </a:ln>
                <a:latin typeface="BIZ UDPゴシック" panose="020B0400000000000000" pitchFamily="50" charset="-128"/>
                <a:ea typeface="BIZ UDPゴシック" panose="020B0400000000000000" pitchFamily="50" charset="-128"/>
              </a:rPr>
              <a:t>(</a:t>
            </a:r>
            <a:r>
              <a:rPr kumimoji="1" lang="ja-JP" altLang="en-US" sz="1050" dirty="0">
                <a:ln w="3175">
                  <a:noFill/>
                </a:ln>
                <a:latin typeface="BIZ UDPゴシック" panose="020B0400000000000000" pitchFamily="50" charset="-128"/>
                <a:ea typeface="BIZ UDPゴシック" panose="020B0400000000000000" pitchFamily="50" charset="-128"/>
              </a:rPr>
              <a:t>　　　　</a:t>
            </a:r>
            <a:r>
              <a:rPr kumimoji="1" lang="en-US" altLang="ja-JP" sz="1050" dirty="0">
                <a:ln w="3175">
                  <a:noFill/>
                </a:ln>
                <a:latin typeface="BIZ UDPゴシック" panose="020B0400000000000000" pitchFamily="50" charset="-128"/>
                <a:ea typeface="BIZ UDPゴシック" panose="020B0400000000000000" pitchFamily="50" charset="-128"/>
              </a:rPr>
              <a:t>)</a:t>
            </a:r>
            <a:r>
              <a:rPr kumimoji="1" lang="ja-JP" altLang="en-US" sz="1050" dirty="0">
                <a:ln w="3175">
                  <a:noFill/>
                </a:ln>
                <a:latin typeface="BIZ UDPゴシック" panose="020B0400000000000000" pitchFamily="50" charset="-128"/>
                <a:ea typeface="BIZ UDPゴシック" panose="020B0400000000000000" pitchFamily="50" charset="-128"/>
              </a:rPr>
              <a:t>　　　　時　　　　分から　　　　時　　　　分まで</a:t>
            </a:r>
            <a:endParaRPr kumimoji="1" lang="en-US" altLang="ja-JP" sz="1050" dirty="0">
              <a:ln w="3175">
                <a:noFill/>
              </a:ln>
              <a:latin typeface="BIZ UDPゴシック" panose="020B0400000000000000" pitchFamily="50" charset="-128"/>
              <a:ea typeface="BIZ UDPゴシック" panose="020B0400000000000000" pitchFamily="50" charset="-128"/>
            </a:endParaRPr>
          </a:p>
        </p:txBody>
      </p:sp>
      <p:sp>
        <p:nvSpPr>
          <p:cNvPr id="22" name="テキスト ボックス 21">
            <a:extLst>
              <a:ext uri="{FF2B5EF4-FFF2-40B4-BE49-F238E27FC236}">
                <a16:creationId xmlns:a16="http://schemas.microsoft.com/office/drawing/2014/main" id="{DA7B077A-1194-4B09-8D9B-E7926270DDE9}"/>
              </a:ext>
            </a:extLst>
          </p:cNvPr>
          <p:cNvSpPr txBox="1"/>
          <p:nvPr/>
        </p:nvSpPr>
        <p:spPr>
          <a:xfrm>
            <a:off x="266526" y="3987998"/>
            <a:ext cx="2117887" cy="293478"/>
          </a:xfrm>
          <a:prstGeom prst="rect">
            <a:avLst/>
          </a:prstGeom>
          <a:noFill/>
        </p:spPr>
        <p:txBody>
          <a:bodyPr wrap="none" rtlCol="0">
            <a:spAutoFit/>
          </a:bodyPr>
          <a:lstStyle/>
          <a:p>
            <a:pPr>
              <a:lnSpc>
                <a:spcPct val="150000"/>
              </a:lnSpc>
            </a:pPr>
            <a:r>
              <a:rPr kumimoji="1" lang="en-US" altLang="ja-JP" sz="1050" dirty="0">
                <a:ln w="3175">
                  <a:noFill/>
                </a:ln>
                <a:latin typeface="BIZ UDPゴシック" panose="020B0400000000000000" pitchFamily="50" charset="-128"/>
                <a:ea typeface="BIZ UDPゴシック" panose="020B0400000000000000" pitchFamily="50" charset="-128"/>
              </a:rPr>
              <a:t>【1.</a:t>
            </a:r>
            <a:r>
              <a:rPr kumimoji="1" lang="ja-JP" altLang="en-US" sz="1050" dirty="0">
                <a:ln w="3175">
                  <a:noFill/>
                </a:ln>
                <a:latin typeface="BIZ UDPゴシック" panose="020B0400000000000000" pitchFamily="50" charset="-128"/>
                <a:ea typeface="BIZ UDPゴシック" panose="020B0400000000000000" pitchFamily="50" charset="-128"/>
              </a:rPr>
              <a:t>環境保全清掃イベントの実績</a:t>
            </a:r>
            <a:r>
              <a:rPr kumimoji="1" lang="en-US" altLang="ja-JP" sz="1050" dirty="0">
                <a:ln w="3175">
                  <a:noFill/>
                </a:ln>
                <a:latin typeface="BIZ UDPゴシック" panose="020B0400000000000000" pitchFamily="50" charset="-128"/>
                <a:ea typeface="BIZ UDPゴシック" panose="020B0400000000000000" pitchFamily="50" charset="-128"/>
              </a:rPr>
              <a:t>】</a:t>
            </a:r>
          </a:p>
        </p:txBody>
      </p:sp>
      <p:sp>
        <p:nvSpPr>
          <p:cNvPr id="23" name="テキスト ボックス 22">
            <a:extLst>
              <a:ext uri="{FF2B5EF4-FFF2-40B4-BE49-F238E27FC236}">
                <a16:creationId xmlns:a16="http://schemas.microsoft.com/office/drawing/2014/main" id="{4A1AD3EC-4E80-42AD-B4A0-3F64E8F75275}"/>
              </a:ext>
            </a:extLst>
          </p:cNvPr>
          <p:cNvSpPr txBox="1"/>
          <p:nvPr/>
        </p:nvSpPr>
        <p:spPr>
          <a:xfrm>
            <a:off x="309246" y="9125732"/>
            <a:ext cx="5949064" cy="778226"/>
          </a:xfrm>
          <a:prstGeom prst="rect">
            <a:avLst/>
          </a:prstGeom>
          <a:noFill/>
        </p:spPr>
        <p:txBody>
          <a:bodyPr wrap="none" rtlCol="0">
            <a:spAutoFit/>
          </a:bodyPr>
          <a:lstStyle/>
          <a:p>
            <a:pPr>
              <a:lnSpc>
                <a:spcPct val="150000"/>
              </a:lnSpc>
            </a:pPr>
            <a:r>
              <a:rPr kumimoji="1" lang="en-US" altLang="ja-JP" sz="1050" dirty="0">
                <a:ln w="3175">
                  <a:noFill/>
                </a:ln>
                <a:latin typeface="BIZ UDPゴシック" panose="020B0400000000000000" pitchFamily="50" charset="-128"/>
                <a:ea typeface="BIZ UDPゴシック" panose="020B0400000000000000" pitchFamily="50" charset="-128"/>
              </a:rPr>
              <a:t>【3.</a:t>
            </a:r>
            <a:r>
              <a:rPr kumimoji="1" lang="ja-JP" altLang="en-US" sz="1050" dirty="0">
                <a:ln w="3175">
                  <a:noFill/>
                </a:ln>
                <a:latin typeface="BIZ UDPゴシック" panose="020B0400000000000000" pitchFamily="50" charset="-128"/>
                <a:ea typeface="BIZ UDPゴシック" panose="020B0400000000000000" pitchFamily="50" charset="-128"/>
              </a:rPr>
              <a:t>誓約事項</a:t>
            </a:r>
            <a:r>
              <a:rPr kumimoji="1" lang="en-US" altLang="ja-JP" sz="1050" dirty="0">
                <a:ln w="3175">
                  <a:noFill/>
                </a:ln>
                <a:latin typeface="BIZ UDPゴシック" panose="020B0400000000000000" pitchFamily="50" charset="-128"/>
                <a:ea typeface="BIZ UDPゴシック" panose="020B0400000000000000" pitchFamily="50" charset="-128"/>
              </a:rPr>
              <a:t>】</a:t>
            </a:r>
          </a:p>
          <a:p>
            <a:pPr>
              <a:lnSpc>
                <a:spcPct val="150000"/>
              </a:lnSpc>
            </a:pPr>
            <a:r>
              <a:rPr kumimoji="1" lang="ja-JP" altLang="en-US" sz="1050" dirty="0">
                <a:ln w="3175">
                  <a:noFill/>
                </a:ln>
                <a:latin typeface="BIZ UDPゴシック" panose="020B0400000000000000" pitchFamily="50" charset="-128"/>
                <a:ea typeface="BIZ UDPゴシック" panose="020B0400000000000000" pitchFamily="50" charset="-128"/>
              </a:rPr>
              <a:t>本報告にあたり、内容及び添付書類に虚偽がないことを誓約します。</a:t>
            </a:r>
            <a:endParaRPr kumimoji="1" lang="en-US" altLang="ja-JP" sz="1050" dirty="0">
              <a:ln w="3175">
                <a:noFill/>
              </a:ln>
              <a:latin typeface="BIZ UDPゴシック" panose="020B0400000000000000" pitchFamily="50" charset="-128"/>
              <a:ea typeface="BIZ UDPゴシック" panose="020B0400000000000000" pitchFamily="50" charset="-128"/>
            </a:endParaRPr>
          </a:p>
          <a:p>
            <a:pPr>
              <a:lnSpc>
                <a:spcPct val="150000"/>
              </a:lnSpc>
            </a:pPr>
            <a:r>
              <a:rPr kumimoji="1" lang="ja-JP" altLang="en-US" sz="1050" dirty="0">
                <a:ln w="3175">
                  <a:noFill/>
                </a:ln>
                <a:latin typeface="BIZ UDPゴシック" panose="020B0400000000000000" pitchFamily="50" charset="-128"/>
                <a:ea typeface="BIZ UDPゴシック" panose="020B0400000000000000" pitchFamily="50" charset="-128"/>
              </a:rPr>
              <a:t>国若しくは地方公共団体又はそれらの外郭団体から他の補助金等の交付を受けていない事業です。</a:t>
            </a:r>
            <a:endParaRPr kumimoji="1" lang="en-US" altLang="ja-JP" sz="1050" dirty="0">
              <a:ln w="3175">
                <a:noFill/>
              </a:ln>
              <a:latin typeface="BIZ UDPゴシック" panose="020B0400000000000000" pitchFamily="50" charset="-128"/>
              <a:ea typeface="BIZ UDPゴシック" panose="020B0400000000000000" pitchFamily="50" charset="-128"/>
            </a:endParaRPr>
          </a:p>
        </p:txBody>
      </p:sp>
      <p:sp>
        <p:nvSpPr>
          <p:cNvPr id="19" name="テキスト ボックス 18">
            <a:extLst>
              <a:ext uri="{FF2B5EF4-FFF2-40B4-BE49-F238E27FC236}">
                <a16:creationId xmlns:a16="http://schemas.microsoft.com/office/drawing/2014/main" id="{3FDBB059-890A-441E-BA73-67451781F233}"/>
              </a:ext>
            </a:extLst>
          </p:cNvPr>
          <p:cNvSpPr txBox="1"/>
          <p:nvPr/>
        </p:nvSpPr>
        <p:spPr>
          <a:xfrm>
            <a:off x="1499016" y="5835122"/>
            <a:ext cx="1998786" cy="1141787"/>
          </a:xfrm>
          <a:prstGeom prst="rect">
            <a:avLst/>
          </a:prstGeom>
          <a:noFill/>
        </p:spPr>
        <p:txBody>
          <a:bodyPr wrap="square" rtlCol="0">
            <a:spAutoFit/>
          </a:bodyPr>
          <a:lstStyle/>
          <a:p>
            <a:pPr>
              <a:lnSpc>
                <a:spcPct val="250000"/>
              </a:lnSpc>
            </a:pPr>
            <a:r>
              <a:rPr kumimoji="1" lang="ja-JP" altLang="en-US" sz="1050" dirty="0">
                <a:ln w="3175">
                  <a:noFill/>
                </a:ln>
                <a:latin typeface="BIZ UDPゴシック" panose="020B0400000000000000" pitchFamily="50" charset="-128"/>
                <a:ea typeface="BIZ UDPゴシック" panose="020B0400000000000000" pitchFamily="50" charset="-128"/>
              </a:rPr>
              <a:t>総数　　</a:t>
            </a:r>
            <a:endParaRPr kumimoji="1" lang="en-US" altLang="ja-JP" sz="1050" dirty="0">
              <a:ln w="3175">
                <a:noFill/>
              </a:ln>
              <a:latin typeface="BIZ UDPゴシック" panose="020B0400000000000000" pitchFamily="50" charset="-128"/>
              <a:ea typeface="BIZ UDPゴシック" panose="020B0400000000000000" pitchFamily="50" charset="-128"/>
            </a:endParaRPr>
          </a:p>
          <a:p>
            <a:pPr>
              <a:lnSpc>
                <a:spcPct val="200000"/>
              </a:lnSpc>
            </a:pPr>
            <a:r>
              <a:rPr kumimoji="1" lang="ja-JP" altLang="en-US" sz="1050" dirty="0">
                <a:ln w="3175">
                  <a:noFill/>
                </a:ln>
                <a:latin typeface="BIZ UDPゴシック" panose="020B0400000000000000" pitchFamily="50" charset="-128"/>
                <a:ea typeface="BIZ UDPゴシック" panose="020B0400000000000000" pitchFamily="50" charset="-128"/>
              </a:rPr>
              <a:t>　　　　　　　　　　</a:t>
            </a:r>
            <a:endParaRPr kumimoji="1" lang="en-US" altLang="ja-JP" sz="1050" dirty="0">
              <a:ln w="3175">
                <a:noFill/>
              </a:ln>
              <a:latin typeface="BIZ UDPゴシック" panose="020B0400000000000000" pitchFamily="50" charset="-128"/>
              <a:ea typeface="BIZ UDPゴシック" panose="020B0400000000000000" pitchFamily="50" charset="-128"/>
            </a:endParaRPr>
          </a:p>
          <a:p>
            <a:pPr>
              <a:lnSpc>
                <a:spcPct val="250000"/>
              </a:lnSpc>
            </a:pPr>
            <a:r>
              <a:rPr kumimoji="1" lang="ja-JP" altLang="en-US" sz="1050" dirty="0">
                <a:ln w="3175">
                  <a:noFill/>
                </a:ln>
                <a:latin typeface="BIZ UDPゴシック" panose="020B0400000000000000" pitchFamily="50" charset="-128"/>
                <a:ea typeface="BIZ UDPゴシック" panose="020B0400000000000000" pitchFamily="50" charset="-128"/>
              </a:rPr>
              <a:t>                袋　　　 　　</a:t>
            </a:r>
            <a:endParaRPr kumimoji="1" lang="en-US" altLang="ja-JP" sz="1050" dirty="0">
              <a:ln w="3175">
                <a:noFill/>
              </a:ln>
              <a:latin typeface="BIZ UDPゴシック" panose="020B0400000000000000" pitchFamily="50" charset="-128"/>
              <a:ea typeface="BIZ UDPゴシック" panose="020B0400000000000000" pitchFamily="50" charset="-128"/>
            </a:endParaRPr>
          </a:p>
        </p:txBody>
      </p:sp>
      <p:sp>
        <p:nvSpPr>
          <p:cNvPr id="25" name="テキスト ボックス 24">
            <a:extLst>
              <a:ext uri="{FF2B5EF4-FFF2-40B4-BE49-F238E27FC236}">
                <a16:creationId xmlns:a16="http://schemas.microsoft.com/office/drawing/2014/main" id="{1BEC2D99-553B-41C4-9FFC-65B76F0A80F0}"/>
              </a:ext>
            </a:extLst>
          </p:cNvPr>
          <p:cNvSpPr txBox="1"/>
          <p:nvPr/>
        </p:nvSpPr>
        <p:spPr>
          <a:xfrm>
            <a:off x="223805" y="6951437"/>
            <a:ext cx="6324949" cy="253916"/>
          </a:xfrm>
          <a:prstGeom prst="rect">
            <a:avLst/>
          </a:prstGeom>
          <a:noFill/>
        </p:spPr>
        <p:txBody>
          <a:bodyPr wrap="square" rtlCol="0">
            <a:spAutoFit/>
          </a:bodyPr>
          <a:lstStyle/>
          <a:p>
            <a:r>
              <a:rPr kumimoji="1" lang="ja-JP" altLang="en-US" sz="1000" dirty="0">
                <a:ln w="3175">
                  <a:noFill/>
                </a:ln>
                <a:solidFill>
                  <a:srgbClr val="FF0000"/>
                </a:solidFill>
                <a:latin typeface="BIZ UDPゴシック" panose="020B0400000000000000" pitchFamily="50" charset="-128"/>
                <a:ea typeface="BIZ UDPゴシック" panose="020B0400000000000000" pitchFamily="50" charset="-128"/>
              </a:rPr>
              <a:t>＊</a:t>
            </a:r>
            <a:r>
              <a:rPr kumimoji="1" lang="en-US" altLang="ja-JP" sz="1000" dirty="0">
                <a:ln w="3175">
                  <a:noFill/>
                </a:ln>
                <a:solidFill>
                  <a:srgbClr val="FF0000"/>
                </a:solidFill>
                <a:latin typeface="BIZ UDPゴシック" panose="020B0400000000000000" pitchFamily="50" charset="-128"/>
                <a:ea typeface="BIZ UDPゴシック" panose="020B0400000000000000" pitchFamily="50" charset="-128"/>
              </a:rPr>
              <a:t>2</a:t>
            </a:r>
            <a:r>
              <a:rPr kumimoji="1" lang="ja-JP" altLang="en-US" sz="1000" dirty="0">
                <a:ln w="3175">
                  <a:noFill/>
                </a:ln>
                <a:solidFill>
                  <a:srgbClr val="FF0000"/>
                </a:solidFill>
                <a:latin typeface="BIZ UDPゴシック" panose="020B0400000000000000" pitchFamily="50" charset="-128"/>
                <a:ea typeface="BIZ UDPゴシック" panose="020B0400000000000000" pitchFamily="50" charset="-128"/>
              </a:rPr>
              <a:t>種類のごみ袋は、可燃・不燃等の表示はしていません。ごみの分別は各自治体のルールに従ってください。　</a:t>
            </a:r>
            <a:r>
              <a:rPr kumimoji="1" lang="ja-JP" altLang="en-US" sz="1050" dirty="0">
                <a:ln w="3175">
                  <a:noFill/>
                </a:ln>
                <a:latin typeface="BIZ UDPゴシック" panose="020B0400000000000000" pitchFamily="50" charset="-128"/>
                <a:ea typeface="BIZ UDPゴシック" panose="020B0400000000000000" pitchFamily="50" charset="-128"/>
              </a:rPr>
              <a:t>　</a:t>
            </a:r>
            <a:endParaRPr kumimoji="1" lang="en-US" altLang="ja-JP" sz="1050" dirty="0">
              <a:ln w="3175">
                <a:noFill/>
              </a:ln>
              <a:latin typeface="BIZ UDPゴシック" panose="020B0400000000000000" pitchFamily="50" charset="-128"/>
              <a:ea typeface="BIZ UDPゴシック" panose="020B0400000000000000" pitchFamily="50" charset="-128"/>
            </a:endParaRPr>
          </a:p>
        </p:txBody>
      </p:sp>
      <p:sp>
        <p:nvSpPr>
          <p:cNvPr id="26" name="テキスト ボックス 25">
            <a:extLst>
              <a:ext uri="{FF2B5EF4-FFF2-40B4-BE49-F238E27FC236}">
                <a16:creationId xmlns:a16="http://schemas.microsoft.com/office/drawing/2014/main" id="{4765B20C-9A99-4F55-BED5-05BD921DB4CD}"/>
              </a:ext>
            </a:extLst>
          </p:cNvPr>
          <p:cNvSpPr txBox="1"/>
          <p:nvPr/>
        </p:nvSpPr>
        <p:spPr>
          <a:xfrm>
            <a:off x="2498409" y="5931172"/>
            <a:ext cx="4050345" cy="1020600"/>
          </a:xfrm>
          <a:prstGeom prst="rect">
            <a:avLst/>
          </a:prstGeom>
          <a:noFill/>
        </p:spPr>
        <p:txBody>
          <a:bodyPr wrap="square" rtlCol="0">
            <a:spAutoFit/>
          </a:bodyPr>
          <a:lstStyle/>
          <a:p>
            <a:pPr>
              <a:lnSpc>
                <a:spcPct val="150000"/>
              </a:lnSpc>
            </a:pPr>
            <a:r>
              <a:rPr kumimoji="1" lang="en-US" altLang="ja-JP" sz="1050" dirty="0">
                <a:ln w="3175">
                  <a:noFill/>
                </a:ln>
                <a:latin typeface="BIZ UDPゴシック" panose="020B0400000000000000" pitchFamily="50" charset="-128"/>
                <a:ea typeface="BIZ UDPゴシック" panose="020B0400000000000000" pitchFamily="50" charset="-128"/>
              </a:rPr>
              <a:t>【</a:t>
            </a:r>
            <a:r>
              <a:rPr kumimoji="1" lang="ja-JP" altLang="en-US" sz="1050" dirty="0">
                <a:ln w="3175">
                  <a:noFill/>
                </a:ln>
                <a:latin typeface="BIZ UDPゴシック" panose="020B0400000000000000" pitchFamily="50" charset="-128"/>
                <a:ea typeface="BIZ UDPゴシック" panose="020B0400000000000000" pitchFamily="50" charset="-128"/>
              </a:rPr>
              <a:t>内訳</a:t>
            </a:r>
            <a:r>
              <a:rPr kumimoji="1" lang="en-US" altLang="ja-JP" sz="1050" dirty="0">
                <a:ln w="3175">
                  <a:noFill/>
                </a:ln>
                <a:latin typeface="BIZ UDPゴシック" panose="020B0400000000000000" pitchFamily="50" charset="-128"/>
                <a:ea typeface="BIZ UDPゴシック" panose="020B0400000000000000" pitchFamily="50" charset="-128"/>
              </a:rPr>
              <a:t>】</a:t>
            </a:r>
          </a:p>
          <a:p>
            <a:pPr>
              <a:lnSpc>
                <a:spcPct val="150000"/>
              </a:lnSpc>
            </a:pPr>
            <a:r>
              <a:rPr kumimoji="1" lang="ja-JP" altLang="en-US" sz="1050" dirty="0">
                <a:ln w="3175">
                  <a:noFill/>
                </a:ln>
                <a:latin typeface="BIZ UDPゴシック" panose="020B0400000000000000" pitchFamily="50" charset="-128"/>
                <a:ea typeface="BIZ UDPゴシック" panose="020B0400000000000000" pitchFamily="50" charset="-128"/>
              </a:rPr>
              <a:t>・可燃ごみ　　　　　　　   　袋　　　　    ・不燃ごみ　　　　　　        袋　　　　</a:t>
            </a:r>
            <a:endParaRPr kumimoji="1" lang="en-US" altLang="ja-JP" sz="1050" dirty="0">
              <a:ln w="3175">
                <a:noFill/>
              </a:ln>
              <a:latin typeface="BIZ UDPゴシック" panose="020B0400000000000000" pitchFamily="50" charset="-128"/>
              <a:ea typeface="BIZ UDPゴシック" panose="020B0400000000000000" pitchFamily="50" charset="-128"/>
            </a:endParaRPr>
          </a:p>
          <a:p>
            <a:pPr>
              <a:lnSpc>
                <a:spcPct val="150000"/>
              </a:lnSpc>
            </a:pPr>
            <a:r>
              <a:rPr kumimoji="1" lang="en-US" altLang="ja-JP" sz="1050" dirty="0">
                <a:solidFill>
                  <a:srgbClr val="FF0000"/>
                </a:solidFill>
                <a:latin typeface="BIZ UDPゴシック" panose="020B0400000000000000" pitchFamily="50" charset="-128"/>
                <a:ea typeface="BIZ UDPゴシック" panose="020B0400000000000000" pitchFamily="50" charset="-128"/>
              </a:rPr>
              <a:t>※</a:t>
            </a:r>
            <a:r>
              <a:rPr kumimoji="1" lang="ja-JP" altLang="en-US" sz="1050" dirty="0">
                <a:solidFill>
                  <a:srgbClr val="FF0000"/>
                </a:solidFill>
                <a:latin typeface="BIZ UDPゴシック" panose="020B0400000000000000" pitchFamily="50" charset="-128"/>
                <a:ea typeface="BIZ UDPゴシック" panose="020B0400000000000000" pitchFamily="50" charset="-128"/>
              </a:rPr>
              <a:t>別紙、</a:t>
            </a:r>
            <a:r>
              <a:rPr kumimoji="1" lang="en-US" altLang="ja-JP" sz="1050" dirty="0">
                <a:solidFill>
                  <a:srgbClr val="FF0000"/>
                </a:solidFill>
                <a:latin typeface="BIZ UDPゴシック" panose="020B0400000000000000" pitchFamily="50" charset="-128"/>
                <a:ea typeface="BIZ UDPゴシック" panose="020B0400000000000000" pitchFamily="50" charset="-128"/>
              </a:rPr>
              <a:t>【</a:t>
            </a:r>
            <a:r>
              <a:rPr kumimoji="1" lang="ja-JP" altLang="en-US" sz="1050" dirty="0">
                <a:solidFill>
                  <a:srgbClr val="FF0000"/>
                </a:solidFill>
                <a:latin typeface="BIZ UDPゴシック" panose="020B0400000000000000" pitchFamily="50" charset="-128"/>
                <a:ea typeface="BIZ UDPゴシック" panose="020B0400000000000000" pitchFamily="50" charset="-128"/>
              </a:rPr>
              <a:t>様式</a:t>
            </a:r>
            <a:r>
              <a:rPr kumimoji="1" lang="en-US" altLang="ja-JP" sz="1050" dirty="0">
                <a:solidFill>
                  <a:srgbClr val="FF0000"/>
                </a:solidFill>
                <a:latin typeface="BIZ UDPゴシック" panose="020B0400000000000000" pitchFamily="50" charset="-128"/>
                <a:ea typeface="BIZ UDPゴシック" panose="020B0400000000000000" pitchFamily="50" charset="-128"/>
              </a:rPr>
              <a:t>-</a:t>
            </a:r>
            <a:r>
              <a:rPr kumimoji="1" lang="ja-JP" altLang="en-US" sz="1050" dirty="0">
                <a:solidFill>
                  <a:srgbClr val="FF0000"/>
                </a:solidFill>
                <a:latin typeface="BIZ UDPゴシック" panose="020B0400000000000000" pitchFamily="50" charset="-128"/>
                <a:ea typeface="BIZ UDPゴシック" panose="020B0400000000000000" pitchFamily="50" charset="-128"/>
              </a:rPr>
              <a:t>第</a:t>
            </a:r>
            <a:r>
              <a:rPr kumimoji="1" lang="en-US" altLang="ja-JP" sz="1050" dirty="0">
                <a:solidFill>
                  <a:srgbClr val="FF0000"/>
                </a:solidFill>
                <a:latin typeface="BIZ UDPゴシック" panose="020B0400000000000000" pitchFamily="50" charset="-128"/>
                <a:ea typeface="BIZ UDPゴシック" panose="020B0400000000000000" pitchFamily="50" charset="-128"/>
              </a:rPr>
              <a:t>4-1</a:t>
            </a:r>
            <a:r>
              <a:rPr kumimoji="1" lang="ja-JP" altLang="en-US" sz="1050" dirty="0">
                <a:solidFill>
                  <a:srgbClr val="FF0000"/>
                </a:solidFill>
                <a:latin typeface="BIZ UDPゴシック" panose="020B0400000000000000" pitchFamily="50" charset="-128"/>
                <a:ea typeface="BIZ UDPゴシック" panose="020B0400000000000000" pitchFamily="50" charset="-128"/>
              </a:rPr>
              <a:t>号</a:t>
            </a:r>
            <a:r>
              <a:rPr kumimoji="1" lang="en-US" altLang="ja-JP" sz="1050" dirty="0">
                <a:solidFill>
                  <a:srgbClr val="FF0000"/>
                </a:solidFill>
                <a:latin typeface="BIZ UDPゴシック" panose="020B0400000000000000" pitchFamily="50" charset="-128"/>
                <a:ea typeface="BIZ UDPゴシック" panose="020B0400000000000000" pitchFamily="50" charset="-128"/>
              </a:rPr>
              <a:t>】</a:t>
            </a:r>
          </a:p>
          <a:p>
            <a:pPr>
              <a:lnSpc>
                <a:spcPct val="150000"/>
              </a:lnSpc>
            </a:pPr>
            <a:r>
              <a:rPr kumimoji="1" lang="ja-JP" altLang="en-US" sz="1050" dirty="0">
                <a:solidFill>
                  <a:srgbClr val="FF0000"/>
                </a:solidFill>
                <a:latin typeface="BIZ UDPゴシック" panose="020B0400000000000000" pitchFamily="50" charset="-128"/>
                <a:ea typeface="BIZ UDPゴシック" panose="020B0400000000000000" pitchFamily="50" charset="-128"/>
              </a:rPr>
              <a:t>回収物報告シートに拾得物内訳の詳細を記入し報告してください。</a:t>
            </a:r>
            <a:r>
              <a:rPr kumimoji="1" lang="ja-JP" altLang="en-US" sz="1050" dirty="0">
                <a:ln w="3175">
                  <a:noFill/>
                </a:ln>
                <a:latin typeface="BIZ UDPゴシック" panose="020B0400000000000000" pitchFamily="50" charset="-128"/>
                <a:ea typeface="BIZ UDPゴシック" panose="020B0400000000000000" pitchFamily="50" charset="-128"/>
              </a:rPr>
              <a:t>　　　　　　 　　</a:t>
            </a:r>
            <a:endParaRPr kumimoji="1" lang="en-US" altLang="ja-JP" sz="1050" dirty="0">
              <a:ln w="3175">
                <a:noFill/>
              </a:ln>
              <a:latin typeface="BIZ UDPゴシック" panose="020B0400000000000000" pitchFamily="50" charset="-128"/>
              <a:ea typeface="BIZ UDPゴシック" panose="020B0400000000000000" pitchFamily="50" charset="-128"/>
            </a:endParaRPr>
          </a:p>
        </p:txBody>
      </p:sp>
      <p:grpSp>
        <p:nvGrpSpPr>
          <p:cNvPr id="12" name="グループ化 11">
            <a:extLst>
              <a:ext uri="{FF2B5EF4-FFF2-40B4-BE49-F238E27FC236}">
                <a16:creationId xmlns:a16="http://schemas.microsoft.com/office/drawing/2014/main" id="{E869DB25-B619-4BEC-A650-EAF75E6FF107}"/>
              </a:ext>
            </a:extLst>
          </p:cNvPr>
          <p:cNvGrpSpPr/>
          <p:nvPr/>
        </p:nvGrpSpPr>
        <p:grpSpPr>
          <a:xfrm>
            <a:off x="5731019" y="9242727"/>
            <a:ext cx="894430" cy="475515"/>
            <a:chOff x="5723697" y="9091808"/>
            <a:chExt cx="894430" cy="475515"/>
          </a:xfrm>
        </p:grpSpPr>
        <p:sp>
          <p:nvSpPr>
            <p:cNvPr id="11" name="正方形/長方形 10">
              <a:extLst>
                <a:ext uri="{FF2B5EF4-FFF2-40B4-BE49-F238E27FC236}">
                  <a16:creationId xmlns:a16="http://schemas.microsoft.com/office/drawing/2014/main" id="{B4B8D53F-53D1-4C5B-9933-83BEC4E7F629}"/>
                </a:ext>
              </a:extLst>
            </p:cNvPr>
            <p:cNvSpPr/>
            <p:nvPr/>
          </p:nvSpPr>
          <p:spPr>
            <a:xfrm>
              <a:off x="6246354" y="9229233"/>
              <a:ext cx="302400" cy="3018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C6F42ACE-376E-47A6-A011-2DF3FFB153A6}"/>
                </a:ext>
              </a:extLst>
            </p:cNvPr>
            <p:cNvSpPr txBox="1"/>
            <p:nvPr/>
          </p:nvSpPr>
          <p:spPr>
            <a:xfrm>
              <a:off x="5723697" y="9228718"/>
              <a:ext cx="587019" cy="293478"/>
            </a:xfrm>
            <a:prstGeom prst="rect">
              <a:avLst/>
            </a:prstGeom>
            <a:noFill/>
          </p:spPr>
          <p:txBody>
            <a:bodyPr wrap="none" rtlCol="0" anchor="ctr">
              <a:spAutoFit/>
            </a:bodyPr>
            <a:lstStyle/>
            <a:p>
              <a:pPr algn="ctr">
                <a:lnSpc>
                  <a:spcPct val="150000"/>
                </a:lnSpc>
              </a:pPr>
              <a:r>
                <a:rPr kumimoji="1" lang="ja-JP" altLang="en-US" sz="1050" dirty="0">
                  <a:ln w="3175">
                    <a:noFill/>
                  </a:ln>
                  <a:latin typeface="BIZ UDPゴシック" panose="020B0400000000000000" pitchFamily="50" charset="-128"/>
                  <a:ea typeface="BIZ UDPゴシック" panose="020B0400000000000000" pitchFamily="50" charset="-128"/>
                </a:rPr>
                <a:t>はい⇒</a:t>
              </a:r>
              <a:endParaRPr kumimoji="1" lang="en-US" altLang="ja-JP" sz="1050" dirty="0">
                <a:ln w="3175">
                  <a:noFill/>
                </a:ln>
                <a:latin typeface="BIZ UDPゴシック" panose="020B0400000000000000" pitchFamily="50" charset="-128"/>
                <a:ea typeface="BIZ UDPゴシック" panose="020B0400000000000000" pitchFamily="50" charset="-128"/>
              </a:endParaRPr>
            </a:p>
          </p:txBody>
        </p:sp>
        <p:sp>
          <p:nvSpPr>
            <p:cNvPr id="28" name="テキスト ボックス 27">
              <a:extLst>
                <a:ext uri="{FF2B5EF4-FFF2-40B4-BE49-F238E27FC236}">
                  <a16:creationId xmlns:a16="http://schemas.microsoft.com/office/drawing/2014/main" id="{26182864-4F11-4723-9193-D4E4C6D9ED7B}"/>
                </a:ext>
              </a:extLst>
            </p:cNvPr>
            <p:cNvSpPr txBox="1"/>
            <p:nvPr/>
          </p:nvSpPr>
          <p:spPr>
            <a:xfrm>
              <a:off x="6176980" y="9091808"/>
              <a:ext cx="441147" cy="475515"/>
            </a:xfrm>
            <a:prstGeom prst="rect">
              <a:avLst/>
            </a:prstGeom>
            <a:noFill/>
          </p:spPr>
          <p:txBody>
            <a:bodyPr wrap="none" rtlCol="0">
              <a:spAutoFit/>
            </a:bodyPr>
            <a:lstStyle/>
            <a:p>
              <a:pPr algn="ctr">
                <a:lnSpc>
                  <a:spcPct val="150000"/>
                </a:lnSpc>
              </a:pPr>
              <a:r>
                <a:rPr kumimoji="1" lang="ja-JP" altLang="en-US" sz="2000" dirty="0">
                  <a:ln w="3175">
                    <a:noFill/>
                  </a:ln>
                  <a:solidFill>
                    <a:schemeClr val="bg1">
                      <a:lumMod val="85000"/>
                    </a:schemeClr>
                  </a:solidFill>
                  <a:latin typeface="BIZ UDPゴシック" panose="020B0400000000000000" pitchFamily="50" charset="-128"/>
                  <a:ea typeface="BIZ UDPゴシック" panose="020B0400000000000000" pitchFamily="50" charset="-128"/>
                </a:rPr>
                <a:t>✓</a:t>
              </a:r>
              <a:endParaRPr kumimoji="1" lang="en-US" altLang="ja-JP" sz="2000" dirty="0">
                <a:ln w="3175">
                  <a:noFill/>
                </a:ln>
                <a:solidFill>
                  <a:schemeClr val="bg1">
                    <a:lumMod val="85000"/>
                  </a:schemeClr>
                </a:solidFill>
                <a:latin typeface="BIZ UDPゴシック" panose="020B0400000000000000" pitchFamily="50" charset="-128"/>
                <a:ea typeface="BIZ UDPゴシック" panose="020B0400000000000000" pitchFamily="50" charset="-128"/>
              </a:endParaRPr>
            </a:p>
          </p:txBody>
        </p:sp>
      </p:grpSp>
      <p:sp>
        <p:nvSpPr>
          <p:cNvPr id="29" name="テキスト ボックス 28">
            <a:extLst>
              <a:ext uri="{FF2B5EF4-FFF2-40B4-BE49-F238E27FC236}">
                <a16:creationId xmlns:a16="http://schemas.microsoft.com/office/drawing/2014/main" id="{4E1E42D1-9A54-40E0-9340-64365A7927C8}"/>
              </a:ext>
            </a:extLst>
          </p:cNvPr>
          <p:cNvSpPr txBox="1"/>
          <p:nvPr/>
        </p:nvSpPr>
        <p:spPr>
          <a:xfrm>
            <a:off x="5635460" y="9150974"/>
            <a:ext cx="1085554" cy="245580"/>
          </a:xfrm>
          <a:prstGeom prst="rect">
            <a:avLst/>
          </a:prstGeom>
          <a:noFill/>
        </p:spPr>
        <p:txBody>
          <a:bodyPr wrap="none" rtlCol="0">
            <a:spAutoFit/>
          </a:bodyPr>
          <a:lstStyle/>
          <a:p>
            <a:pPr algn="ctr">
              <a:lnSpc>
                <a:spcPct val="150000"/>
              </a:lnSpc>
            </a:pPr>
            <a:r>
              <a:rPr kumimoji="1" lang="ja-JP" altLang="en-US" sz="800" dirty="0">
                <a:ln w="3175">
                  <a:noFill/>
                </a:ln>
                <a:latin typeface="BIZ UDPゴシック" panose="020B0400000000000000" pitchFamily="50" charset="-128"/>
                <a:ea typeface="BIZ UDPゴシック" panose="020B0400000000000000" pitchFamily="50" charset="-128"/>
              </a:rPr>
              <a:t>必ずご記入ください</a:t>
            </a:r>
            <a:endParaRPr kumimoji="1" lang="en-US" altLang="ja-JP" sz="800" dirty="0">
              <a:ln w="3175">
                <a:noFill/>
              </a:ln>
              <a:latin typeface="BIZ UDPゴシック" panose="020B0400000000000000" pitchFamily="50" charset="-128"/>
              <a:ea typeface="BIZ UDPゴシック" panose="020B0400000000000000" pitchFamily="50" charset="-128"/>
            </a:endParaRPr>
          </a:p>
        </p:txBody>
      </p:sp>
      <p:sp>
        <p:nvSpPr>
          <p:cNvPr id="30" name="テキスト ボックス 29">
            <a:extLst>
              <a:ext uri="{FF2B5EF4-FFF2-40B4-BE49-F238E27FC236}">
                <a16:creationId xmlns:a16="http://schemas.microsoft.com/office/drawing/2014/main" id="{A49575F7-564B-49C6-9F3C-1EE23864F0B9}"/>
              </a:ext>
            </a:extLst>
          </p:cNvPr>
          <p:cNvSpPr txBox="1"/>
          <p:nvPr/>
        </p:nvSpPr>
        <p:spPr>
          <a:xfrm>
            <a:off x="2042242" y="445305"/>
            <a:ext cx="2773516" cy="360548"/>
          </a:xfrm>
          <a:prstGeom prst="rect">
            <a:avLst/>
          </a:prstGeom>
          <a:noFill/>
        </p:spPr>
        <p:txBody>
          <a:bodyPr wrap="none" rtlCol="0">
            <a:spAutoFit/>
          </a:bodyPr>
          <a:lstStyle/>
          <a:p>
            <a:pPr algn="ctr">
              <a:lnSpc>
                <a:spcPct val="150000"/>
              </a:lnSpc>
            </a:pPr>
            <a:r>
              <a:rPr kumimoji="1" lang="ja-JP" altLang="en-US" sz="1400" dirty="0">
                <a:ln w="3175">
                  <a:noFill/>
                </a:ln>
                <a:latin typeface="BIZ UDPゴシック" panose="020B0400000000000000" pitchFamily="50" charset="-128"/>
                <a:ea typeface="BIZ UDPゴシック" panose="020B0400000000000000" pitchFamily="50" charset="-128"/>
              </a:rPr>
              <a:t>≪清掃活動イベント実施報告書≫</a:t>
            </a:r>
            <a:endParaRPr kumimoji="1" lang="en-US" altLang="ja-JP" sz="1400" dirty="0">
              <a:ln w="3175">
                <a:noFill/>
              </a:ln>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764791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D02989E2-F67A-487A-9EE7-7B02DDC2B050}"/>
              </a:ext>
            </a:extLst>
          </p:cNvPr>
          <p:cNvSpPr/>
          <p:nvPr/>
        </p:nvSpPr>
        <p:spPr>
          <a:xfrm>
            <a:off x="49108" y="13199"/>
            <a:ext cx="6759785" cy="333551"/>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テキスト ボックス 2">
            <a:extLst>
              <a:ext uri="{FF2B5EF4-FFF2-40B4-BE49-F238E27FC236}">
                <a16:creationId xmlns:a16="http://schemas.microsoft.com/office/drawing/2014/main" id="{707F6F92-B356-4DFB-B3AE-2E07FFF14132}"/>
              </a:ext>
            </a:extLst>
          </p:cNvPr>
          <p:cNvSpPr txBox="1"/>
          <p:nvPr/>
        </p:nvSpPr>
        <p:spPr>
          <a:xfrm>
            <a:off x="310198" y="-31188"/>
            <a:ext cx="6237605" cy="360548"/>
          </a:xfrm>
          <a:prstGeom prst="rect">
            <a:avLst/>
          </a:prstGeom>
          <a:noFill/>
        </p:spPr>
        <p:txBody>
          <a:bodyPr wrap="none" rtlCol="0">
            <a:spAutoFit/>
          </a:bodyPr>
          <a:lstStyle/>
          <a:p>
            <a:pPr>
              <a:lnSpc>
                <a:spcPct val="150000"/>
              </a:lnSpc>
            </a:pPr>
            <a:r>
              <a:rPr kumimoji="1" lang="en-US" altLang="ja-JP" sz="1400" dirty="0">
                <a:ln w="3175">
                  <a:noFill/>
                </a:ln>
                <a:solidFill>
                  <a:schemeClr val="bg1"/>
                </a:solidFill>
                <a:latin typeface="BIZ UDPゴシック" panose="020B0400000000000000" pitchFamily="50" charset="-128"/>
                <a:ea typeface="BIZ UDPゴシック" panose="020B0400000000000000" pitchFamily="50" charset="-128"/>
              </a:rPr>
              <a:t>【</a:t>
            </a:r>
            <a:r>
              <a:rPr kumimoji="1" lang="ja-JP" altLang="en-US" sz="1400" dirty="0">
                <a:ln w="3175">
                  <a:noFill/>
                </a:ln>
                <a:solidFill>
                  <a:schemeClr val="bg1"/>
                </a:solidFill>
                <a:latin typeface="BIZ UDPゴシック" panose="020B0400000000000000" pitchFamily="50" charset="-128"/>
                <a:ea typeface="BIZ UDPゴシック" panose="020B0400000000000000" pitchFamily="50" charset="-128"/>
              </a:rPr>
              <a:t>令和６年度岩手県海洋ごみ対策清掃活動団体支援制度清掃活動実施報告書</a:t>
            </a:r>
            <a:r>
              <a:rPr kumimoji="1" lang="en-US" altLang="ja-JP" sz="1400" dirty="0">
                <a:ln w="3175">
                  <a:noFill/>
                </a:ln>
                <a:solidFill>
                  <a:schemeClr val="bg1"/>
                </a:solidFill>
                <a:latin typeface="BIZ UDPゴシック" panose="020B0400000000000000" pitchFamily="50" charset="-128"/>
                <a:ea typeface="BIZ UDPゴシック" panose="020B0400000000000000" pitchFamily="50" charset="-128"/>
              </a:rPr>
              <a:t>】</a:t>
            </a:r>
          </a:p>
        </p:txBody>
      </p:sp>
      <p:sp>
        <p:nvSpPr>
          <p:cNvPr id="4" name="テキスト ボックス 3">
            <a:extLst>
              <a:ext uri="{FF2B5EF4-FFF2-40B4-BE49-F238E27FC236}">
                <a16:creationId xmlns:a16="http://schemas.microsoft.com/office/drawing/2014/main" id="{7C7CF5ED-1A08-4E02-9E4C-ABBAC91893C5}"/>
              </a:ext>
            </a:extLst>
          </p:cNvPr>
          <p:cNvSpPr txBox="1"/>
          <p:nvPr/>
        </p:nvSpPr>
        <p:spPr>
          <a:xfrm>
            <a:off x="49108" y="417771"/>
            <a:ext cx="1398140" cy="293478"/>
          </a:xfrm>
          <a:prstGeom prst="rect">
            <a:avLst/>
          </a:prstGeom>
          <a:noFill/>
          <a:ln>
            <a:solidFill>
              <a:schemeClr val="tx1">
                <a:lumMod val="50000"/>
                <a:lumOff val="50000"/>
              </a:schemeClr>
            </a:solidFill>
          </a:ln>
        </p:spPr>
        <p:txBody>
          <a:bodyPr wrap="none" rtlCol="0">
            <a:spAutoFit/>
          </a:bodyPr>
          <a:lstStyle/>
          <a:p>
            <a:pPr algn="ctr">
              <a:lnSpc>
                <a:spcPct val="150000"/>
              </a:lnSpc>
            </a:pPr>
            <a:r>
              <a:rPr kumimoji="1" lang="ja-JP" altLang="en-US" sz="1050" dirty="0">
                <a:ln w="3175">
                  <a:noFill/>
                </a:ln>
                <a:latin typeface="BIZ UDPゴシック" panose="020B0400000000000000" pitchFamily="50" charset="-128"/>
                <a:ea typeface="BIZ UDPゴシック" panose="020B0400000000000000" pitchFamily="50" charset="-128"/>
              </a:rPr>
              <a:t>様式</a:t>
            </a:r>
            <a:r>
              <a:rPr kumimoji="1" lang="en-US" altLang="ja-JP" sz="1050" dirty="0">
                <a:ln w="3175">
                  <a:noFill/>
                </a:ln>
                <a:latin typeface="BIZ UDPゴシック" panose="020B0400000000000000" pitchFamily="50" charset="-128"/>
                <a:ea typeface="BIZ UDPゴシック" panose="020B0400000000000000" pitchFamily="50" charset="-128"/>
              </a:rPr>
              <a:t>-</a:t>
            </a:r>
            <a:r>
              <a:rPr kumimoji="1" lang="ja-JP" altLang="en-US" sz="1050" dirty="0">
                <a:ln w="3175">
                  <a:noFill/>
                </a:ln>
                <a:latin typeface="BIZ UDPゴシック" panose="020B0400000000000000" pitchFamily="50" charset="-128"/>
                <a:ea typeface="BIZ UDPゴシック" panose="020B0400000000000000" pitchFamily="50" charset="-128"/>
              </a:rPr>
              <a:t>第</a:t>
            </a:r>
            <a:r>
              <a:rPr kumimoji="1" lang="en-US" altLang="ja-JP" sz="1050" dirty="0">
                <a:ln w="3175">
                  <a:noFill/>
                </a:ln>
                <a:latin typeface="BIZ UDPゴシック" panose="020B0400000000000000" pitchFamily="50" charset="-128"/>
                <a:ea typeface="BIZ UDPゴシック" panose="020B0400000000000000" pitchFamily="50" charset="-128"/>
              </a:rPr>
              <a:t>4</a:t>
            </a:r>
            <a:r>
              <a:rPr kumimoji="1" lang="ja-JP" altLang="en-US" sz="1050" dirty="0">
                <a:ln w="3175">
                  <a:noFill/>
                </a:ln>
                <a:latin typeface="BIZ UDPゴシック" panose="020B0400000000000000" pitchFamily="50" charset="-128"/>
                <a:ea typeface="BIZ UDPゴシック" panose="020B0400000000000000" pitchFamily="50" charset="-128"/>
              </a:rPr>
              <a:t>号</a:t>
            </a:r>
            <a:r>
              <a:rPr kumimoji="1" lang="en-US" altLang="ja-JP" sz="1050" dirty="0">
                <a:ln w="3175">
                  <a:noFill/>
                </a:ln>
                <a:latin typeface="BIZ UDPゴシック" panose="020B0400000000000000" pitchFamily="50" charset="-128"/>
                <a:ea typeface="BIZ UDPゴシック" panose="020B0400000000000000" pitchFamily="50" charset="-128"/>
              </a:rPr>
              <a:t>-1</a:t>
            </a:r>
            <a:r>
              <a:rPr kumimoji="1" lang="ja-JP" altLang="en-US" sz="1050" dirty="0">
                <a:ln w="3175">
                  <a:noFill/>
                </a:ln>
                <a:latin typeface="BIZ UDPゴシック" panose="020B0400000000000000" pitchFamily="50" charset="-128"/>
                <a:ea typeface="BIZ UDPゴシック" panose="020B0400000000000000" pitchFamily="50" charset="-128"/>
              </a:rPr>
              <a:t>　別紙</a:t>
            </a:r>
            <a:endParaRPr kumimoji="1" lang="en-US" altLang="ja-JP" sz="1050" dirty="0">
              <a:ln w="3175">
                <a:noFill/>
              </a:ln>
              <a:latin typeface="BIZ UDPゴシック" panose="020B0400000000000000" pitchFamily="50" charset="-128"/>
              <a:ea typeface="BIZ UDPゴシック" panose="020B0400000000000000" pitchFamily="50" charset="-128"/>
            </a:endParaRPr>
          </a:p>
        </p:txBody>
      </p:sp>
      <p:graphicFrame>
        <p:nvGraphicFramePr>
          <p:cNvPr id="12" name="オブジェクト 11">
            <a:extLst>
              <a:ext uri="{FF2B5EF4-FFF2-40B4-BE49-F238E27FC236}">
                <a16:creationId xmlns:a16="http://schemas.microsoft.com/office/drawing/2014/main" id="{13708A86-2810-43C6-A18D-D3588A64EE1F}"/>
              </a:ext>
            </a:extLst>
          </p:cNvPr>
          <p:cNvGraphicFramePr>
            <a:graphicFrameLocks noChangeAspect="1"/>
          </p:cNvGraphicFramePr>
          <p:nvPr>
            <p:extLst>
              <p:ext uri="{D42A27DB-BD31-4B8C-83A1-F6EECF244321}">
                <p14:modId xmlns:p14="http://schemas.microsoft.com/office/powerpoint/2010/main" val="1159834382"/>
              </p:ext>
            </p:extLst>
          </p:nvPr>
        </p:nvGraphicFramePr>
        <p:xfrm>
          <a:off x="274638" y="788988"/>
          <a:ext cx="6308725" cy="9056687"/>
        </p:xfrm>
        <a:graphic>
          <a:graphicData uri="http://schemas.openxmlformats.org/presentationml/2006/ole">
            <mc:AlternateContent xmlns:mc="http://schemas.openxmlformats.org/markup-compatibility/2006">
              <mc:Choice xmlns:v="urn:schemas-microsoft-com:vml" Requires="v">
                <p:oleObj spid="_x0000_s1031" name="ワークシート" r:id="rId3" imgW="8934539" imgH="12830116" progId="Excel.Sheet.12">
                  <p:embed/>
                </p:oleObj>
              </mc:Choice>
              <mc:Fallback>
                <p:oleObj name="ワークシート" r:id="rId3" imgW="8934539" imgH="12830116" progId="Excel.Sheet.12">
                  <p:embed/>
                  <p:pic>
                    <p:nvPicPr>
                      <p:cNvPr id="0" name=""/>
                      <p:cNvPicPr/>
                      <p:nvPr/>
                    </p:nvPicPr>
                    <p:blipFill>
                      <a:blip r:embed="rId4"/>
                      <a:stretch>
                        <a:fillRect/>
                      </a:stretch>
                    </p:blipFill>
                    <p:spPr>
                      <a:xfrm>
                        <a:off x="274638" y="788988"/>
                        <a:ext cx="6308725" cy="9056687"/>
                      </a:xfrm>
                      <a:prstGeom prst="rect">
                        <a:avLst/>
                      </a:prstGeom>
                    </p:spPr>
                  </p:pic>
                </p:oleObj>
              </mc:Fallback>
            </mc:AlternateContent>
          </a:graphicData>
        </a:graphic>
      </p:graphicFrame>
      <p:sp>
        <p:nvSpPr>
          <p:cNvPr id="13" name="テキスト ボックス 12">
            <a:extLst>
              <a:ext uri="{FF2B5EF4-FFF2-40B4-BE49-F238E27FC236}">
                <a16:creationId xmlns:a16="http://schemas.microsoft.com/office/drawing/2014/main" id="{0759429B-3BD9-474F-B267-0439FC211F17}"/>
              </a:ext>
            </a:extLst>
          </p:cNvPr>
          <p:cNvSpPr txBox="1"/>
          <p:nvPr/>
        </p:nvSpPr>
        <p:spPr>
          <a:xfrm>
            <a:off x="2473450" y="392037"/>
            <a:ext cx="1911100" cy="360548"/>
          </a:xfrm>
          <a:prstGeom prst="rect">
            <a:avLst/>
          </a:prstGeom>
          <a:noFill/>
        </p:spPr>
        <p:txBody>
          <a:bodyPr wrap="none" rtlCol="0">
            <a:spAutoFit/>
          </a:bodyPr>
          <a:lstStyle/>
          <a:p>
            <a:pPr algn="ctr">
              <a:lnSpc>
                <a:spcPct val="150000"/>
              </a:lnSpc>
            </a:pPr>
            <a:r>
              <a:rPr kumimoji="1" lang="ja-JP" altLang="en-US" sz="1400" dirty="0">
                <a:ln w="3175">
                  <a:noFill/>
                </a:ln>
                <a:latin typeface="BIZ UDPゴシック" panose="020B0400000000000000" pitchFamily="50" charset="-128"/>
                <a:ea typeface="BIZ UDPゴシック" panose="020B0400000000000000" pitchFamily="50" charset="-128"/>
              </a:rPr>
              <a:t>≪回収物報告シート≫</a:t>
            </a:r>
            <a:endParaRPr kumimoji="1" lang="en-US" altLang="ja-JP" sz="1400" dirty="0">
              <a:ln w="3175">
                <a:noFill/>
              </a:ln>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91283621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1577</TotalTime>
  <Words>421</Words>
  <Application>Microsoft Office PowerPoint</Application>
  <PresentationFormat>A4 210 x 297 mm</PresentationFormat>
  <Paragraphs>44</Paragraphs>
  <Slides>2</Slides>
  <Notes>0</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10" baseType="lpstr">
      <vt:lpstr>BIZ UDPゴシック</vt:lpstr>
      <vt:lpstr>游ゴシック</vt:lpstr>
      <vt:lpstr>游ゴシック Light</vt:lpstr>
      <vt:lpstr>Arial</vt:lpstr>
      <vt:lpstr>Calibri</vt:lpstr>
      <vt:lpstr>Calibri Light</vt:lpstr>
      <vt:lpstr>Office テーマ</vt:lpstr>
      <vt:lpstr>Microsoft Excel ワークシート</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立花 久実 0705</dc:creator>
  <cp:lastModifiedBy>019949</cp:lastModifiedBy>
  <cp:revision>103</cp:revision>
  <cp:lastPrinted>2023-04-10T08:44:42Z</cp:lastPrinted>
  <dcterms:created xsi:type="dcterms:W3CDTF">2023-04-03T07:04:04Z</dcterms:created>
  <dcterms:modified xsi:type="dcterms:W3CDTF">2024-05-23T00:50:05Z</dcterms:modified>
</cp:coreProperties>
</file>