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8DF37"/>
    <a:srgbClr val="10AAAA"/>
    <a:srgbClr val="FA5D06"/>
    <a:srgbClr val="D08100"/>
    <a:srgbClr val="F39800"/>
    <a:srgbClr val="EAEAEA"/>
    <a:srgbClr val="D0CECE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82" autoAdjust="0"/>
    <p:restoredTop sz="94363" autoAdjust="0"/>
  </p:normalViewPr>
  <p:slideViewPr>
    <p:cSldViewPr snapToGrid="0">
      <p:cViewPr varScale="1">
        <p:scale>
          <a:sx n="77" d="100"/>
          <a:sy n="77" d="100"/>
        </p:scale>
        <p:origin x="330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F626D-124B-43D2-A5BF-EA41D7D6CC46}" type="datetimeFigureOut">
              <a:rPr kumimoji="1" lang="ja-JP" altLang="en-US" smtClean="0"/>
              <a:t>2024/5/23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A6067-6596-4347-9F57-7B504005B6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7032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F626D-124B-43D2-A5BF-EA41D7D6CC46}" type="datetimeFigureOut">
              <a:rPr kumimoji="1" lang="ja-JP" altLang="en-US" smtClean="0"/>
              <a:t>2024/5/23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A6067-6596-4347-9F57-7B504005B6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0276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F626D-124B-43D2-A5BF-EA41D7D6CC46}" type="datetimeFigureOut">
              <a:rPr kumimoji="1" lang="ja-JP" altLang="en-US" smtClean="0"/>
              <a:t>2024/5/23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A6067-6596-4347-9F57-7B504005B6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1042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F626D-124B-43D2-A5BF-EA41D7D6CC46}" type="datetimeFigureOut">
              <a:rPr kumimoji="1" lang="ja-JP" altLang="en-US" smtClean="0"/>
              <a:t>2024/5/23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A6067-6596-4347-9F57-7B504005B6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7988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F626D-124B-43D2-A5BF-EA41D7D6CC46}" type="datetimeFigureOut">
              <a:rPr kumimoji="1" lang="ja-JP" altLang="en-US" smtClean="0"/>
              <a:t>2024/5/23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A6067-6596-4347-9F57-7B504005B6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7661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F626D-124B-43D2-A5BF-EA41D7D6CC46}" type="datetimeFigureOut">
              <a:rPr kumimoji="1" lang="ja-JP" altLang="en-US" smtClean="0"/>
              <a:t>2024/5/23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A6067-6596-4347-9F57-7B504005B6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9712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F626D-124B-43D2-A5BF-EA41D7D6CC46}" type="datetimeFigureOut">
              <a:rPr kumimoji="1" lang="ja-JP" altLang="en-US" smtClean="0"/>
              <a:t>2024/5/23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A6067-6596-4347-9F57-7B504005B6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0614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F626D-124B-43D2-A5BF-EA41D7D6CC46}" type="datetimeFigureOut">
              <a:rPr kumimoji="1" lang="ja-JP" altLang="en-US" smtClean="0"/>
              <a:t>2024/5/23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A6067-6596-4347-9F57-7B504005B6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5934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F626D-124B-43D2-A5BF-EA41D7D6CC46}" type="datetimeFigureOut">
              <a:rPr kumimoji="1" lang="ja-JP" altLang="en-US" smtClean="0"/>
              <a:t>2024/5/23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A6067-6596-4347-9F57-7B504005B6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56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F626D-124B-43D2-A5BF-EA41D7D6CC46}" type="datetimeFigureOut">
              <a:rPr kumimoji="1" lang="ja-JP" altLang="en-US" smtClean="0"/>
              <a:t>2024/5/23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A6067-6596-4347-9F57-7B504005B6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6820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F626D-124B-43D2-A5BF-EA41D7D6CC46}" type="datetimeFigureOut">
              <a:rPr kumimoji="1" lang="ja-JP" altLang="en-US" smtClean="0"/>
              <a:t>2024/5/23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A6067-6596-4347-9F57-7B504005B6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9548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4F626D-124B-43D2-A5BF-EA41D7D6CC46}" type="datetimeFigureOut">
              <a:rPr kumimoji="1" lang="ja-JP" altLang="en-US" smtClean="0"/>
              <a:t>2024/5/23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DA6067-6596-4347-9F57-7B504005B6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3168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C7D5D116-1E9E-483C-B79B-CCEA5EDA00DE}"/>
              </a:ext>
            </a:extLst>
          </p:cNvPr>
          <p:cNvSpPr/>
          <p:nvPr/>
        </p:nvSpPr>
        <p:spPr>
          <a:xfrm>
            <a:off x="49108" y="13199"/>
            <a:ext cx="6759785" cy="33355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E6FA17E-8028-44F7-83C2-080F352834D4}"/>
              </a:ext>
            </a:extLst>
          </p:cNvPr>
          <p:cNvSpPr txBox="1"/>
          <p:nvPr/>
        </p:nvSpPr>
        <p:spPr>
          <a:xfrm>
            <a:off x="85777" y="-40066"/>
            <a:ext cx="6686446" cy="3605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en-US" altLang="ja-JP" sz="1400" dirty="0">
                <a:ln w="3175">
                  <a:noFill/>
                </a:ln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kumimoji="1" lang="ja-JP" altLang="en-US" sz="1400" dirty="0">
                <a:ln w="3175">
                  <a:noFill/>
                </a:ln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令和６年度岩手県海洋ごみ対策清掃活動団体支援制度助成金請求書・振込依頼書</a:t>
            </a:r>
            <a:r>
              <a:rPr kumimoji="1" lang="en-US" altLang="ja-JP" sz="1400" dirty="0">
                <a:ln w="3175">
                  <a:noFill/>
                </a:ln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10028F9-F4CC-477A-A117-ECD2177541E3}"/>
              </a:ext>
            </a:extLst>
          </p:cNvPr>
          <p:cNvSpPr txBox="1"/>
          <p:nvPr/>
        </p:nvSpPr>
        <p:spPr>
          <a:xfrm>
            <a:off x="239697" y="1259150"/>
            <a:ext cx="2294218" cy="2934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zh-TW" altLang="en-US" sz="1050" dirty="0">
                <a:ln w="3175">
                  <a:noFill/>
                </a:ln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環境保全活動助成金応募事務局</a:t>
            </a:r>
            <a:r>
              <a:rPr kumimoji="1" lang="ja-JP" altLang="en-US" sz="1050" dirty="0">
                <a:ln w="3175">
                  <a:noFill/>
                </a:ln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様</a:t>
            </a:r>
            <a:endParaRPr kumimoji="1" lang="en-US" altLang="ja-JP" sz="1050" dirty="0">
              <a:ln w="3175">
                <a:noFill/>
              </a:ln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285A6FF1-89D7-4842-8D16-3A03BF31ED4F}"/>
              </a:ext>
            </a:extLst>
          </p:cNvPr>
          <p:cNvCxnSpPr>
            <a:cxnSpLocks/>
          </p:cNvCxnSpPr>
          <p:nvPr/>
        </p:nvCxnSpPr>
        <p:spPr>
          <a:xfrm>
            <a:off x="239697" y="1625625"/>
            <a:ext cx="2518638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977693D-8C52-48CD-AC15-E96283B000BE}"/>
              </a:ext>
            </a:extLst>
          </p:cNvPr>
          <p:cNvSpPr txBox="1"/>
          <p:nvPr/>
        </p:nvSpPr>
        <p:spPr>
          <a:xfrm>
            <a:off x="4390940" y="1229766"/>
            <a:ext cx="2419252" cy="2934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1050" dirty="0">
                <a:ln w="3175">
                  <a:noFill/>
                </a:ln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申請日　：　令和　　６年　　　月　　　日　</a:t>
            </a:r>
            <a:endParaRPr kumimoji="1" lang="en-US" altLang="ja-JP" sz="1050" dirty="0">
              <a:ln w="3175">
                <a:noFill/>
              </a:ln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44B856A-C3DF-45A1-9CF7-BA9C1B63FB21}"/>
              </a:ext>
            </a:extLst>
          </p:cNvPr>
          <p:cNvSpPr txBox="1"/>
          <p:nvPr/>
        </p:nvSpPr>
        <p:spPr>
          <a:xfrm>
            <a:off x="2840854" y="1702258"/>
            <a:ext cx="813043" cy="2934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en-US" altLang="ja-JP" sz="1050" dirty="0">
                <a:ln w="3175">
                  <a:noFill/>
                </a:ln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kumimoji="1" lang="ja-JP" altLang="en-US" sz="1050" dirty="0">
                <a:ln w="3175">
                  <a:noFill/>
                </a:ln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申請者</a:t>
            </a:r>
            <a:r>
              <a:rPr kumimoji="1" lang="en-US" altLang="ja-JP" sz="1050" dirty="0">
                <a:ln w="3175">
                  <a:noFill/>
                </a:ln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r>
              <a:rPr kumimoji="1" lang="ja-JP" altLang="en-US" sz="1050" dirty="0">
                <a:ln w="3175">
                  <a:noFill/>
                </a:ln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endParaRPr kumimoji="1" lang="en-US" altLang="ja-JP" sz="1050" dirty="0">
              <a:ln w="3175">
                <a:noFill/>
              </a:ln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BA575E30-5824-4E05-8DBB-D9AA864B7C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1402823"/>
              </p:ext>
            </p:extLst>
          </p:nvPr>
        </p:nvGraphicFramePr>
        <p:xfrm>
          <a:off x="2840854" y="1938416"/>
          <a:ext cx="3862739" cy="101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21">
                  <a:extLst>
                    <a:ext uri="{9D8B030D-6E8A-4147-A177-3AD203B41FA5}">
                      <a16:colId xmlns:a16="http://schemas.microsoft.com/office/drawing/2014/main" val="2136568049"/>
                    </a:ext>
                  </a:extLst>
                </a:gridCol>
                <a:gridCol w="2846718">
                  <a:extLst>
                    <a:ext uri="{9D8B030D-6E8A-4147-A177-3AD203B41FA5}">
                      <a16:colId xmlns:a16="http://schemas.microsoft.com/office/drawing/2014/main" val="1256110274"/>
                    </a:ext>
                  </a:extLst>
                </a:gridCol>
              </a:tblGrid>
              <a:tr h="33943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住所</a:t>
                      </a: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1903032"/>
                  </a:ext>
                </a:extLst>
              </a:tr>
              <a:tr h="33943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代表者名</a:t>
                      </a: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印</a:t>
                      </a: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3162285"/>
                  </a:ext>
                </a:extLst>
              </a:tr>
              <a:tr h="33943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電話番号</a:t>
                      </a: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476465"/>
                  </a:ext>
                </a:extLst>
              </a:tr>
            </a:tbl>
          </a:graphicData>
        </a:graphic>
      </p:graphicFrame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7CB1E3C-E2C8-4DDD-BEEB-A4950608D75A}"/>
              </a:ext>
            </a:extLst>
          </p:cNvPr>
          <p:cNvSpPr txBox="1"/>
          <p:nvPr/>
        </p:nvSpPr>
        <p:spPr>
          <a:xfrm>
            <a:off x="3687703" y="1758514"/>
            <a:ext cx="319318" cy="2934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1050" dirty="0">
                <a:ln w="3175">
                  <a:noFill/>
                </a:ln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〒</a:t>
            </a:r>
            <a:endParaRPr kumimoji="1" lang="en-US" altLang="ja-JP" sz="1050" dirty="0">
              <a:ln w="3175">
                <a:noFill/>
              </a:ln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F3DF22A-1C7C-40B2-92DD-249BA83E07FB}"/>
              </a:ext>
            </a:extLst>
          </p:cNvPr>
          <p:cNvSpPr txBox="1"/>
          <p:nvPr/>
        </p:nvSpPr>
        <p:spPr>
          <a:xfrm>
            <a:off x="595832" y="3558137"/>
            <a:ext cx="6822378" cy="293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1050" dirty="0">
                <a:ln w="3175">
                  <a:noFill/>
                </a:ln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清掃活動イベントに係る活動経費の助成・支援金について下記口座へ振り込みをお願いします。</a:t>
            </a:r>
            <a:endParaRPr kumimoji="1" lang="en-US" altLang="ja-JP" sz="1050" dirty="0">
              <a:ln w="3175">
                <a:noFill/>
              </a:ln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11" name="表 10">
            <a:extLst>
              <a:ext uri="{FF2B5EF4-FFF2-40B4-BE49-F238E27FC236}">
                <a16:creationId xmlns:a16="http://schemas.microsoft.com/office/drawing/2014/main" id="{1085D6EF-D21B-417F-B109-B265E2AF58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8433749"/>
              </p:ext>
            </p:extLst>
          </p:nvPr>
        </p:nvGraphicFramePr>
        <p:xfrm>
          <a:off x="690239" y="4133189"/>
          <a:ext cx="5477522" cy="6957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9213">
                  <a:extLst>
                    <a:ext uri="{9D8B030D-6E8A-4147-A177-3AD203B41FA5}">
                      <a16:colId xmlns:a16="http://schemas.microsoft.com/office/drawing/2014/main" val="2136568049"/>
                    </a:ext>
                  </a:extLst>
                </a:gridCol>
                <a:gridCol w="3208309">
                  <a:extLst>
                    <a:ext uri="{9D8B030D-6E8A-4147-A177-3AD203B41FA5}">
                      <a16:colId xmlns:a16="http://schemas.microsoft.com/office/drawing/2014/main" val="1256110274"/>
                    </a:ext>
                  </a:extLst>
                </a:gridCol>
              </a:tblGrid>
              <a:tr h="695734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助成金交付確定額</a:t>
                      </a: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円</a:t>
                      </a: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476465"/>
                  </a:ext>
                </a:extLst>
              </a:tr>
            </a:tbl>
          </a:graphicData>
        </a:graphic>
      </p:graphicFrame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03BEEB5-EC3C-456E-91D7-36E3EC251298}"/>
              </a:ext>
            </a:extLst>
          </p:cNvPr>
          <p:cNvSpPr txBox="1"/>
          <p:nvPr/>
        </p:nvSpPr>
        <p:spPr>
          <a:xfrm>
            <a:off x="40292" y="408002"/>
            <a:ext cx="889987" cy="293478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ja-JP" altLang="en-US" sz="1050" dirty="0">
                <a:ln w="3175">
                  <a:noFill/>
                </a:ln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様式</a:t>
            </a:r>
            <a:r>
              <a:rPr kumimoji="1" lang="en-US" altLang="ja-JP" sz="1050" dirty="0">
                <a:ln w="3175">
                  <a:noFill/>
                </a:ln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-</a:t>
            </a:r>
            <a:r>
              <a:rPr kumimoji="1" lang="ja-JP" altLang="en-US" sz="1050" dirty="0">
                <a:ln w="3175">
                  <a:noFill/>
                </a:ln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第</a:t>
            </a:r>
            <a:r>
              <a:rPr kumimoji="1" lang="en-US" altLang="ja-JP" sz="1050" dirty="0">
                <a:ln w="3175">
                  <a:noFill/>
                </a:ln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7</a:t>
            </a:r>
            <a:r>
              <a:rPr kumimoji="1" lang="ja-JP" altLang="en-US" sz="1050" dirty="0">
                <a:ln w="3175">
                  <a:noFill/>
                </a:ln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号</a:t>
            </a:r>
            <a:endParaRPr kumimoji="1" lang="en-US" altLang="ja-JP" sz="1050" dirty="0">
              <a:ln w="3175">
                <a:noFill/>
              </a:ln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16" name="表 15">
            <a:extLst>
              <a:ext uri="{FF2B5EF4-FFF2-40B4-BE49-F238E27FC236}">
                <a16:creationId xmlns:a16="http://schemas.microsoft.com/office/drawing/2014/main" id="{B9FB0D29-4B68-486B-BA37-79DEEEC367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7934773"/>
              </p:ext>
            </p:extLst>
          </p:nvPr>
        </p:nvGraphicFramePr>
        <p:xfrm>
          <a:off x="497355" y="5534130"/>
          <a:ext cx="5885811" cy="31038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63483">
                  <a:extLst>
                    <a:ext uri="{9D8B030D-6E8A-4147-A177-3AD203B41FA5}">
                      <a16:colId xmlns:a16="http://schemas.microsoft.com/office/drawing/2014/main" val="3484912494"/>
                    </a:ext>
                  </a:extLst>
                </a:gridCol>
                <a:gridCol w="646047">
                  <a:extLst>
                    <a:ext uri="{9D8B030D-6E8A-4147-A177-3AD203B41FA5}">
                      <a16:colId xmlns:a16="http://schemas.microsoft.com/office/drawing/2014/main" val="2332583917"/>
                    </a:ext>
                  </a:extLst>
                </a:gridCol>
                <a:gridCol w="646047">
                  <a:extLst>
                    <a:ext uri="{9D8B030D-6E8A-4147-A177-3AD203B41FA5}">
                      <a16:colId xmlns:a16="http://schemas.microsoft.com/office/drawing/2014/main" val="3443913231"/>
                    </a:ext>
                  </a:extLst>
                </a:gridCol>
                <a:gridCol w="646047">
                  <a:extLst>
                    <a:ext uri="{9D8B030D-6E8A-4147-A177-3AD203B41FA5}">
                      <a16:colId xmlns:a16="http://schemas.microsoft.com/office/drawing/2014/main" val="3623938168"/>
                    </a:ext>
                  </a:extLst>
                </a:gridCol>
                <a:gridCol w="646046">
                  <a:extLst>
                    <a:ext uri="{9D8B030D-6E8A-4147-A177-3AD203B41FA5}">
                      <a16:colId xmlns:a16="http://schemas.microsoft.com/office/drawing/2014/main" val="205232053"/>
                    </a:ext>
                  </a:extLst>
                </a:gridCol>
                <a:gridCol w="242268">
                  <a:extLst>
                    <a:ext uri="{9D8B030D-6E8A-4147-A177-3AD203B41FA5}">
                      <a16:colId xmlns:a16="http://schemas.microsoft.com/office/drawing/2014/main" val="66781743"/>
                    </a:ext>
                  </a:extLst>
                </a:gridCol>
                <a:gridCol w="403779">
                  <a:extLst>
                    <a:ext uri="{9D8B030D-6E8A-4147-A177-3AD203B41FA5}">
                      <a16:colId xmlns:a16="http://schemas.microsoft.com/office/drawing/2014/main" val="1293274556"/>
                    </a:ext>
                  </a:extLst>
                </a:gridCol>
                <a:gridCol w="646047">
                  <a:extLst>
                    <a:ext uri="{9D8B030D-6E8A-4147-A177-3AD203B41FA5}">
                      <a16:colId xmlns:a16="http://schemas.microsoft.com/office/drawing/2014/main" val="3799246531"/>
                    </a:ext>
                  </a:extLst>
                </a:gridCol>
                <a:gridCol w="646047">
                  <a:extLst>
                    <a:ext uri="{9D8B030D-6E8A-4147-A177-3AD203B41FA5}">
                      <a16:colId xmlns:a16="http://schemas.microsoft.com/office/drawing/2014/main" val="1160783229"/>
                    </a:ext>
                  </a:extLst>
                </a:gridCol>
              </a:tblGrid>
              <a:tr h="517307">
                <a:tc>
                  <a:txBody>
                    <a:bodyPr/>
                    <a:lstStyle/>
                    <a:p>
                      <a:pPr algn="dist">
                        <a:spcAft>
                          <a:spcPts val="0"/>
                        </a:spcAft>
                      </a:pPr>
                      <a:r>
                        <a:rPr lang="ja-JP" sz="1050" b="0" kern="0" spc="12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取引金融機関</a:t>
                      </a:r>
                      <a:endParaRPr lang="ja-JP" sz="1050" b="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sz="1050" b="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　　　　　　　　銀行・金庫</a:t>
                      </a:r>
                      <a:r>
                        <a:rPr lang="ja-JP" altLang="en-US" sz="1050" b="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・</a:t>
                      </a:r>
                      <a:r>
                        <a:rPr lang="ja-JP" sz="1050" b="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農協・県信連</a:t>
                      </a:r>
                      <a:endParaRPr lang="ja-JP" sz="1050" b="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50" b="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　　　　　　　店</a:t>
                      </a:r>
                      <a:endParaRPr lang="ja-JP" sz="1050" b="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8412688"/>
                  </a:ext>
                </a:extLst>
              </a:tr>
              <a:tr h="517307">
                <a:tc>
                  <a:txBody>
                    <a:bodyPr/>
                    <a:lstStyle/>
                    <a:p>
                      <a:pPr algn="dist">
                        <a:spcAft>
                          <a:spcPts val="0"/>
                        </a:spcAft>
                      </a:pPr>
                      <a:r>
                        <a:rPr lang="ja-JP" sz="1050" b="0" kern="0" spc="425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預金種目</a:t>
                      </a:r>
                      <a:endParaRPr lang="ja-JP" sz="1050" b="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50" b="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１：普通　　２：当座　　３：その他（　　　　　　　）</a:t>
                      </a:r>
                      <a:endParaRPr lang="ja-JP" sz="1050" b="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8235411"/>
                  </a:ext>
                </a:extLst>
              </a:tr>
              <a:tr h="517307">
                <a:tc>
                  <a:txBody>
                    <a:bodyPr/>
                    <a:lstStyle/>
                    <a:p>
                      <a:pPr algn="dist">
                        <a:spcAft>
                          <a:spcPts val="0"/>
                        </a:spcAft>
                      </a:pPr>
                      <a:r>
                        <a:rPr lang="ja-JP" sz="1050" b="0" kern="0" spc="425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口座番号</a:t>
                      </a:r>
                      <a:endParaRPr lang="ja-JP" sz="1050" b="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50" b="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50" b="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50" b="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50" b="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50" b="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ja-JP" sz="1050" b="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50" b="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50" b="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7912004"/>
                  </a:ext>
                </a:extLst>
              </a:tr>
              <a:tr h="517307">
                <a:tc>
                  <a:txBody>
                    <a:bodyPr/>
                    <a:lstStyle/>
                    <a:p>
                      <a:pPr algn="dist">
                        <a:spcAft>
                          <a:spcPts val="0"/>
                        </a:spcAft>
                      </a:pPr>
                      <a:r>
                        <a:rPr lang="ja-JP" sz="1050" b="0" kern="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ふ り が な</a:t>
                      </a:r>
                      <a:endParaRPr lang="ja-JP" sz="1050" b="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dist">
                        <a:spcAft>
                          <a:spcPts val="0"/>
                        </a:spcAft>
                      </a:pPr>
                      <a:r>
                        <a:rPr lang="ja-JP" sz="1050" b="0" kern="0" spc="17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口座名義人</a:t>
                      </a:r>
                      <a:endParaRPr lang="ja-JP" sz="1050" b="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b="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 </a:t>
                      </a:r>
                      <a:endParaRPr lang="ja-JP" sz="1050" b="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8951757"/>
                  </a:ext>
                </a:extLst>
              </a:tr>
              <a:tr h="517307">
                <a:tc>
                  <a:txBody>
                    <a:bodyPr/>
                    <a:lstStyle/>
                    <a:p>
                      <a:pPr algn="dist">
                        <a:spcAft>
                          <a:spcPts val="0"/>
                        </a:spcAft>
                      </a:pPr>
                      <a:r>
                        <a:rPr lang="ja-JP" sz="1050" b="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口座名義人住所</a:t>
                      </a:r>
                      <a:endParaRPr lang="ja-JP" sz="1050" b="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b="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 </a:t>
                      </a:r>
                      <a:endParaRPr lang="ja-JP" sz="1050" b="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8419414"/>
                  </a:ext>
                </a:extLst>
              </a:tr>
              <a:tr h="517307">
                <a:tc>
                  <a:txBody>
                    <a:bodyPr/>
                    <a:lstStyle/>
                    <a:p>
                      <a:pPr algn="dist">
                        <a:spcAft>
                          <a:spcPts val="0"/>
                        </a:spcAft>
                      </a:pPr>
                      <a:r>
                        <a:rPr lang="ja-JP" sz="1050" b="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生 年 月 日</a:t>
                      </a:r>
                      <a:endParaRPr lang="ja-JP" sz="1050" b="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b="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 </a:t>
                      </a:r>
                      <a:endParaRPr lang="ja-JP" sz="1050" b="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5262908"/>
                  </a:ext>
                </a:extLst>
              </a:tr>
            </a:tbl>
          </a:graphicData>
        </a:graphic>
      </p:graphicFrame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97F70200-EEC1-4872-992A-739C8F02788C}"/>
              </a:ext>
            </a:extLst>
          </p:cNvPr>
          <p:cNvSpPr txBox="1"/>
          <p:nvPr/>
        </p:nvSpPr>
        <p:spPr>
          <a:xfrm>
            <a:off x="436173" y="5224864"/>
            <a:ext cx="6822378" cy="293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en-US" altLang="ja-JP" sz="1050" dirty="0">
                <a:ln w="3175">
                  <a:noFill/>
                </a:ln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kumimoji="1" lang="ja-JP" altLang="en-US" sz="1050" dirty="0">
                <a:ln w="3175">
                  <a:noFill/>
                </a:ln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振込先口座情報</a:t>
            </a:r>
            <a:r>
              <a:rPr kumimoji="1" lang="en-US" altLang="ja-JP" sz="1050" dirty="0">
                <a:ln w="3175">
                  <a:noFill/>
                </a:ln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13C2F876-A411-4052-A8E2-79D7C388E316}"/>
              </a:ext>
            </a:extLst>
          </p:cNvPr>
          <p:cNvSpPr txBox="1"/>
          <p:nvPr/>
        </p:nvSpPr>
        <p:spPr>
          <a:xfrm>
            <a:off x="485285" y="8676234"/>
            <a:ext cx="5897881" cy="5358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en-US" altLang="ja-JP" sz="1050" dirty="0">
                <a:ln w="3175">
                  <a:noFill/>
                </a:ln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kumimoji="1" lang="ja-JP" altLang="en-US" sz="1050" dirty="0">
                <a:ln w="3175">
                  <a:noFill/>
                </a:ln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振込依頼人名称について、</a:t>
            </a:r>
            <a:endParaRPr kumimoji="1" lang="en-US" altLang="ja-JP" sz="1050" dirty="0">
              <a:ln w="3175">
                <a:noFill/>
              </a:ln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050" dirty="0">
                <a:ln w="3175">
                  <a:noFill/>
                </a:ln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事務局名　</a:t>
            </a:r>
            <a:r>
              <a:rPr kumimoji="1" lang="en-US" altLang="ja-JP" sz="1050" dirty="0">
                <a:ln w="3175">
                  <a:noFill/>
                </a:ln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『</a:t>
            </a:r>
            <a:r>
              <a:rPr kumimoji="1" lang="ja-JP" altLang="en-US" sz="1050" dirty="0" err="1">
                <a:ln w="3175">
                  <a:noFill/>
                </a:ln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カン</a:t>
            </a:r>
            <a:r>
              <a:rPr kumimoji="1" lang="ja-JP" altLang="en-US" sz="1050" dirty="0">
                <a:ln w="3175">
                  <a:noFill/>
                </a:ln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キョウホゼンカツドウジョセイキンオウボジムキョク</a:t>
            </a:r>
            <a:r>
              <a:rPr kumimoji="1" lang="en-US" altLang="ja-JP" sz="1050" dirty="0">
                <a:ln w="3175">
                  <a:noFill/>
                </a:ln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』</a:t>
            </a:r>
            <a:r>
              <a:rPr kumimoji="1" lang="ja-JP" altLang="en-US" sz="1050" dirty="0">
                <a:ln w="3175">
                  <a:noFill/>
                </a:ln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からの振込となります。　</a:t>
            </a:r>
            <a:endParaRPr kumimoji="1" lang="en-US" altLang="ja-JP" sz="1050" dirty="0">
              <a:ln w="3175">
                <a:noFill/>
              </a:ln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60AFB33D-1C0B-4FFB-B930-A2F3233C85A3}"/>
              </a:ext>
            </a:extLst>
          </p:cNvPr>
          <p:cNvSpPr txBox="1"/>
          <p:nvPr/>
        </p:nvSpPr>
        <p:spPr>
          <a:xfrm>
            <a:off x="2124797" y="445305"/>
            <a:ext cx="2608406" cy="3605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ja-JP" altLang="en-US" sz="1400" dirty="0">
                <a:ln w="3175">
                  <a:noFill/>
                </a:ln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≪助成金請求書・振込依頼書≫</a:t>
            </a:r>
            <a:endParaRPr kumimoji="1" lang="en-US" altLang="ja-JP" sz="1400" dirty="0">
              <a:ln w="3175">
                <a:noFill/>
              </a:ln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852185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1575</TotalTime>
  <Words>188</Words>
  <Application>Microsoft Office PowerPoint</Application>
  <PresentationFormat>A4 210 x 297 mm</PresentationFormat>
  <Paragraphs>30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BIZ UDPゴシック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立花 久実 0705</dc:creator>
  <cp:lastModifiedBy>019949</cp:lastModifiedBy>
  <cp:revision>103</cp:revision>
  <cp:lastPrinted>2023-04-10T08:44:42Z</cp:lastPrinted>
  <dcterms:created xsi:type="dcterms:W3CDTF">2023-04-03T07:04:04Z</dcterms:created>
  <dcterms:modified xsi:type="dcterms:W3CDTF">2024-05-23T00:51:07Z</dcterms:modified>
</cp:coreProperties>
</file>