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76" autoAdjust="0"/>
    <p:restoredTop sz="94660"/>
  </p:normalViewPr>
  <p:slideViewPr>
    <p:cSldViewPr>
      <p:cViewPr varScale="1">
        <p:scale>
          <a:sx n="90" d="100"/>
          <a:sy n="90" d="100"/>
        </p:scale>
        <p:origin x="3056" y="5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A1B4262A-057A-4D3A-881B-539B7570FA54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5" cy="3913187"/>
          </a:xfrm>
          <a:prstGeom prst="rect">
            <a:avLst/>
          </a:prstGeom>
        </p:spPr>
        <p:txBody>
          <a:bodyPr vert="horz" lIns="91420" tIns="45710" rIns="91420" bIns="4571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5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7224E885-29AF-4320-8EAF-16E640B57A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51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75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47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839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チラシ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627194" y="748243"/>
            <a:ext cx="3902345" cy="88816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85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627194" y="1753254"/>
            <a:ext cx="3902345" cy="1828724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85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627194" y="3979095"/>
            <a:ext cx="3902345" cy="21479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627194" y="4339889"/>
            <a:ext cx="3902345" cy="81324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6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16" hasCustomPrompt="1"/>
          </p:nvPr>
        </p:nvSpPr>
        <p:spPr>
          <a:xfrm>
            <a:off x="627194" y="5524971"/>
            <a:ext cx="3902345" cy="21479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627194" y="5885765"/>
            <a:ext cx="3902345" cy="81324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6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627194" y="6828386"/>
            <a:ext cx="3902345" cy="41200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8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627194" y="7319889"/>
            <a:ext cx="3902345" cy="72044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20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 (単語の区切りの小さい点を追加するには、[挿入] の [記号と特殊文字] を使います)</a:t>
            </a:r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627194" y="8349616"/>
            <a:ext cx="3902345" cy="21665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4802860" y="748242"/>
            <a:ext cx="1708351" cy="52054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1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4802860" y="1636404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2" name="テキスト プレースホルダー 8"/>
          <p:cNvSpPr>
            <a:spLocks noGrp="1"/>
          </p:cNvSpPr>
          <p:nvPr>
            <p:ph type="body" sz="quarter" idx="23" hasCustomPrompt="1"/>
          </p:nvPr>
        </p:nvSpPr>
        <p:spPr>
          <a:xfrm>
            <a:off x="4802860" y="2242608"/>
            <a:ext cx="1708351" cy="82797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5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4802860" y="3070580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6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4802860" y="3676782"/>
            <a:ext cx="1708351" cy="82797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7" name="テキスト プレースホルダー 8"/>
          <p:cNvSpPr>
            <a:spLocks noGrp="1"/>
          </p:cNvSpPr>
          <p:nvPr>
            <p:ph type="body" sz="quarter" idx="26" hasCustomPrompt="1"/>
          </p:nvPr>
        </p:nvSpPr>
        <p:spPr>
          <a:xfrm>
            <a:off x="4802860" y="4504752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8" name="テキスト プレースホルダー 8"/>
          <p:cNvSpPr>
            <a:spLocks noGrp="1"/>
          </p:cNvSpPr>
          <p:nvPr>
            <p:ph type="body" sz="quarter" idx="27" hasCustomPrompt="1"/>
          </p:nvPr>
        </p:nvSpPr>
        <p:spPr>
          <a:xfrm>
            <a:off x="4802860" y="5110956"/>
            <a:ext cx="1708351" cy="1668378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9" name="テキスト プレースホルダー 8"/>
          <p:cNvSpPr>
            <a:spLocks noGrp="1"/>
          </p:cNvSpPr>
          <p:nvPr>
            <p:ph type="body" sz="quarter" idx="28" hasCustomPrompt="1"/>
          </p:nvPr>
        </p:nvSpPr>
        <p:spPr>
          <a:xfrm>
            <a:off x="4802860" y="6779335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30" name="テキスト プレースホルダー 8"/>
          <p:cNvSpPr>
            <a:spLocks noGrp="1"/>
          </p:cNvSpPr>
          <p:nvPr>
            <p:ph type="body" sz="quarter" idx="29" hasCustomPrompt="1"/>
          </p:nvPr>
        </p:nvSpPr>
        <p:spPr>
          <a:xfrm>
            <a:off x="4802860" y="7385538"/>
            <a:ext cx="1708351" cy="1180729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218350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96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483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87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15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46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569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69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4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D288E-EEB0-482C-A2D4-8E4938178832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23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b0005@pref.iwate.jp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/>
          </p:nvPr>
        </p:nvGraphicFramePr>
        <p:xfrm>
          <a:off x="490961" y="2662443"/>
          <a:ext cx="5904655" cy="2808002"/>
        </p:xfrm>
        <a:graphic>
          <a:graphicData uri="http://schemas.openxmlformats.org/drawingml/2006/table">
            <a:tbl>
              <a:tblPr firstRow="1" lastCol="1" bandRow="1">
                <a:tableStyleId>{2D5ABB26-0587-4C30-8999-92F81FD0307C}</a:tableStyleId>
              </a:tblPr>
              <a:tblGrid>
                <a:gridCol w="1572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6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786">
                  <a:extLst>
                    <a:ext uri="{9D8B030D-6E8A-4147-A177-3AD203B41FA5}">
                      <a16:colId xmlns:a16="http://schemas.microsoft.com/office/drawing/2014/main" val="2307364633"/>
                    </a:ext>
                  </a:extLst>
                </a:gridCol>
                <a:gridCol w="747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5221">
                <a:tc gridSpan="5"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■</a:t>
                      </a:r>
                      <a:r>
                        <a:rPr kumimoji="1" lang="ja-JP" altLang="en-US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参加者　</a:t>
                      </a:r>
                      <a:r>
                        <a:rPr kumimoji="1" lang="en-US" altLang="ja-JP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※Web</a:t>
                      </a:r>
                      <a:r>
                        <a:rPr kumimoji="1" lang="ja-JP" altLang="en-US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参加の場合は</a:t>
                      </a:r>
                      <a:r>
                        <a:rPr kumimoji="1" lang="en-US" altLang="ja-JP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2</a:t>
                      </a:r>
                      <a:r>
                        <a:rPr kumimoji="1" lang="ja-JP" altLang="en-US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月</a:t>
                      </a:r>
                      <a:r>
                        <a:rPr kumimoji="1" lang="en-US" altLang="ja-JP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5</a:t>
                      </a:r>
                      <a:r>
                        <a:rPr kumimoji="1" lang="ja-JP" altLang="en-US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日（水）に連絡担当者メールアドレスあてに</a:t>
                      </a:r>
                      <a:r>
                        <a:rPr kumimoji="1" lang="en-US" altLang="ja-JP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URL</a:t>
                      </a:r>
                      <a:r>
                        <a:rPr kumimoji="1" lang="ja-JP" altLang="en-US" sz="11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を送</a:t>
                      </a:r>
                      <a:r>
                        <a:rPr kumimoji="1" lang="ja-JP" altLang="en-US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付します。</a:t>
                      </a:r>
                      <a:endParaRPr kumimoji="1" lang="ja-JP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1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所　属</a:t>
                      </a:r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役　職</a:t>
                      </a:r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350" baseline="-25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フリガナ</a:t>
                      </a:r>
                      <a:endParaRPr kumimoji="1" lang="en-US" altLang="ja-JP" sz="1000" spc="350" baseline="-250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氏　名</a:t>
                      </a:r>
                      <a:endParaRPr kumimoji="1" lang="ja-JP" altLang="en-US" sz="10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参加形態</a:t>
                      </a:r>
                      <a:endParaRPr kumimoji="1" lang="en-US" altLang="ja-JP" sz="10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（いずれかに○）</a:t>
                      </a:r>
                      <a:endParaRPr kumimoji="1" lang="ja-JP" altLang="en-US" sz="10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交流会</a:t>
                      </a:r>
                      <a:endParaRPr kumimoji="1" lang="en-US" altLang="ja-JP" sz="10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（〇</a:t>
                      </a:r>
                      <a:r>
                        <a:rPr kumimoji="1" lang="en-US" altLang="ja-JP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or</a:t>
                      </a:r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✕）</a:t>
                      </a:r>
                      <a:endParaRPr kumimoji="1" lang="ja-JP" altLang="en-US" sz="10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720"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現地・</a:t>
                      </a:r>
                      <a:r>
                        <a:rPr kumimoji="1" lang="en-US" altLang="ja-JP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Web</a:t>
                      </a:r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720"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現地・</a:t>
                      </a:r>
                      <a:r>
                        <a:rPr kumimoji="1" lang="en-US" altLang="ja-JP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Web</a:t>
                      </a:r>
                      <a:endParaRPr kumimoji="1" lang="ja-JP" altLang="en-US" sz="10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20"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現地・</a:t>
                      </a:r>
                      <a:r>
                        <a:rPr kumimoji="1" lang="en-US" altLang="ja-JP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Web</a:t>
                      </a:r>
                      <a:endParaRPr kumimoji="1" lang="ja-JP" altLang="en-US" sz="10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720"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現地・</a:t>
                      </a:r>
                      <a:r>
                        <a:rPr kumimoji="1" lang="en-US" altLang="ja-JP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Web</a:t>
                      </a:r>
                      <a:endParaRPr kumimoji="1" lang="ja-JP" altLang="en-US" sz="10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720"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現地・</a:t>
                      </a:r>
                      <a:r>
                        <a:rPr kumimoji="1" lang="en-US" altLang="ja-JP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Web</a:t>
                      </a:r>
                      <a:endParaRPr kumimoji="1" lang="ja-JP" altLang="en-US" sz="10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628652" y="844061"/>
            <a:ext cx="562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ja-JP" altLang="en-US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2" name="テキスト ボックス 21"/>
          <p:cNvSpPr txBox="1">
            <a:spLocks/>
          </p:cNvSpPr>
          <p:nvPr/>
        </p:nvSpPr>
        <p:spPr>
          <a:xfrm>
            <a:off x="476672" y="858713"/>
            <a:ext cx="5904656" cy="760959"/>
          </a:xfrm>
          <a:prstGeom prst="rect">
            <a:avLst/>
          </a:prstGeom>
          <a:noFill/>
          <a:ln w="31750" cap="flat" cmpd="sng">
            <a:solidFill>
              <a:schemeClr val="tx1"/>
            </a:solidFill>
          </a:ln>
          <a:effectLst>
            <a:glow rad="12700">
              <a:schemeClr val="accent1">
                <a:satMod val="175000"/>
                <a:alpha val="40000"/>
              </a:schemeClr>
            </a:glow>
            <a:softEdge rad="12700"/>
          </a:effectLst>
        </p:spPr>
        <p:txBody>
          <a:bodyPr wrap="square" lIns="72000" tIns="72000" rIns="72000" bIns="72000" rtlCol="0" anchor="t" anchorCtr="0">
            <a:spAutoFit/>
          </a:bodyPr>
          <a:lstStyle/>
          <a:p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itchFamily="50" charset="-128"/>
              </a:rPr>
              <a:t>　　</a:t>
            </a:r>
            <a:r>
              <a:rPr lang="ja-JP" altLang="en-US" sz="16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icrosoft Sans Serif" pitchFamily="34" charset="0"/>
              </a:rPr>
              <a:t>申込先メール：</a:t>
            </a:r>
            <a:r>
              <a:rPr lang="en-US" altLang="ja-JP" sz="16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itchFamily="50" charset="-128"/>
              </a:rPr>
              <a:t> </a:t>
            </a:r>
            <a:r>
              <a:rPr lang="en-US" altLang="ja-JP" sz="16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itchFamily="50" charset="-128"/>
                <a:hlinkClick r:id="rId2"/>
              </a:rPr>
              <a:t>ab0005@pref.iwate.jp</a:t>
            </a:r>
            <a:endParaRPr lang="en-US" altLang="ja-JP" sz="1600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itchFamily="50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icrosoft Sans Serif" pitchFamily="34" charset="0"/>
              </a:rPr>
              <a:t>　　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itchFamily="50" charset="-128"/>
              </a:rPr>
              <a:t>岩手県 ものづくり自動車産業振興室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itchFamily="50" charset="-128"/>
              </a:rPr>
              <a:t>半導体産業振興担当宛て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itchFamily="50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icrosoft Sans Serif" pitchFamily="34" charset="0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icrosoft Sans Serif" pitchFamily="34" charset="0"/>
              </a:rPr>
              <a:t>　申込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icrosoft Sans Serif" pitchFamily="34" charset="0"/>
              </a:rPr>
              <a:t>締切日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icrosoft Sans Serif" pitchFamily="34" charset="0"/>
              </a:rPr>
              <a:t>：１月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icrosoft Sans Serif" pitchFamily="34" charset="0"/>
              </a:rPr>
              <a:t>31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icrosoft Sans Serif" pitchFamily="34" charset="0"/>
              </a:rPr>
              <a:t>日（金）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icrosoft Sans Serif" pitchFamily="34" charset="0"/>
            </a:endParaRPr>
          </a:p>
        </p:txBody>
      </p:sp>
      <p:graphicFrame>
        <p:nvGraphicFramePr>
          <p:cNvPr id="41" name="表 40"/>
          <p:cNvGraphicFramePr>
            <a:graphicFrameLocks noGrp="1"/>
          </p:cNvGraphicFramePr>
          <p:nvPr>
            <p:extLst/>
          </p:nvPr>
        </p:nvGraphicFramePr>
        <p:xfrm>
          <a:off x="476671" y="5436096"/>
          <a:ext cx="5904655" cy="1788652"/>
        </p:xfrm>
        <a:graphic>
          <a:graphicData uri="http://schemas.openxmlformats.org/drawingml/2006/table">
            <a:tbl>
              <a:tblPr firstRow="1" lastCol="1" bandRow="1">
                <a:tableStyleId>{2D5ABB26-0587-4C30-8999-92F81FD0307C}</a:tableStyleId>
              </a:tblPr>
              <a:tblGrid>
                <a:gridCol w="18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8341"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■</a:t>
                      </a: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連絡担当者</a:t>
                      </a:r>
                    </a:p>
                  </a:txBody>
                  <a:tcPr marL="36000" marR="36000" marT="33231" marB="3323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所　属</a:t>
                      </a: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職　名</a:t>
                      </a: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350" baseline="-25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フリガナ</a:t>
                      </a:r>
                      <a:endParaRPr kumimoji="1" lang="en-US" altLang="ja-JP" sz="1000" spc="350" baseline="-25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氏　名</a:t>
                      </a: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134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730">
                <a:tc gridSpan="2">
                  <a:txBody>
                    <a:bodyPr/>
                    <a:lstStyle/>
                    <a:p>
                      <a:pPr marL="0" marR="0" lvl="0" indent="0" algn="l" defTabSz="7306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メールアドレス</a:t>
                      </a:r>
                    </a:p>
                  </a:txBody>
                  <a:tcPr marL="36000" marR="36000" marT="33231" marB="33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306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電話番号</a:t>
                      </a:r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2" name="表 41"/>
          <p:cNvGraphicFramePr>
            <a:graphicFrameLocks noGrp="1"/>
          </p:cNvGraphicFramePr>
          <p:nvPr>
            <p:extLst/>
          </p:nvPr>
        </p:nvGraphicFramePr>
        <p:xfrm>
          <a:off x="476672" y="1713836"/>
          <a:ext cx="5904655" cy="797627"/>
        </p:xfrm>
        <a:graphic>
          <a:graphicData uri="http://schemas.openxmlformats.org/drawingml/2006/table">
            <a:tbl>
              <a:tblPr firstRow="1" lastCol="1" bandRow="1">
                <a:effectLst/>
                <a:tableStyleId>{2D5ABB26-0587-4C30-8999-92F81FD0307C}</a:tableStyleId>
              </a:tblPr>
              <a:tblGrid>
                <a:gridCol w="5904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4582">
                <a:tc>
                  <a:txBody>
                    <a:bodyPr/>
                    <a:lstStyle/>
                    <a:p>
                      <a:pPr marL="0" marR="0" indent="0" algn="l" defTabSz="7306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■</a:t>
                      </a: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企業／</a:t>
                      </a:r>
                      <a:r>
                        <a:rPr kumimoji="1" lang="ja-JP" altLang="en-US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団体名　</a:t>
                      </a:r>
                      <a:r>
                        <a:rPr kumimoji="1" lang="en-US" altLang="ja-JP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※</a:t>
                      </a:r>
                      <a:r>
                        <a:rPr kumimoji="1" lang="ja-JP" altLang="en-US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Meiryo UI" pitchFamily="50" charset="-128"/>
                        </a:rPr>
                        <a:t>交流会参加の場合、領収書の宛名として使用します。</a:t>
                      </a:r>
                      <a:endParaRPr kumimoji="1" lang="ja-JP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045">
                <a:tc>
                  <a:txBody>
                    <a:bodyPr/>
                    <a:lstStyle/>
                    <a:p>
                      <a:pPr algn="l"/>
                      <a:endParaRPr kumimoji="1" lang="ja-JP" altLang="en-US" sz="1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14363" y="474730"/>
            <a:ext cx="562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半導体関連産業ＢＣＰセミナー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参加申込書</a:t>
            </a:r>
          </a:p>
        </p:txBody>
      </p:sp>
    </p:spTree>
    <p:extLst>
      <p:ext uri="{BB962C8B-B14F-4D97-AF65-F5344CB8AC3E}">
        <p14:creationId xmlns:p14="http://schemas.microsoft.com/office/powerpoint/2010/main" val="4222749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136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UD デジタル 教科書体 NK-R</vt:lpstr>
      <vt:lpstr>游ゴシック</vt:lpstr>
      <vt:lpstr>Arial</vt:lpstr>
      <vt:lpstr>Calibri</vt:lpstr>
      <vt:lpstr>Microsoft Sans Serif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ものづくり自動車産業振興室</dc:creator>
  <cp:lastModifiedBy>阿部渓太</cp:lastModifiedBy>
  <cp:revision>82</cp:revision>
  <cp:lastPrinted>2025-01-14T05:02:09Z</cp:lastPrinted>
  <dcterms:created xsi:type="dcterms:W3CDTF">2018-12-27T01:19:34Z</dcterms:created>
  <dcterms:modified xsi:type="dcterms:W3CDTF">2025-01-21T04:03:44Z</dcterms:modified>
</cp:coreProperties>
</file>