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144000" type="screen4x3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69" autoAdjust="0"/>
    <p:restoredTop sz="94660"/>
  </p:normalViewPr>
  <p:slideViewPr>
    <p:cSldViewPr>
      <p:cViewPr>
        <p:scale>
          <a:sx n="125" d="100"/>
          <a:sy n="125" d="100"/>
        </p:scale>
        <p:origin x="2298" y="-10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202" cy="512304"/>
          </a:xfrm>
          <a:prstGeom prst="rect">
            <a:avLst/>
          </a:prstGeom>
        </p:spPr>
        <p:txBody>
          <a:bodyPr vert="horz" lIns="94788" tIns="47394" rIns="94788" bIns="4739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204" y="0"/>
            <a:ext cx="3079202" cy="512304"/>
          </a:xfrm>
          <a:prstGeom prst="rect">
            <a:avLst/>
          </a:prstGeom>
        </p:spPr>
        <p:txBody>
          <a:bodyPr vert="horz" lIns="94788" tIns="47394" rIns="94788" bIns="47394" rtlCol="0"/>
          <a:lstStyle>
            <a:lvl1pPr algn="r">
              <a:defRPr sz="1200"/>
            </a:lvl1pPr>
          </a:lstStyle>
          <a:p>
            <a:fld id="{C9387D30-63C2-4933-A799-5B602C50441C}" type="datetimeFigureOut">
              <a:rPr kumimoji="1" lang="ja-JP" altLang="en-US" smtClean="0"/>
              <a:t>2022/5/19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12963" y="768350"/>
            <a:ext cx="28781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88" tIns="47394" rIns="94788" bIns="4739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076" y="4861156"/>
            <a:ext cx="5683914" cy="4605821"/>
          </a:xfrm>
          <a:prstGeom prst="rect">
            <a:avLst/>
          </a:prstGeom>
        </p:spPr>
        <p:txBody>
          <a:bodyPr vert="horz" lIns="94788" tIns="47394" rIns="94788" bIns="4739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0674"/>
            <a:ext cx="3079202" cy="512303"/>
          </a:xfrm>
          <a:prstGeom prst="rect">
            <a:avLst/>
          </a:prstGeom>
        </p:spPr>
        <p:txBody>
          <a:bodyPr vert="horz" lIns="94788" tIns="47394" rIns="94788" bIns="4739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204" y="9720674"/>
            <a:ext cx="3079202" cy="512303"/>
          </a:xfrm>
          <a:prstGeom prst="rect">
            <a:avLst/>
          </a:prstGeom>
        </p:spPr>
        <p:txBody>
          <a:bodyPr vert="horz" lIns="94788" tIns="47394" rIns="94788" bIns="47394" rtlCol="0" anchor="b"/>
          <a:lstStyle>
            <a:lvl1pPr algn="r">
              <a:defRPr sz="1200"/>
            </a:lvl1pPr>
          </a:lstStyle>
          <a:p>
            <a:fld id="{79F44E5A-97AE-4C93-AAFE-3882DF348F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3217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44E5A-97AE-4C93-AAFE-3882DF348F2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9188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2022/5/19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2022/5/19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2022/5/19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2022/5/19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2022/5/19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2022/5/19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2022/5/19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2022/5/19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2022/5/19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2022/5/19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2022/5/19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2022/5/19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13" Type="http://schemas.openxmlformats.org/officeDocument/2006/relationships/image" Target="../media/image10.jpeg"/><Relationship Id="rId3" Type="http://schemas.openxmlformats.org/officeDocument/2006/relationships/image" Target="../media/image1.png"/><Relationship Id="rId7" Type="http://schemas.openxmlformats.org/officeDocument/2006/relationships/image" Target="../media/image4.emf"/><Relationship Id="rId12" Type="http://schemas.openxmlformats.org/officeDocument/2006/relationships/image" Target="../media/image9.jpe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11" Type="http://schemas.openxmlformats.org/officeDocument/2006/relationships/image" Target="../media/image8.jpeg"/><Relationship Id="rId5" Type="http://schemas.openxmlformats.org/officeDocument/2006/relationships/image" Target="../media/image2.emf"/><Relationship Id="rId15" Type="http://schemas.openxmlformats.org/officeDocument/2006/relationships/image" Target="../media/image12.jpeg"/><Relationship Id="rId10" Type="http://schemas.openxmlformats.org/officeDocument/2006/relationships/image" Target="../media/image7.jpeg"/><Relationship Id="rId4" Type="http://schemas.microsoft.com/office/2007/relationships/hdphoto" Target="../media/hdphoto1.wdp"/><Relationship Id="rId9" Type="http://schemas.openxmlformats.org/officeDocument/2006/relationships/image" Target="../media/image6.jpeg"/><Relationship Id="rId1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3.emf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2.emf"/><Relationship Id="rId17" Type="http://schemas.openxmlformats.org/officeDocument/2006/relationships/image" Target="../media/image17.png"/><Relationship Id="rId2" Type="http://schemas.openxmlformats.org/officeDocument/2006/relationships/image" Target="../media/image6.jpe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5" Type="http://schemas.openxmlformats.org/officeDocument/2006/relationships/image" Target="../media/image5.emf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Relationship Id="rId1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角丸四角形 28"/>
          <p:cNvSpPr/>
          <p:nvPr/>
        </p:nvSpPr>
        <p:spPr>
          <a:xfrm>
            <a:off x="188640" y="5220072"/>
            <a:ext cx="5760639" cy="504056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地域</a:t>
            </a:r>
            <a:r>
              <a:rPr lang="ja-JP" altLang="en-US" sz="2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</a:t>
            </a:r>
            <a:r>
              <a:rPr lang="ja-JP" altLang="en-US" sz="24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特産品で土産品</a:t>
            </a:r>
            <a:r>
              <a:rPr lang="ja-JP" altLang="en-US" sz="2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を作ってるけど</a:t>
            </a:r>
            <a:r>
              <a:rPr lang="en-US" altLang="ja-JP" sz="2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…</a:t>
            </a:r>
            <a:endParaRPr kumimoji="1" lang="ja-JP" altLang="en-US" sz="24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036" name="Picture 12" descr="C:\Users\SS17080712\AppData\Local\Microsoft\Windows\INetCache\IE\NHH8S1KT\hand-in-ok-sign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66" b="89929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23199">
            <a:off x="-703250" y="5557125"/>
            <a:ext cx="2801459" cy="1854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0" y="0"/>
            <a:ext cx="6858000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 </a:t>
            </a:r>
            <a:r>
              <a:rPr lang="ja-JP" altLang="en-US" sz="3200" dirty="0" smtClean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６次産業化</a:t>
            </a:r>
            <a:r>
              <a:rPr lang="ja-JP" altLang="en-US" sz="2000" dirty="0" smtClean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 </a:t>
            </a:r>
            <a:r>
              <a:rPr lang="ja-JP" altLang="en-US" dirty="0" smtClean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に取り組むみなさま</a:t>
            </a:r>
            <a:endParaRPr lang="en-US" altLang="ja-JP" dirty="0" smtClean="0"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  <a:p>
            <a:endParaRPr lang="en-US" altLang="ja-JP" sz="1100" dirty="0" smtClean="0"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  <a:p>
            <a:pPr algn="ctr"/>
            <a:r>
              <a:rPr lang="ja-JP" altLang="en-US" sz="3600" b="1" dirty="0" smtClean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食</a:t>
            </a:r>
            <a:r>
              <a:rPr lang="ja-JP" altLang="en-US" sz="3600" b="1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の</a:t>
            </a:r>
            <a:r>
              <a:rPr lang="ja-JP" altLang="en-US" sz="3600" b="1" dirty="0" smtClean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プロフェッショナルチーム</a:t>
            </a:r>
            <a:endParaRPr lang="en-US" altLang="ja-JP" sz="3600" b="1" dirty="0" smtClean="0"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  <a:p>
            <a:pPr algn="ctr"/>
            <a:r>
              <a:rPr lang="ja-JP" altLang="en-US" sz="3600" b="1" dirty="0" smtClean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アドバイザー</a:t>
            </a:r>
            <a:endParaRPr lang="en-US" altLang="ja-JP" sz="3600" b="1" dirty="0" smtClean="0"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  <a:p>
            <a:pPr algn="r"/>
            <a:r>
              <a:rPr lang="ja-JP" altLang="en-US" sz="2400" dirty="0" smtClean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の支援を受けてみませんか？</a:t>
            </a:r>
            <a:endParaRPr kumimoji="1" lang="ja-JP" altLang="en-US" sz="2400" dirty="0"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cxnSp>
        <p:nvCxnSpPr>
          <p:cNvPr id="6" name="直線コネクタ 5"/>
          <p:cNvCxnSpPr/>
          <p:nvPr/>
        </p:nvCxnSpPr>
        <p:spPr>
          <a:xfrm>
            <a:off x="332656" y="611560"/>
            <a:ext cx="1944216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-14404" y="7465094"/>
            <a:ext cx="685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　県</a:t>
            </a:r>
            <a:r>
              <a:rPr lang="ja-JP" altLang="en-US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では</a:t>
            </a:r>
            <a:r>
              <a:rPr lang="ja-JP" altLang="en-US" dirty="0" smtClean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、</a:t>
            </a:r>
            <a:r>
              <a:rPr lang="ja-JP" altLang="en-US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６</a:t>
            </a:r>
            <a:r>
              <a:rPr lang="ja-JP" altLang="en-US" dirty="0" smtClean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次</a:t>
            </a:r>
            <a:r>
              <a:rPr lang="ja-JP" altLang="en-US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産業化や農商工連携を推進するため、食品流通や製造・経営の専門家等をアドバイザーに登録し、農林漁業者等の商品開発や販路開拓等のマーケティング支援に取り組んで</a:t>
            </a:r>
            <a:r>
              <a:rPr lang="ja-JP" altLang="en-US" dirty="0" smtClean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います</a:t>
            </a:r>
            <a:r>
              <a:rPr lang="ja-JP" altLang="en-US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。</a:t>
            </a:r>
            <a:endParaRPr lang="en-US" altLang="ja-JP" dirty="0" smtClean="0"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260648" y="1356831"/>
            <a:ext cx="936104" cy="936104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 sz="5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5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kumimoji="1" lang="en-US" altLang="ja-JP" sz="5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lang="en-US" altLang="ja-JP" sz="5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endParaRPr kumimoji="1" lang="en-US" altLang="ja-JP" sz="5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5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県予算の範囲内</a:t>
            </a:r>
            <a:endParaRPr kumimoji="1" lang="en-US" altLang="ja-JP" sz="5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2189" y="8604448"/>
            <a:ext cx="667362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岩手県農林水産部流通課６次産業化推進担当</a:t>
            </a:r>
            <a:r>
              <a:rPr kumimoji="1" lang="ja-JP" altLang="en-US" dirty="0" smtClean="0"/>
              <a:t>　℡</a:t>
            </a:r>
            <a:r>
              <a:rPr kumimoji="1" lang="en-US" altLang="ja-JP" sz="2400" dirty="0" smtClean="0">
                <a:latin typeface="Univers Condensed" panose="020B0606020202060204" pitchFamily="34" charset="0"/>
              </a:rPr>
              <a:t>019-629-5733</a:t>
            </a:r>
            <a:endParaRPr kumimoji="1" lang="ja-JP" altLang="en-US" sz="2400" dirty="0">
              <a:latin typeface="Univers Condensed" panose="020B060602020206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98934" y="1552278"/>
            <a:ext cx="859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無</a:t>
            </a:r>
            <a:r>
              <a:rPr kumimoji="1" lang="ja-JP" altLang="en-US" sz="1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kumimoji="1" lang="ja-JP" altLang="en-US" sz="2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料</a:t>
            </a:r>
            <a:endParaRPr kumimoji="1" lang="ja-JP" altLang="en-US" sz="2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82910" y="3347864"/>
            <a:ext cx="3922154" cy="504056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商品</a:t>
            </a:r>
            <a:r>
              <a:rPr lang="ja-JP" altLang="en-US" sz="24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開発</a:t>
            </a:r>
            <a:r>
              <a:rPr lang="ja-JP" altLang="en-US" sz="2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に行き詰っている</a:t>
            </a:r>
            <a:endParaRPr kumimoji="1" lang="ja-JP" altLang="en-US" sz="24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3356992" y="4067944"/>
            <a:ext cx="3346089" cy="504056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販路開拓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どうすれば？</a:t>
            </a:r>
            <a:endParaRPr kumimoji="1" lang="ja-JP" altLang="en-US" sz="24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>
          <a:xfrm>
            <a:off x="260648" y="4067944"/>
            <a:ext cx="3007475" cy="504056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味</a:t>
            </a:r>
            <a:r>
              <a:rPr lang="ja-JP" altLang="en-US" sz="2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に自信が持てない</a:t>
            </a:r>
            <a:endParaRPr kumimoji="1" lang="ja-JP" altLang="en-US" sz="24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692696" y="4644008"/>
            <a:ext cx="6048673" cy="504056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町の</a:t>
            </a:r>
            <a:r>
              <a:rPr kumimoji="1" lang="ja-JP" altLang="en-US" sz="24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産直を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みんなの力で</a:t>
            </a:r>
            <a:r>
              <a:rPr kumimoji="1" lang="ja-JP" altLang="en-US" sz="24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魅力的に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したい！</a:t>
            </a:r>
            <a:endParaRPr kumimoji="1" lang="ja-JP" altLang="en-US" sz="24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0" name="角丸四角形 29"/>
          <p:cNvSpPr/>
          <p:nvPr/>
        </p:nvSpPr>
        <p:spPr>
          <a:xfrm>
            <a:off x="2297571" y="5796136"/>
            <a:ext cx="4224641" cy="504056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ブランド化</a:t>
            </a:r>
            <a:r>
              <a:rPr lang="ja-JP" altLang="en-US" sz="2400" dirty="0" smtClean="0"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を進めていきたい</a:t>
            </a:r>
            <a:endParaRPr kumimoji="1" lang="ja-JP" altLang="en-US" sz="2400" dirty="0">
              <a:solidFill>
                <a:schemeClr val="tx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20688" y="6489547"/>
            <a:ext cx="63914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 smtClean="0">
                <a:ln w="19050">
                  <a:solidFill>
                    <a:schemeClr val="tx1"/>
                  </a:solidFill>
                </a:ln>
                <a:solidFill>
                  <a:schemeClr val="bg1">
                    <a:lumMod val="95000"/>
                  </a:schemeClr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プロ集団がアドバイス！</a:t>
            </a:r>
            <a:endParaRPr kumimoji="1" lang="ja-JP" altLang="en-US" sz="4400" dirty="0">
              <a:ln w="19050">
                <a:solidFill>
                  <a:schemeClr val="tx1"/>
                </a:solidFill>
              </a:ln>
              <a:solidFill>
                <a:schemeClr val="bg1">
                  <a:lumMod val="95000"/>
                </a:schemeClr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5"/>
          <a:srcRect l="5290" t="2985" r="10650" b="10068"/>
          <a:stretch/>
        </p:blipFill>
        <p:spPr>
          <a:xfrm>
            <a:off x="4077072" y="3191226"/>
            <a:ext cx="718686" cy="838466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 rotWithShape="1">
          <a:blip r:embed="rId6"/>
          <a:srcRect l="5778" t="2385" r="10162" b="10666"/>
          <a:stretch/>
        </p:blipFill>
        <p:spPr>
          <a:xfrm>
            <a:off x="4787906" y="3179609"/>
            <a:ext cx="729326" cy="85088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7"/>
          <a:srcRect b="9292"/>
          <a:stretch/>
        </p:blipFill>
        <p:spPr>
          <a:xfrm>
            <a:off x="5443743" y="3162123"/>
            <a:ext cx="762499" cy="86455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8"/>
          <a:srcRect l="5290" t="3068" r="10650" b="9984"/>
          <a:stretch/>
        </p:blipFill>
        <p:spPr>
          <a:xfrm>
            <a:off x="6124910" y="3184120"/>
            <a:ext cx="728384" cy="849781"/>
          </a:xfrm>
          <a:prstGeom prst="rect">
            <a:avLst/>
          </a:prstGeom>
        </p:spPr>
      </p:pic>
      <p:grpSp>
        <p:nvGrpSpPr>
          <p:cNvPr id="9" name="グループ化 8"/>
          <p:cNvGrpSpPr/>
          <p:nvPr/>
        </p:nvGrpSpPr>
        <p:grpSpPr>
          <a:xfrm>
            <a:off x="4704" y="2411760"/>
            <a:ext cx="6848591" cy="786998"/>
            <a:chOff x="-14436" y="6655659"/>
            <a:chExt cx="6848591" cy="786998"/>
          </a:xfrm>
        </p:grpSpPr>
        <p:pic>
          <p:nvPicPr>
            <p:cNvPr id="1026" name="Picture 2" descr="阿部さん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436" y="6660232"/>
              <a:ext cx="765682" cy="782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" name="グループ化 7"/>
            <p:cNvGrpSpPr/>
            <p:nvPr/>
          </p:nvGrpSpPr>
          <p:grpSpPr>
            <a:xfrm>
              <a:off x="751246" y="6655659"/>
              <a:ext cx="6082909" cy="786998"/>
              <a:chOff x="751246" y="6655659"/>
              <a:chExt cx="6082909" cy="786998"/>
            </a:xfrm>
          </p:grpSpPr>
          <p:pic>
            <p:nvPicPr>
              <p:cNvPr id="1028" name="Picture 4" descr="鈴木勝美（写真）"/>
              <p:cNvPicPr>
                <a:picLocks noChangeAspect="1" noChangeArrowheads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384" r="9006" b="20241"/>
              <a:stretch/>
            </p:blipFill>
            <p:spPr bwMode="auto">
              <a:xfrm>
                <a:off x="751246" y="6660232"/>
                <a:ext cx="765682" cy="7824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9" name="Picture 5" descr="小野寺惠２"/>
              <p:cNvPicPr>
                <a:picLocks noChangeAspect="1" noChangeArrowheads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846" t="22297" r="31237" b="60595"/>
              <a:stretch/>
            </p:blipFill>
            <p:spPr bwMode="auto">
              <a:xfrm>
                <a:off x="1516928" y="6660232"/>
                <a:ext cx="761503" cy="7824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0" name="Picture 6" descr="渡部淳（写真）"/>
              <p:cNvPicPr>
                <a:picLocks noChangeAspect="1" noChangeArrowheads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459" t="18344" r="11106" b="23870"/>
              <a:stretch/>
            </p:blipFill>
            <p:spPr bwMode="auto">
              <a:xfrm>
                <a:off x="2278431" y="6660232"/>
                <a:ext cx="761503" cy="7824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1" name="Picture 7" descr="五日市知香（写真）"/>
              <p:cNvPicPr>
                <a:picLocks noChangeAspect="1" noChangeArrowheads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097" t="-1" r="12584" b="20316"/>
              <a:stretch/>
            </p:blipFill>
            <p:spPr bwMode="auto">
              <a:xfrm>
                <a:off x="3039934" y="6660233"/>
                <a:ext cx="761503" cy="7824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2" name="図 1"/>
              <p:cNvPicPr>
                <a:picLocks noChangeAspect="1" noChangeArrowheads="1"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819" r="8546" b="21355"/>
              <a:stretch/>
            </p:blipFill>
            <p:spPr bwMode="auto">
              <a:xfrm>
                <a:off x="3801437" y="6660233"/>
                <a:ext cx="761503" cy="7824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3" name="Picture 9" descr="伊藤シェフ写真"/>
              <p:cNvPicPr>
                <a:picLocks noChangeAspect="1" noChangeArrowheads="1"/>
              </p:cNvPicPr>
              <p:nvPr/>
            </p:nvPicPr>
            <p:blipFill rotWithShape="1"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504" t="15288" r="29006" b="50860"/>
              <a:stretch/>
            </p:blipFill>
            <p:spPr bwMode="auto">
              <a:xfrm>
                <a:off x="4562940" y="6660231"/>
                <a:ext cx="757336" cy="7824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4" name="図 1"/>
              <p:cNvPicPr>
                <a:picLocks noChangeAspect="1" noChangeArrowheads="1"/>
              </p:cNvPicPr>
              <p:nvPr/>
            </p:nvPicPr>
            <p:blipFill rotWithShape="1"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487" t="7035" r="17287" b="31292"/>
              <a:stretch/>
            </p:blipFill>
            <p:spPr bwMode="auto">
              <a:xfrm>
                <a:off x="5320276" y="6655659"/>
                <a:ext cx="757336" cy="786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5" name="図 1"/>
              <p:cNvPicPr>
                <a:picLocks noChangeAspect="1" noChangeArrowheads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360" t="4299" r="13359" b="36158"/>
              <a:stretch/>
            </p:blipFill>
            <p:spPr bwMode="auto">
              <a:xfrm>
                <a:off x="6076818" y="6655659"/>
                <a:ext cx="757337" cy="7817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406161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0" y="323528"/>
            <a:ext cx="5334713" cy="2347274"/>
            <a:chOff x="-14436" y="6660231"/>
            <a:chExt cx="5334713" cy="2347274"/>
          </a:xfrm>
        </p:grpSpPr>
        <p:pic>
          <p:nvPicPr>
            <p:cNvPr id="6" name="Picture 2" descr="阿部さん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436" y="6660232"/>
              <a:ext cx="765682" cy="782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" name="グループ化 6"/>
            <p:cNvGrpSpPr/>
            <p:nvPr/>
          </p:nvGrpSpPr>
          <p:grpSpPr>
            <a:xfrm>
              <a:off x="-14436" y="6660231"/>
              <a:ext cx="5334713" cy="2347274"/>
              <a:chOff x="-14436" y="6660231"/>
              <a:chExt cx="5334713" cy="2347274"/>
            </a:xfrm>
          </p:grpSpPr>
          <p:pic>
            <p:nvPicPr>
              <p:cNvPr id="8" name="Picture 4" descr="鈴木勝美（写真）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384" r="9006" b="20241"/>
              <a:stretch/>
            </p:blipFill>
            <p:spPr bwMode="auto">
              <a:xfrm>
                <a:off x="-14436" y="7442657"/>
                <a:ext cx="765682" cy="7824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" name="Picture 5" descr="小野寺惠２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846" t="22297" r="31237" b="60595"/>
              <a:stretch/>
            </p:blipFill>
            <p:spPr bwMode="auto">
              <a:xfrm>
                <a:off x="-10257" y="8225081"/>
                <a:ext cx="761503" cy="7824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" name="Picture 6" descr="渡部淳（写真）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459" t="18344" r="11106" b="23870"/>
              <a:stretch/>
            </p:blipFill>
            <p:spPr bwMode="auto">
              <a:xfrm>
                <a:off x="2278431" y="6660232"/>
                <a:ext cx="761503" cy="7824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" name="Picture 7" descr="五日市知香（写真）"/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097" t="-1" r="12584" b="20316"/>
              <a:stretch/>
            </p:blipFill>
            <p:spPr bwMode="auto">
              <a:xfrm>
                <a:off x="2278430" y="7442657"/>
                <a:ext cx="761503" cy="7824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図 1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819" r="8546" b="21355"/>
              <a:stretch/>
            </p:blipFill>
            <p:spPr bwMode="auto">
              <a:xfrm>
                <a:off x="2278429" y="8225081"/>
                <a:ext cx="761503" cy="7824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" name="Picture 9" descr="伊藤シェフ写真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504" t="15288" r="29006" b="50860"/>
              <a:stretch/>
            </p:blipFill>
            <p:spPr bwMode="auto">
              <a:xfrm>
                <a:off x="4562940" y="6660231"/>
                <a:ext cx="757336" cy="7824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図 1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487" t="7035" r="17287" b="31292"/>
              <a:stretch/>
            </p:blipFill>
            <p:spPr bwMode="auto">
              <a:xfrm>
                <a:off x="4562940" y="7442657"/>
                <a:ext cx="757336" cy="786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" name="図 1"/>
              <p:cNvPicPr>
                <a:picLocks noChangeAspect="1" noChangeArrowheads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360" t="4299" r="13359" b="36158"/>
              <a:stretch/>
            </p:blipFill>
            <p:spPr bwMode="auto">
              <a:xfrm>
                <a:off x="4562940" y="8225081"/>
                <a:ext cx="757337" cy="7817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6" name="テキスト ボックス 15"/>
          <p:cNvSpPr txBox="1"/>
          <p:nvPr/>
        </p:nvSpPr>
        <p:spPr>
          <a:xfrm>
            <a:off x="0" y="0"/>
            <a:ext cx="15183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　アドバイザー略歴</a:t>
            </a:r>
            <a:endParaRPr kumimoji="1" lang="ja-JP" altLang="en-US" sz="1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23207" y="395536"/>
            <a:ext cx="1569660" cy="29084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 smtClean="0"/>
              <a:t>阿部</a:t>
            </a:r>
            <a:r>
              <a:rPr lang="ja-JP" altLang="en-US" sz="900" u="sng" dirty="0"/>
              <a:t>　信</a:t>
            </a:r>
            <a:r>
              <a:rPr lang="ja-JP" altLang="en-US" sz="900" u="sng" dirty="0" smtClean="0"/>
              <a:t>太郎</a:t>
            </a:r>
            <a:endParaRPr lang="en-US" altLang="ja-JP" sz="900" u="sng" dirty="0" smtClean="0"/>
          </a:p>
          <a:p>
            <a:r>
              <a:rPr lang="ja-JP" altLang="en-US" sz="900" dirty="0"/>
              <a:t>㈱</a:t>
            </a:r>
            <a:r>
              <a:rPr lang="ja-JP" altLang="en-US" sz="900" dirty="0" smtClean="0"/>
              <a:t>エーノット代表取締役</a:t>
            </a:r>
            <a:endParaRPr lang="en-US" altLang="ja-JP" sz="900" dirty="0" smtClean="0"/>
          </a:p>
          <a:p>
            <a:r>
              <a:rPr lang="ja-JP" altLang="en-US" sz="900" dirty="0" smtClean="0"/>
              <a:t>首都圏へ</a:t>
            </a:r>
            <a:r>
              <a:rPr lang="ja-JP" altLang="en-US" sz="900" dirty="0"/>
              <a:t>の食材の取引</a:t>
            </a:r>
            <a:r>
              <a:rPr lang="ja-JP" altLang="en-US" sz="900" dirty="0" smtClean="0"/>
              <a:t>支援</a:t>
            </a:r>
            <a:endParaRPr lang="en-US" altLang="ja-JP" sz="900" dirty="0"/>
          </a:p>
          <a:p>
            <a:endParaRPr lang="en-US" altLang="ja-JP" sz="900" dirty="0" smtClean="0"/>
          </a:p>
          <a:p>
            <a:endParaRPr lang="en-US" altLang="ja-JP" sz="900" dirty="0"/>
          </a:p>
          <a:p>
            <a:endParaRPr lang="en-US" altLang="ja-JP" sz="300" dirty="0" smtClean="0"/>
          </a:p>
          <a:p>
            <a:r>
              <a:rPr lang="ja-JP" altLang="en-US" sz="900" u="sng" dirty="0" smtClean="0"/>
              <a:t>鈴木</a:t>
            </a:r>
            <a:r>
              <a:rPr lang="ja-JP" altLang="en-US" sz="900" u="sng" dirty="0"/>
              <a:t>　</a:t>
            </a:r>
            <a:r>
              <a:rPr lang="ja-JP" altLang="en-US" sz="900" u="sng" dirty="0" smtClean="0"/>
              <a:t>勝美</a:t>
            </a:r>
            <a:endParaRPr lang="en-US" altLang="ja-JP" sz="900" u="sng" dirty="0" smtClean="0"/>
          </a:p>
          <a:p>
            <a:r>
              <a:rPr lang="ja-JP" altLang="en-US" sz="900" dirty="0" smtClean="0"/>
              <a:t>岩手志援㈱代表</a:t>
            </a:r>
            <a:r>
              <a:rPr lang="ja-JP" altLang="en-US" sz="900" dirty="0"/>
              <a:t>取締役</a:t>
            </a:r>
          </a:p>
          <a:p>
            <a:r>
              <a:rPr lang="ja-JP" altLang="en-US" sz="900" dirty="0"/>
              <a:t>食品ブランド化</a:t>
            </a:r>
            <a:r>
              <a:rPr lang="ja-JP" altLang="en-US" sz="900" dirty="0" smtClean="0"/>
              <a:t>・</a:t>
            </a:r>
            <a:endParaRPr lang="en-US" altLang="ja-JP" sz="900" dirty="0" smtClean="0"/>
          </a:p>
          <a:p>
            <a:r>
              <a:rPr lang="ja-JP" altLang="en-US" sz="900" dirty="0" smtClean="0"/>
              <a:t>営業</a:t>
            </a:r>
            <a:r>
              <a:rPr lang="ja-JP" altLang="en-US" sz="900" dirty="0"/>
              <a:t>販売促進</a:t>
            </a:r>
            <a:r>
              <a:rPr lang="ja-JP" altLang="en-US" sz="900" dirty="0" smtClean="0"/>
              <a:t>等</a:t>
            </a:r>
            <a:endParaRPr lang="en-US" altLang="ja-JP" sz="900" dirty="0" smtClean="0"/>
          </a:p>
          <a:p>
            <a:endParaRPr lang="en-US" altLang="ja-JP" sz="900" dirty="0" smtClean="0"/>
          </a:p>
          <a:p>
            <a:endParaRPr lang="en-US" altLang="ja-JP" sz="900" dirty="0"/>
          </a:p>
          <a:p>
            <a:r>
              <a:rPr lang="ja-JP" altLang="en-US" sz="900" u="sng" dirty="0" smtClean="0"/>
              <a:t>小野寺</a:t>
            </a:r>
            <a:r>
              <a:rPr lang="ja-JP" altLang="en-US" sz="900" u="sng" dirty="0"/>
              <a:t>　</a:t>
            </a:r>
            <a:r>
              <a:rPr lang="ja-JP" altLang="en-US" sz="900" u="sng" dirty="0" smtClean="0"/>
              <a:t>惠</a:t>
            </a:r>
            <a:endParaRPr lang="en-US" altLang="ja-JP" sz="900" u="sng" dirty="0" smtClean="0"/>
          </a:p>
          <a:p>
            <a:r>
              <a:rPr lang="ja-JP" altLang="en-US" sz="900" dirty="0" smtClean="0"/>
              <a:t>小野寺</a:t>
            </a:r>
            <a:r>
              <a:rPr lang="ja-JP" altLang="en-US" sz="900" dirty="0"/>
              <a:t>惠パン洋菓子</a:t>
            </a:r>
            <a:r>
              <a:rPr lang="ja-JP" altLang="en-US" sz="900" dirty="0" smtClean="0"/>
              <a:t>教室</a:t>
            </a:r>
            <a:endParaRPr lang="en-US" altLang="ja-JP" sz="900" dirty="0" smtClean="0"/>
          </a:p>
          <a:p>
            <a:r>
              <a:rPr lang="ja-JP" altLang="en-US" sz="900" dirty="0" smtClean="0"/>
              <a:t>商品</a:t>
            </a:r>
            <a:r>
              <a:rPr lang="ja-JP" altLang="en-US" sz="900" dirty="0"/>
              <a:t>開発の</a:t>
            </a:r>
            <a:r>
              <a:rPr lang="ja-JP" altLang="en-US" sz="900" dirty="0" smtClean="0"/>
              <a:t>プロデュース</a:t>
            </a:r>
            <a:endParaRPr lang="en-US" altLang="ja-JP" sz="900" dirty="0" smtClean="0"/>
          </a:p>
          <a:p>
            <a:r>
              <a:rPr lang="ja-JP" altLang="en-US" sz="900" dirty="0" smtClean="0"/>
              <a:t>レシピ</a:t>
            </a:r>
            <a:r>
              <a:rPr lang="ja-JP" altLang="en-US" sz="900" dirty="0"/>
              <a:t>開発、</a:t>
            </a:r>
            <a:r>
              <a:rPr lang="ja-JP" altLang="en-US" sz="900" dirty="0" smtClean="0"/>
              <a:t>食育</a:t>
            </a:r>
            <a:endParaRPr lang="en-US" altLang="ja-JP" sz="900" dirty="0" smtClean="0"/>
          </a:p>
          <a:p>
            <a:endParaRPr kumimoji="1" lang="en-US" altLang="ja-JP" sz="900" dirty="0" smtClean="0"/>
          </a:p>
          <a:p>
            <a:endParaRPr lang="en-US" altLang="ja-JP" sz="900" dirty="0"/>
          </a:p>
          <a:p>
            <a:r>
              <a:rPr lang="ja-JP" altLang="en-US" sz="900" u="sng" dirty="0" smtClean="0"/>
              <a:t>工藤</a:t>
            </a:r>
            <a:r>
              <a:rPr lang="ja-JP" altLang="en-US" sz="900" u="sng" dirty="0"/>
              <a:t>　</a:t>
            </a:r>
            <a:r>
              <a:rPr lang="ja-JP" altLang="en-US" sz="900" u="sng" dirty="0" smtClean="0"/>
              <a:t>めぐみ</a:t>
            </a:r>
            <a:endParaRPr lang="en-US" altLang="ja-JP" sz="900" u="sng" dirty="0"/>
          </a:p>
          <a:p>
            <a:r>
              <a:rPr lang="ja-JP" altLang="en-US" sz="900" dirty="0" smtClean="0"/>
              <a:t>岩手支援㈱所長</a:t>
            </a:r>
            <a:endParaRPr lang="en-US" altLang="ja-JP" sz="900" dirty="0"/>
          </a:p>
          <a:p>
            <a:r>
              <a:rPr kumimoji="1" lang="ja-JP" altLang="en-US" sz="900" dirty="0" smtClean="0"/>
              <a:t>売り場づくり、販促ＰＯＰ</a:t>
            </a:r>
            <a:endParaRPr kumimoji="1" lang="ja-JP" altLang="en-US" sz="9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007716" y="323528"/>
            <a:ext cx="1662635" cy="32778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 smtClean="0"/>
              <a:t>渡部</a:t>
            </a:r>
            <a:r>
              <a:rPr lang="ja-JP" altLang="en-US" sz="900" u="sng" dirty="0"/>
              <a:t>　</a:t>
            </a:r>
            <a:r>
              <a:rPr lang="ja-JP" altLang="en-US" sz="900" u="sng" dirty="0" smtClean="0"/>
              <a:t>淳</a:t>
            </a:r>
            <a:endParaRPr lang="en-US" altLang="ja-JP" sz="900" u="sng" dirty="0" smtClean="0"/>
          </a:p>
          <a:p>
            <a:r>
              <a:rPr lang="ja-JP" altLang="en-US" sz="900" dirty="0" smtClean="0"/>
              <a:t>㈱Ｏｎｅ</a:t>
            </a:r>
            <a:r>
              <a:rPr lang="ja-JP" altLang="en-US" sz="900" dirty="0"/>
              <a:t>‘ｓ　代表取締役</a:t>
            </a:r>
          </a:p>
          <a:p>
            <a:r>
              <a:rPr lang="ja-JP" altLang="en-US" sz="900" dirty="0" smtClean="0"/>
              <a:t>岩手食材</a:t>
            </a:r>
            <a:r>
              <a:rPr lang="ja-JP" altLang="en-US" sz="900" dirty="0"/>
              <a:t>の</a:t>
            </a:r>
            <a:r>
              <a:rPr lang="ja-JP" altLang="en-US" sz="900" dirty="0" smtClean="0"/>
              <a:t>卸売営業、</a:t>
            </a:r>
            <a:endParaRPr lang="en-US" altLang="ja-JP" sz="900" dirty="0" smtClean="0"/>
          </a:p>
          <a:p>
            <a:r>
              <a:rPr lang="ja-JP" altLang="en-US" sz="900" dirty="0" smtClean="0"/>
              <a:t>販路</a:t>
            </a:r>
            <a:r>
              <a:rPr lang="ja-JP" altLang="en-US" sz="900" dirty="0"/>
              <a:t>開拓</a:t>
            </a:r>
            <a:r>
              <a:rPr lang="ja-JP" altLang="en-US" sz="900" dirty="0" smtClean="0"/>
              <a:t>支援</a:t>
            </a:r>
            <a:endParaRPr lang="en-US" altLang="ja-JP" sz="900" dirty="0" smtClean="0"/>
          </a:p>
          <a:p>
            <a:endParaRPr lang="en-US" altLang="ja-JP" sz="900" dirty="0"/>
          </a:p>
          <a:p>
            <a:endParaRPr lang="ja-JP" altLang="en-US" sz="900" dirty="0"/>
          </a:p>
          <a:p>
            <a:r>
              <a:rPr lang="ja-JP" altLang="en-US" sz="900" u="sng" dirty="0" smtClean="0"/>
              <a:t>五日市</a:t>
            </a:r>
            <a:r>
              <a:rPr lang="ja-JP" altLang="en-US" sz="900" u="sng" dirty="0"/>
              <a:t>　知</a:t>
            </a:r>
            <a:r>
              <a:rPr lang="ja-JP" altLang="en-US" sz="900" u="sng" dirty="0" smtClean="0"/>
              <a:t>香</a:t>
            </a:r>
            <a:endParaRPr lang="en-US" altLang="ja-JP" sz="900" u="sng" dirty="0" smtClean="0"/>
          </a:p>
          <a:p>
            <a:r>
              <a:rPr lang="ja-JP" altLang="en-US" sz="900" dirty="0" smtClean="0"/>
              <a:t>㈱ﾊﾟｲﾛｯﾄﾌｨｯｼｭ代表</a:t>
            </a:r>
            <a:r>
              <a:rPr lang="ja-JP" altLang="en-US" sz="900" dirty="0"/>
              <a:t>取締役</a:t>
            </a:r>
          </a:p>
          <a:p>
            <a:r>
              <a:rPr lang="ja-JP" altLang="en-US" sz="900" dirty="0"/>
              <a:t>商品開発の</a:t>
            </a:r>
            <a:r>
              <a:rPr lang="ja-JP" altLang="en-US" sz="900" dirty="0" smtClean="0"/>
              <a:t>プロデュース、</a:t>
            </a:r>
            <a:endParaRPr lang="en-US" altLang="ja-JP" sz="900" dirty="0" smtClean="0"/>
          </a:p>
          <a:p>
            <a:r>
              <a:rPr lang="ja-JP" altLang="en-US" sz="900" dirty="0" smtClean="0"/>
              <a:t>販売</a:t>
            </a:r>
            <a:r>
              <a:rPr lang="ja-JP" altLang="en-US" sz="900" dirty="0"/>
              <a:t>促進等</a:t>
            </a:r>
            <a:r>
              <a:rPr lang="ja-JP" altLang="en-US" sz="900" dirty="0" smtClean="0"/>
              <a:t>コンサルティング</a:t>
            </a:r>
            <a:endParaRPr lang="en-US" altLang="ja-JP" sz="900" dirty="0" smtClean="0"/>
          </a:p>
          <a:p>
            <a:endParaRPr lang="en-US" altLang="ja-JP" sz="900" dirty="0"/>
          </a:p>
          <a:p>
            <a:endParaRPr lang="en-US" altLang="ja-JP" sz="900" u="sng" dirty="0" smtClean="0"/>
          </a:p>
          <a:p>
            <a:r>
              <a:rPr lang="ja-JP" altLang="en-US" sz="900" u="sng" dirty="0" smtClean="0"/>
              <a:t>吉田</a:t>
            </a:r>
            <a:r>
              <a:rPr lang="ja-JP" altLang="en-US" sz="900" u="sng" dirty="0"/>
              <a:t>　</a:t>
            </a:r>
            <a:r>
              <a:rPr lang="ja-JP" altLang="en-US" sz="900" u="sng" dirty="0" smtClean="0"/>
              <a:t>哲雄</a:t>
            </a:r>
            <a:endParaRPr lang="en-US" altLang="ja-JP" sz="900" u="sng" dirty="0" smtClean="0"/>
          </a:p>
          <a:p>
            <a:r>
              <a:rPr lang="ja-JP" altLang="en-US" sz="900" dirty="0" smtClean="0"/>
              <a:t>岩手県産品アドバイザー</a:t>
            </a:r>
            <a:endParaRPr lang="en-US" altLang="ja-JP" sz="900" dirty="0" smtClean="0"/>
          </a:p>
          <a:p>
            <a:r>
              <a:rPr lang="ja-JP" altLang="en-US" sz="900" dirty="0" smtClean="0"/>
              <a:t>（元岩手県産㈱ｽｰﾊﾟｰﾊﾞｲｻﾞｰ）</a:t>
            </a:r>
            <a:endParaRPr lang="en-US" altLang="ja-JP" sz="900" dirty="0" smtClean="0"/>
          </a:p>
          <a:p>
            <a:r>
              <a:rPr lang="ja-JP" altLang="en-US" sz="900" dirty="0" smtClean="0"/>
              <a:t>商品</a:t>
            </a:r>
            <a:r>
              <a:rPr lang="ja-JP" altLang="en-US" sz="900" dirty="0"/>
              <a:t>開発、販路開拓</a:t>
            </a:r>
            <a:r>
              <a:rPr lang="ja-JP" altLang="en-US" sz="900" dirty="0" smtClean="0"/>
              <a:t>、</a:t>
            </a:r>
            <a:endParaRPr lang="en-US" altLang="ja-JP" sz="900" dirty="0" smtClean="0"/>
          </a:p>
          <a:p>
            <a:endParaRPr lang="en-US" altLang="ja-JP" sz="900" dirty="0" smtClean="0"/>
          </a:p>
          <a:p>
            <a:endParaRPr lang="en-US" altLang="ja-JP" sz="900" dirty="0"/>
          </a:p>
          <a:p>
            <a:r>
              <a:rPr lang="ja-JP" altLang="en-US" sz="900" u="sng" dirty="0"/>
              <a:t>近藤　</a:t>
            </a:r>
            <a:r>
              <a:rPr lang="ja-JP" altLang="en-US" sz="900" u="sng" dirty="0" smtClean="0"/>
              <a:t>航</a:t>
            </a:r>
            <a:endParaRPr lang="en-US" altLang="ja-JP" sz="900" u="sng" dirty="0"/>
          </a:p>
          <a:p>
            <a:r>
              <a:rPr lang="ja-JP" altLang="en-US" sz="900" dirty="0" smtClean="0"/>
              <a:t>㈱エガイテ代表取締役</a:t>
            </a:r>
            <a:endParaRPr lang="en-US" altLang="ja-JP" sz="900" dirty="0" smtClean="0"/>
          </a:p>
          <a:p>
            <a:r>
              <a:rPr lang="ja-JP" altLang="en-US" sz="900" dirty="0" smtClean="0"/>
              <a:t>経営支援、地域プロデュース、</a:t>
            </a:r>
            <a:endParaRPr lang="en-US" altLang="ja-JP" sz="900" dirty="0" smtClean="0"/>
          </a:p>
          <a:p>
            <a:r>
              <a:rPr lang="ja-JP" altLang="en-US" sz="900" dirty="0" smtClean="0"/>
              <a:t>デザイン作成</a:t>
            </a:r>
            <a:endParaRPr lang="en-US" altLang="ja-JP" sz="900" dirty="0"/>
          </a:p>
          <a:p>
            <a:endParaRPr lang="en-US" altLang="ja-JP" sz="900" dirty="0" smtClean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301945" y="376164"/>
            <a:ext cx="1598515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 smtClean="0"/>
              <a:t>伊藤</a:t>
            </a:r>
            <a:r>
              <a:rPr lang="ja-JP" altLang="en-US" sz="900" u="sng" dirty="0"/>
              <a:t>　勝</a:t>
            </a:r>
            <a:r>
              <a:rPr lang="ja-JP" altLang="en-US" sz="900" u="sng" dirty="0" smtClean="0"/>
              <a:t>康</a:t>
            </a:r>
            <a:endParaRPr lang="en-US" altLang="ja-JP" sz="900" u="sng" dirty="0" smtClean="0"/>
          </a:p>
          <a:p>
            <a:r>
              <a:rPr lang="ja-JP" altLang="en-US" sz="900" dirty="0" smtClean="0"/>
              <a:t>ロレオール</a:t>
            </a:r>
            <a:r>
              <a:rPr lang="ja-JP" altLang="en-US" sz="900" dirty="0"/>
              <a:t>田野畑　</a:t>
            </a:r>
            <a:r>
              <a:rPr lang="ja-JP" altLang="en-US" sz="900" dirty="0" smtClean="0"/>
              <a:t>代表</a:t>
            </a:r>
            <a:endParaRPr lang="en-US" altLang="ja-JP" sz="900" dirty="0" smtClean="0"/>
          </a:p>
          <a:p>
            <a:r>
              <a:rPr lang="ja-JP" altLang="en-US" sz="900" dirty="0" smtClean="0"/>
              <a:t>レシピ</a:t>
            </a:r>
            <a:r>
              <a:rPr lang="ja-JP" altLang="en-US" sz="900" dirty="0"/>
              <a:t>開発、商品開発</a:t>
            </a:r>
            <a:r>
              <a:rPr lang="ja-JP" altLang="en-US" sz="900" dirty="0" smtClean="0"/>
              <a:t>、</a:t>
            </a:r>
            <a:endParaRPr lang="en-US" altLang="ja-JP" sz="900" dirty="0" smtClean="0"/>
          </a:p>
          <a:p>
            <a:r>
              <a:rPr lang="ja-JP" altLang="en-US" sz="900" dirty="0" smtClean="0"/>
              <a:t>６次産業化指導、</a:t>
            </a:r>
            <a:r>
              <a:rPr lang="ja-JP" altLang="en-US" sz="900" dirty="0"/>
              <a:t>販路</a:t>
            </a:r>
            <a:r>
              <a:rPr lang="ja-JP" altLang="en-US" sz="900" dirty="0" smtClean="0"/>
              <a:t>拡大</a:t>
            </a:r>
            <a:endParaRPr lang="en-US" altLang="ja-JP" sz="900" dirty="0" smtClean="0"/>
          </a:p>
          <a:p>
            <a:endParaRPr lang="en-US" altLang="ja-JP" sz="900" dirty="0" smtClean="0"/>
          </a:p>
          <a:p>
            <a:endParaRPr lang="en-US" altLang="ja-JP" sz="900" u="sng" dirty="0" smtClean="0"/>
          </a:p>
          <a:p>
            <a:r>
              <a:rPr lang="ja-JP" altLang="en-US" sz="900" u="sng" dirty="0" smtClean="0"/>
              <a:t>鹿</a:t>
            </a:r>
            <a:r>
              <a:rPr lang="ja-JP" altLang="en-US" sz="900" u="sng" dirty="0"/>
              <a:t>澤　靖</a:t>
            </a:r>
            <a:r>
              <a:rPr lang="ja-JP" altLang="en-US" sz="900" u="sng" dirty="0" smtClean="0"/>
              <a:t>幸</a:t>
            </a:r>
            <a:endParaRPr lang="en-US" altLang="ja-JP" sz="900" u="sng" dirty="0" smtClean="0"/>
          </a:p>
          <a:p>
            <a:r>
              <a:rPr lang="ja-JP" altLang="en-US" sz="900" dirty="0" smtClean="0"/>
              <a:t>ﾘｽﾄﾗﾝﾃｼｶｻﾞﾜ  ｵｰﾅｰｼｪﾌ</a:t>
            </a:r>
            <a:endParaRPr lang="en-US" altLang="ja-JP" sz="900" dirty="0" smtClean="0"/>
          </a:p>
          <a:p>
            <a:r>
              <a:rPr lang="ja-JP" altLang="en-US" sz="900" dirty="0" smtClean="0"/>
              <a:t>レシピ</a:t>
            </a:r>
            <a:r>
              <a:rPr lang="ja-JP" altLang="en-US" sz="900" dirty="0"/>
              <a:t>開発、商品開発</a:t>
            </a:r>
            <a:r>
              <a:rPr lang="ja-JP" altLang="en-US" sz="900" dirty="0" smtClean="0"/>
              <a:t>、</a:t>
            </a:r>
            <a:endParaRPr lang="en-US" altLang="ja-JP" sz="900" dirty="0" smtClean="0"/>
          </a:p>
          <a:p>
            <a:r>
              <a:rPr lang="ja-JP" altLang="en-US" sz="900" dirty="0" smtClean="0"/>
              <a:t>６次</a:t>
            </a:r>
            <a:r>
              <a:rPr lang="ja-JP" altLang="en-US" sz="900" dirty="0"/>
              <a:t>産業化指導</a:t>
            </a:r>
          </a:p>
          <a:p>
            <a:endParaRPr lang="ja-JP" altLang="en-US" sz="900" dirty="0"/>
          </a:p>
          <a:p>
            <a:endParaRPr lang="en-US" altLang="ja-JP" sz="900" dirty="0" smtClean="0"/>
          </a:p>
          <a:p>
            <a:r>
              <a:rPr lang="ja-JP" altLang="en-US" sz="900" u="sng" dirty="0" smtClean="0"/>
              <a:t>山</a:t>
            </a:r>
            <a:r>
              <a:rPr lang="ja-JP" altLang="en-US" sz="900" u="sng" dirty="0"/>
              <a:t>﨑　</a:t>
            </a:r>
            <a:r>
              <a:rPr lang="ja-JP" altLang="en-US" sz="900" u="sng" dirty="0" smtClean="0"/>
              <a:t>純</a:t>
            </a:r>
            <a:endParaRPr lang="en-US" altLang="ja-JP" sz="900" u="sng" dirty="0" smtClean="0"/>
          </a:p>
          <a:p>
            <a:r>
              <a:rPr lang="ja-JP" altLang="en-US" sz="900" dirty="0" smtClean="0"/>
              <a:t>ﾄﾗｯﾄﾘｱ  ﾎﾟﾙｺ･ﾛｯｿ  ｵｰﾅｰｼｪﾌ</a:t>
            </a:r>
            <a:endParaRPr lang="ja-JP" altLang="en-US" sz="900" dirty="0"/>
          </a:p>
          <a:p>
            <a:r>
              <a:rPr lang="ja-JP" altLang="en-US" sz="900" dirty="0" smtClean="0"/>
              <a:t>レシピ</a:t>
            </a:r>
            <a:r>
              <a:rPr lang="ja-JP" altLang="en-US" sz="900" dirty="0"/>
              <a:t>開発、商品開発</a:t>
            </a:r>
            <a:r>
              <a:rPr lang="ja-JP" altLang="en-US" sz="900" dirty="0" smtClean="0"/>
              <a:t>、</a:t>
            </a:r>
            <a:endParaRPr lang="en-US" altLang="ja-JP" sz="900" dirty="0" smtClean="0"/>
          </a:p>
          <a:p>
            <a:r>
              <a:rPr lang="ja-JP" altLang="en-US" sz="900" dirty="0" smtClean="0"/>
              <a:t>６次</a:t>
            </a:r>
            <a:r>
              <a:rPr lang="ja-JP" altLang="en-US" sz="900" dirty="0"/>
              <a:t>産業化</a:t>
            </a:r>
            <a:r>
              <a:rPr lang="ja-JP" altLang="en-US" sz="900" dirty="0" smtClean="0"/>
              <a:t>指導</a:t>
            </a:r>
            <a:endParaRPr lang="en-US" altLang="ja-JP" sz="900" dirty="0" smtClean="0"/>
          </a:p>
          <a:p>
            <a:endParaRPr lang="en-US" altLang="ja-JP" sz="900" dirty="0" smtClean="0"/>
          </a:p>
          <a:p>
            <a:endParaRPr lang="en-US" altLang="ja-JP" sz="900" dirty="0"/>
          </a:p>
          <a:p>
            <a:r>
              <a:rPr lang="ja-JP" altLang="en-US" sz="900" u="sng" dirty="0"/>
              <a:t>櫻井　</a:t>
            </a:r>
            <a:r>
              <a:rPr lang="ja-JP" altLang="en-US" sz="900" u="sng" dirty="0" smtClean="0"/>
              <a:t>恒平</a:t>
            </a:r>
            <a:endParaRPr lang="en-US" altLang="ja-JP" sz="900" u="sng" dirty="0"/>
          </a:p>
          <a:p>
            <a:r>
              <a:rPr lang="en-US" altLang="ja-JP" sz="900" dirty="0" smtClean="0"/>
              <a:t>JIVE</a:t>
            </a:r>
            <a:r>
              <a:rPr lang="ja-JP" altLang="en-US" sz="900" dirty="0" smtClean="0"/>
              <a:t>　</a:t>
            </a:r>
            <a:r>
              <a:rPr lang="en-US" altLang="ja-JP" sz="900" dirty="0" smtClean="0"/>
              <a:t>creative</a:t>
            </a:r>
            <a:r>
              <a:rPr lang="ja-JP" altLang="en-US" sz="900" dirty="0" smtClean="0"/>
              <a:t>代表</a:t>
            </a:r>
            <a:endParaRPr lang="en-US" altLang="ja-JP" sz="900" dirty="0" smtClean="0"/>
          </a:p>
          <a:p>
            <a:r>
              <a:rPr lang="ja-JP" altLang="en-US" sz="900" dirty="0" smtClean="0"/>
              <a:t>商品</a:t>
            </a:r>
            <a:r>
              <a:rPr lang="ja-JP" altLang="en-US" sz="900" dirty="0"/>
              <a:t>開発</a:t>
            </a:r>
            <a:r>
              <a:rPr lang="ja-JP" altLang="en-US" sz="900" dirty="0" smtClean="0"/>
              <a:t>、６次</a:t>
            </a:r>
            <a:r>
              <a:rPr lang="ja-JP" altLang="en-US" sz="900" dirty="0"/>
              <a:t>産業化</a:t>
            </a:r>
            <a:r>
              <a:rPr lang="ja-JP" altLang="en-US" sz="900" dirty="0" smtClean="0"/>
              <a:t>指導、</a:t>
            </a:r>
            <a:endParaRPr lang="en-US" altLang="ja-JP" sz="900" dirty="0" smtClean="0"/>
          </a:p>
          <a:p>
            <a:r>
              <a:rPr lang="ja-JP" altLang="en-US" sz="900" dirty="0" smtClean="0"/>
              <a:t>販路拡大、販売促進</a:t>
            </a:r>
            <a:endParaRPr lang="en-US" altLang="ja-JP" sz="900" dirty="0" smtClean="0"/>
          </a:p>
          <a:p>
            <a:endParaRPr lang="en-US" altLang="ja-JP" sz="900" dirty="0"/>
          </a:p>
          <a:p>
            <a:endParaRPr lang="en-US" altLang="ja-JP" sz="900" u="sng" dirty="0" smtClean="0"/>
          </a:p>
          <a:p>
            <a:r>
              <a:rPr lang="ja-JP" altLang="en-US" sz="900" u="sng" dirty="0"/>
              <a:t>成田　</a:t>
            </a:r>
            <a:r>
              <a:rPr lang="ja-JP" altLang="en-US" sz="900" u="sng" dirty="0" smtClean="0"/>
              <a:t>健児</a:t>
            </a:r>
            <a:endParaRPr lang="en-US" altLang="ja-JP" sz="900" u="sng" dirty="0" smtClean="0"/>
          </a:p>
          <a:p>
            <a:r>
              <a:rPr lang="ja-JP" altLang="en-US" sz="900" dirty="0" smtClean="0"/>
              <a:t>成田クッキングセミナー主宰</a:t>
            </a:r>
            <a:endParaRPr lang="en-US" altLang="ja-JP" sz="900" dirty="0" smtClean="0"/>
          </a:p>
          <a:p>
            <a:r>
              <a:rPr lang="ja-JP" altLang="en-US" sz="900" dirty="0" smtClean="0"/>
              <a:t>惣菜・お菓子のレシピ開発</a:t>
            </a:r>
            <a:endParaRPr lang="en-US" altLang="ja-JP" sz="900" dirty="0" smtClean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179" y="3563888"/>
            <a:ext cx="18149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</a:t>
            </a:r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アドバイザーの</a:t>
            </a:r>
            <a:r>
              <a:rPr lang="ja-JP" altLang="en-US" sz="12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派遣先</a:t>
            </a:r>
            <a:endParaRPr kumimoji="1" lang="ja-JP" altLang="en-US" sz="1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6524" y="3787170"/>
            <a:ext cx="44325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 smtClean="0"/>
              <a:t>⑴　県広域振興局及び県内市町村等（以下「支援機関」という。）の支援を受け</a:t>
            </a:r>
            <a:r>
              <a:rPr lang="en-US" altLang="ja-JP" sz="900" dirty="0" smtClean="0"/>
              <a:t> </a:t>
            </a:r>
            <a:r>
              <a:rPr lang="ja-JP" altLang="en-US" sz="900" dirty="0"/>
              <a:t>６次</a:t>
            </a:r>
            <a:r>
              <a:rPr lang="ja-JP" altLang="en-US" sz="900" dirty="0" smtClean="0"/>
              <a:t>産業</a:t>
            </a:r>
            <a:endParaRPr lang="en-US" altLang="ja-JP" sz="900" dirty="0" smtClean="0"/>
          </a:p>
          <a:p>
            <a:r>
              <a:rPr lang="ja-JP" altLang="en-US" sz="900" dirty="0"/>
              <a:t>　</a:t>
            </a:r>
            <a:r>
              <a:rPr lang="ja-JP" altLang="en-US" sz="900" dirty="0" smtClean="0"/>
              <a:t>　化に</a:t>
            </a:r>
            <a:r>
              <a:rPr lang="ja-JP" altLang="en-US" sz="900" dirty="0"/>
              <a:t>取り組んでいる農林漁業者等又は６次産業化を志向する農林漁</a:t>
            </a:r>
            <a:r>
              <a:rPr lang="ja-JP" altLang="en-US" sz="900" dirty="0" smtClean="0"/>
              <a:t>業者等</a:t>
            </a:r>
            <a:endParaRPr lang="en-US" altLang="ja-JP" sz="900" dirty="0" smtClean="0"/>
          </a:p>
          <a:p>
            <a:r>
              <a:rPr lang="ja-JP" altLang="en-US" sz="900" dirty="0" smtClean="0"/>
              <a:t>⑵　</a:t>
            </a:r>
            <a:r>
              <a:rPr lang="en-US" altLang="ja-JP" sz="900" dirty="0" smtClean="0"/>
              <a:t> </a:t>
            </a:r>
            <a:r>
              <a:rPr lang="ja-JP" altLang="en-US" sz="900" dirty="0"/>
              <a:t>農林水産部流通課（以下「流通課」という。）事業により、委託事業を受託又</a:t>
            </a:r>
            <a:r>
              <a:rPr lang="ja-JP" altLang="en-US" sz="900" dirty="0" smtClean="0"/>
              <a:t>は補助事</a:t>
            </a:r>
            <a:endParaRPr lang="en-US" altLang="ja-JP" sz="900" dirty="0" smtClean="0"/>
          </a:p>
          <a:p>
            <a:r>
              <a:rPr lang="ja-JP" altLang="en-US" sz="900" dirty="0"/>
              <a:t>　</a:t>
            </a:r>
            <a:r>
              <a:rPr lang="ja-JP" altLang="en-US" sz="900" dirty="0" smtClean="0"/>
              <a:t>　業</a:t>
            </a:r>
            <a:r>
              <a:rPr lang="ja-JP" altLang="en-US" sz="900" dirty="0"/>
              <a:t>を実施したことがある農林漁業者</a:t>
            </a:r>
            <a:r>
              <a:rPr lang="ja-JP" altLang="en-US" sz="900" dirty="0" smtClean="0"/>
              <a:t>等</a:t>
            </a:r>
            <a:endParaRPr lang="en-US" altLang="ja-JP" sz="900" dirty="0" smtClean="0"/>
          </a:p>
          <a:p>
            <a:r>
              <a:rPr lang="ja-JP" altLang="en-US" sz="900" dirty="0" smtClean="0"/>
              <a:t>⑶　支援機関が</a:t>
            </a:r>
            <a:r>
              <a:rPr lang="ja-JP" altLang="en-US" sz="900" dirty="0"/>
              <a:t>開催するセミナー、相談会、商談会</a:t>
            </a:r>
            <a:r>
              <a:rPr lang="ja-JP" altLang="en-US" sz="900" dirty="0" smtClean="0"/>
              <a:t>等</a:t>
            </a:r>
            <a:endParaRPr lang="en-US" altLang="ja-JP" sz="900" dirty="0" smtClean="0"/>
          </a:p>
          <a:p>
            <a:r>
              <a:rPr lang="ja-JP" altLang="en-US" sz="900" dirty="0" smtClean="0"/>
              <a:t>⑷　その他</a:t>
            </a:r>
            <a:r>
              <a:rPr lang="ja-JP" altLang="en-US" sz="900" dirty="0"/>
              <a:t>アドバイザーの派遣が必要と認められる農林漁業者等</a:t>
            </a:r>
            <a:endParaRPr kumimoji="1" lang="ja-JP" altLang="en-US" sz="9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179" y="4716016"/>
            <a:ext cx="19495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</a:t>
            </a:r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アドバイザー派遣</a:t>
            </a:r>
            <a:r>
              <a:rPr lang="ja-JP" altLang="en-US" sz="12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手続き</a:t>
            </a:r>
            <a:endParaRPr kumimoji="1" lang="ja-JP" altLang="en-US" sz="1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525" y="4939298"/>
            <a:ext cx="66806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 smtClean="0"/>
              <a:t>⑴　アドバイザー</a:t>
            </a:r>
            <a:r>
              <a:rPr lang="ja-JP" altLang="en-US" sz="900" dirty="0"/>
              <a:t>派遣を依頼しようと</a:t>
            </a:r>
            <a:r>
              <a:rPr lang="ja-JP" altLang="en-US" sz="900" dirty="0" smtClean="0"/>
              <a:t>する</a:t>
            </a:r>
            <a:r>
              <a:rPr lang="ja-JP" altLang="en-US" sz="900" dirty="0"/>
              <a:t>農林漁業者等（以下「派遣依頼者」という。）は、支援機関</a:t>
            </a:r>
            <a:r>
              <a:rPr lang="ja-JP" altLang="en-US" sz="900" dirty="0" smtClean="0"/>
              <a:t>に「</a:t>
            </a:r>
            <a:r>
              <a:rPr lang="ja-JP" altLang="en-US" sz="900" dirty="0"/>
              <a:t>食の</a:t>
            </a:r>
            <a:r>
              <a:rPr lang="ja-JP" altLang="en-US" sz="900" dirty="0" smtClean="0"/>
              <a:t>プロフェッショナルチームアド</a:t>
            </a:r>
            <a:endParaRPr lang="en-US" altLang="ja-JP" sz="900" dirty="0" smtClean="0"/>
          </a:p>
          <a:p>
            <a:r>
              <a:rPr lang="ja-JP" altLang="en-US" sz="900" dirty="0"/>
              <a:t>　</a:t>
            </a:r>
            <a:r>
              <a:rPr lang="ja-JP" altLang="en-US" sz="900" dirty="0" smtClean="0"/>
              <a:t>　バイザー</a:t>
            </a:r>
            <a:r>
              <a:rPr lang="ja-JP" altLang="en-US" sz="900" dirty="0"/>
              <a:t>派遣依頼書」を提出するものとし、支援機関は</a:t>
            </a:r>
            <a:r>
              <a:rPr lang="ja-JP" altLang="en-US" sz="900" dirty="0" smtClean="0"/>
              <a:t>、派遣</a:t>
            </a:r>
            <a:r>
              <a:rPr lang="ja-JP" altLang="en-US" sz="900" dirty="0"/>
              <a:t>依頼書が提出された際には</a:t>
            </a:r>
            <a:r>
              <a:rPr lang="ja-JP" altLang="en-US" sz="900" dirty="0" smtClean="0"/>
              <a:t>、流通課</a:t>
            </a:r>
            <a:r>
              <a:rPr lang="ja-JP" altLang="en-US" sz="900" dirty="0"/>
              <a:t>総括課長あて派遣依頼する</a:t>
            </a:r>
            <a:r>
              <a:rPr lang="ja-JP" altLang="en-US" sz="900" dirty="0" smtClean="0"/>
              <a:t>もの</a:t>
            </a:r>
            <a:endParaRPr lang="en-US" altLang="ja-JP" sz="900" dirty="0" smtClean="0"/>
          </a:p>
          <a:p>
            <a:r>
              <a:rPr lang="ja-JP" altLang="en-US" sz="900" dirty="0"/>
              <a:t>　</a:t>
            </a:r>
            <a:r>
              <a:rPr lang="ja-JP" altLang="en-US" sz="900" dirty="0" smtClean="0"/>
              <a:t>　と</a:t>
            </a:r>
            <a:r>
              <a:rPr lang="ja-JP" altLang="en-US" sz="900" dirty="0"/>
              <a:t>する</a:t>
            </a:r>
            <a:r>
              <a:rPr lang="ja-JP" altLang="en-US" sz="900" dirty="0" smtClean="0"/>
              <a:t>。　　</a:t>
            </a:r>
            <a:endParaRPr lang="ja-JP" altLang="en-US" sz="900" dirty="0"/>
          </a:p>
          <a:p>
            <a:r>
              <a:rPr lang="en-US" altLang="ja-JP" sz="900" dirty="0"/>
              <a:t>(2</a:t>
            </a:r>
            <a:r>
              <a:rPr lang="en-US" altLang="ja-JP" sz="900" dirty="0" smtClean="0"/>
              <a:t>)</a:t>
            </a:r>
            <a:r>
              <a:rPr lang="ja-JP" altLang="en-US" sz="900" dirty="0" smtClean="0"/>
              <a:t>　流通課</a:t>
            </a:r>
            <a:r>
              <a:rPr lang="ja-JP" altLang="en-US" sz="900" dirty="0"/>
              <a:t>は、以下の要件に照らし、アドバイザー派遣の可否を決定する</a:t>
            </a:r>
            <a:r>
              <a:rPr lang="ja-JP" altLang="en-US" sz="900" dirty="0" smtClean="0"/>
              <a:t>。なお</a:t>
            </a:r>
            <a:r>
              <a:rPr lang="ja-JP" altLang="en-US" sz="900" dirty="0"/>
              <a:t>、派遣しないと決定した場合、派遣依頼者に食の</a:t>
            </a:r>
            <a:r>
              <a:rPr lang="ja-JP" altLang="en-US" sz="900" dirty="0" smtClean="0"/>
              <a:t>プロ</a:t>
            </a:r>
            <a:endParaRPr lang="en-US" altLang="ja-JP" sz="900" dirty="0" smtClean="0"/>
          </a:p>
          <a:p>
            <a:r>
              <a:rPr lang="ja-JP" altLang="en-US" sz="900" dirty="0"/>
              <a:t>　</a:t>
            </a:r>
            <a:r>
              <a:rPr lang="ja-JP" altLang="en-US" sz="900" dirty="0" smtClean="0"/>
              <a:t>　フェッショナルチームアドバイザー</a:t>
            </a:r>
            <a:r>
              <a:rPr lang="ja-JP" altLang="en-US" sz="900" dirty="0"/>
              <a:t>を紹介することがある</a:t>
            </a:r>
            <a:r>
              <a:rPr lang="ja-JP" altLang="en-US" sz="900" dirty="0" smtClean="0"/>
              <a:t>。</a:t>
            </a:r>
            <a:endParaRPr lang="en-US" altLang="ja-JP" sz="900" dirty="0" smtClean="0"/>
          </a:p>
          <a:p>
            <a:r>
              <a:rPr lang="ja-JP" altLang="en-US" sz="900" dirty="0"/>
              <a:t>　</a:t>
            </a:r>
            <a:r>
              <a:rPr lang="ja-JP" altLang="en-US" sz="900" dirty="0" smtClean="0"/>
              <a:t>　① </a:t>
            </a:r>
            <a:r>
              <a:rPr lang="ja-JP" altLang="en-US" sz="900" dirty="0"/>
              <a:t>アドバイザーの派遣先</a:t>
            </a:r>
            <a:r>
              <a:rPr lang="ja-JP" altLang="en-US" sz="900" dirty="0" smtClean="0"/>
              <a:t>が上記（アドバイザーの派遣先）に</a:t>
            </a:r>
            <a:r>
              <a:rPr lang="ja-JP" altLang="en-US" sz="900" dirty="0"/>
              <a:t>定める農林漁業者等である</a:t>
            </a:r>
            <a:r>
              <a:rPr lang="ja-JP" altLang="en-US" sz="900" dirty="0" smtClean="0"/>
              <a:t>こと</a:t>
            </a:r>
            <a:endParaRPr lang="en-US" altLang="ja-JP" sz="900" dirty="0"/>
          </a:p>
          <a:p>
            <a:r>
              <a:rPr lang="ja-JP" altLang="en-US" sz="900" dirty="0" smtClean="0"/>
              <a:t>　　② </a:t>
            </a:r>
            <a:r>
              <a:rPr lang="ja-JP" altLang="en-US" sz="900" dirty="0"/>
              <a:t>アドバイザーの派遣を依頼する目的が明確であること</a:t>
            </a:r>
          </a:p>
          <a:p>
            <a:r>
              <a:rPr lang="ja-JP" altLang="en-US" sz="900" dirty="0" smtClean="0"/>
              <a:t>　　③ </a:t>
            </a:r>
            <a:r>
              <a:rPr lang="ja-JP" altLang="en-US" sz="900" dirty="0"/>
              <a:t>アドバイザーの派遣により、６次産業化や農商工連携の取組を促進する効果</a:t>
            </a:r>
            <a:r>
              <a:rPr lang="ja-JP" altLang="en-US" sz="900" dirty="0" smtClean="0"/>
              <a:t>が期待</a:t>
            </a:r>
            <a:r>
              <a:rPr lang="ja-JP" altLang="en-US" sz="900" dirty="0"/>
              <a:t>されること</a:t>
            </a:r>
          </a:p>
          <a:p>
            <a:r>
              <a:rPr lang="ja-JP" altLang="en-US" sz="900" dirty="0" smtClean="0"/>
              <a:t>⑶　派遣</a:t>
            </a:r>
            <a:r>
              <a:rPr lang="ja-JP" altLang="en-US" sz="900" dirty="0"/>
              <a:t>の</a:t>
            </a:r>
            <a:r>
              <a:rPr lang="ja-JP" altLang="en-US" sz="900" b="1" dirty="0"/>
              <a:t>日程は、派遣依頼者の希望とアドバイザーのスケジュールを流通課に</a:t>
            </a:r>
            <a:r>
              <a:rPr lang="ja-JP" altLang="en-US" sz="900" b="1" dirty="0" smtClean="0"/>
              <a:t>おいて</a:t>
            </a:r>
            <a:r>
              <a:rPr lang="ja-JP" altLang="en-US" sz="900" b="1" dirty="0"/>
              <a:t>調整</a:t>
            </a:r>
            <a:r>
              <a:rPr lang="ja-JP" altLang="en-US" sz="900" dirty="0"/>
              <a:t>のうえ、決定する。</a:t>
            </a:r>
          </a:p>
          <a:p>
            <a:r>
              <a:rPr lang="ja-JP" altLang="en-US" sz="900" dirty="0" smtClean="0"/>
              <a:t>⑷　</a:t>
            </a:r>
            <a:r>
              <a:rPr lang="ja-JP" altLang="en-US" sz="900" dirty="0"/>
              <a:t>派遣当日は、原則として県職員（流通課職員又は広域振興局等職員）がアドバイザーに同行するものとし、</a:t>
            </a:r>
            <a:r>
              <a:rPr lang="en-US" altLang="ja-JP" sz="900" dirty="0"/>
              <a:t>Web</a:t>
            </a:r>
            <a:r>
              <a:rPr lang="ja-JP" altLang="en-US" sz="900" dirty="0"/>
              <a:t>会議により実施</a:t>
            </a:r>
            <a:r>
              <a:rPr lang="ja-JP" altLang="en-US" sz="900" dirty="0" smtClean="0"/>
              <a:t>する</a:t>
            </a:r>
            <a:endParaRPr lang="en-US" altLang="ja-JP" sz="900" dirty="0" smtClean="0"/>
          </a:p>
          <a:p>
            <a:r>
              <a:rPr lang="en-US" altLang="ja-JP" sz="900" dirty="0"/>
              <a:t> </a:t>
            </a:r>
            <a:r>
              <a:rPr lang="en-US" altLang="ja-JP" sz="900" dirty="0" smtClean="0"/>
              <a:t>   </a:t>
            </a:r>
            <a:r>
              <a:rPr lang="ja-JP" altLang="en-US" sz="900" dirty="0" smtClean="0"/>
              <a:t>場合</a:t>
            </a:r>
            <a:r>
              <a:rPr lang="ja-JP" altLang="en-US" sz="900" dirty="0"/>
              <a:t>は、原則として県職員が</a:t>
            </a:r>
            <a:r>
              <a:rPr lang="en-US" altLang="ja-JP" sz="900" dirty="0"/>
              <a:t>Web</a:t>
            </a:r>
            <a:r>
              <a:rPr lang="ja-JP" altLang="en-US" sz="900" dirty="0"/>
              <a:t>会議に同席するものとする。ただし</a:t>
            </a:r>
            <a:r>
              <a:rPr lang="ja-JP" altLang="en-US" sz="900" dirty="0"/>
              <a:t>、広域振興局等の県機関が</a:t>
            </a:r>
            <a:r>
              <a:rPr lang="ja-JP" altLang="en-US" sz="900" dirty="0" smtClean="0"/>
              <a:t>派遣依頼者</a:t>
            </a:r>
            <a:r>
              <a:rPr lang="ja-JP" altLang="en-US" sz="900" dirty="0" smtClean="0"/>
              <a:t>の場合</a:t>
            </a:r>
            <a:r>
              <a:rPr lang="ja-JP" altLang="en-US" sz="900" dirty="0"/>
              <a:t>は</a:t>
            </a:r>
            <a:r>
              <a:rPr lang="ja-JP" altLang="en-US" sz="900" dirty="0" smtClean="0"/>
              <a:t>、復命書</a:t>
            </a:r>
            <a:r>
              <a:rPr lang="ja-JP" altLang="en-US" sz="900" dirty="0"/>
              <a:t>に</a:t>
            </a:r>
            <a:r>
              <a:rPr lang="ja-JP" altLang="en-US" sz="900" dirty="0" smtClean="0"/>
              <a:t>代え</a:t>
            </a:r>
            <a:endParaRPr lang="en-US" altLang="ja-JP" sz="900" dirty="0" smtClean="0"/>
          </a:p>
          <a:p>
            <a:r>
              <a:rPr lang="en-US" altLang="ja-JP" sz="900" dirty="0"/>
              <a:t> </a:t>
            </a:r>
            <a:r>
              <a:rPr lang="en-US" altLang="ja-JP" sz="900" dirty="0" smtClean="0"/>
              <a:t>   </a:t>
            </a:r>
            <a:r>
              <a:rPr lang="ja-JP" altLang="en-US" sz="900" dirty="0" smtClean="0"/>
              <a:t>る</a:t>
            </a:r>
            <a:r>
              <a:rPr lang="ja-JP" altLang="en-US" sz="900" dirty="0"/>
              <a:t>ことが</a:t>
            </a:r>
            <a:r>
              <a:rPr lang="ja-JP" altLang="en-US" sz="900" dirty="0" smtClean="0"/>
              <a:t>できる。</a:t>
            </a:r>
            <a:endParaRPr kumimoji="1" lang="ja-JP" altLang="en-US" sz="9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179" y="6599257"/>
            <a:ext cx="1199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</a:t>
            </a:r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経費の</a:t>
            </a:r>
            <a:r>
              <a:rPr lang="ja-JP" altLang="en-US" sz="12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負担</a:t>
            </a:r>
            <a:endParaRPr kumimoji="1" lang="ja-JP" altLang="en-US" sz="1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76524" y="6804248"/>
            <a:ext cx="6736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 smtClean="0"/>
              <a:t>　流通課</a:t>
            </a:r>
            <a:r>
              <a:rPr lang="ja-JP" altLang="en-US" sz="900" dirty="0"/>
              <a:t>が派遣を決定した場合</a:t>
            </a:r>
            <a:r>
              <a:rPr lang="ja-JP" altLang="en-US" sz="900" dirty="0" smtClean="0"/>
              <a:t>、農林漁業者への</a:t>
            </a:r>
            <a:r>
              <a:rPr lang="ja-JP" altLang="en-US" sz="900" b="1" dirty="0" smtClean="0"/>
              <a:t>アドバイザー</a:t>
            </a:r>
            <a:r>
              <a:rPr lang="ja-JP" altLang="en-US" sz="900" b="1" dirty="0"/>
              <a:t>の派遣に要する</a:t>
            </a:r>
            <a:r>
              <a:rPr lang="ja-JP" altLang="en-US" sz="900" b="1" dirty="0" smtClean="0"/>
              <a:t>経費</a:t>
            </a:r>
            <a:r>
              <a:rPr lang="ja-JP" altLang="en-US" sz="900" dirty="0" smtClean="0"/>
              <a:t>（</a:t>
            </a:r>
            <a:r>
              <a:rPr lang="ja-JP" altLang="en-US" sz="900" dirty="0"/>
              <a:t>報償費及び旅費）</a:t>
            </a:r>
            <a:r>
              <a:rPr lang="ja-JP" altLang="en-US" sz="900" b="1" dirty="0"/>
              <a:t>は、原則として、流通課が予算</a:t>
            </a:r>
            <a:r>
              <a:rPr lang="ja-JP" altLang="en-US" sz="900" b="1" dirty="0" smtClean="0"/>
              <a:t>の</a:t>
            </a:r>
            <a:endParaRPr lang="en-US" altLang="ja-JP" sz="900" b="1" dirty="0" smtClean="0"/>
          </a:p>
          <a:p>
            <a:r>
              <a:rPr lang="ja-JP" altLang="en-US" sz="900" b="1" dirty="0" smtClean="0"/>
              <a:t>範囲内</a:t>
            </a:r>
            <a:r>
              <a:rPr lang="ja-JP" altLang="en-US" sz="900" b="1" dirty="0"/>
              <a:t>で負担</a:t>
            </a:r>
            <a:r>
              <a:rPr lang="ja-JP" altLang="en-US" sz="900" dirty="0"/>
              <a:t>する。</a:t>
            </a:r>
            <a:endParaRPr kumimoji="1" lang="ja-JP" altLang="en-US" sz="9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4624" y="7092280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</a:t>
            </a:r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申請</a:t>
            </a:r>
            <a:r>
              <a:rPr lang="ja-JP" altLang="en-US" sz="12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書は県のホームページ等からダウンロード可能</a:t>
            </a:r>
            <a:endParaRPr lang="en-US" altLang="ja-JP" sz="12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kumimoji="1"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kumimoji="1" lang="ja-JP" altLang="en-US" sz="12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（ホームページが見られない・印刷できない場合は、ＦＡＸ等でお送りしますので問合せください。）</a:t>
            </a:r>
            <a:endParaRPr kumimoji="1" lang="ja-JP" altLang="en-US" sz="1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83590" y="8718847"/>
            <a:ext cx="667362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岩手県農林水産部流通課６次産業化推進担当</a:t>
            </a:r>
            <a:r>
              <a:rPr kumimoji="1" lang="ja-JP" altLang="en-US" dirty="0" smtClean="0"/>
              <a:t>　℡</a:t>
            </a:r>
            <a:r>
              <a:rPr kumimoji="1" lang="en-US" altLang="ja-JP" sz="2400" dirty="0" smtClean="0">
                <a:latin typeface="Univers Condensed" panose="020B0606020202060204" pitchFamily="34" charset="0"/>
              </a:rPr>
              <a:t>019-629-5733</a:t>
            </a:r>
            <a:endParaRPr kumimoji="1" lang="ja-JP" altLang="en-US" sz="2400" dirty="0">
              <a:latin typeface="Univers Condensed" panose="020B060602020206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117" y="7596336"/>
            <a:ext cx="863324" cy="889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図 35"/>
          <p:cNvPicPr>
            <a:picLocks noChangeAspect="1"/>
          </p:cNvPicPr>
          <p:nvPr/>
        </p:nvPicPr>
        <p:blipFill rotWithShape="1">
          <a:blip r:embed="rId12"/>
          <a:srcRect l="5290" t="2985" r="10650" b="10068"/>
          <a:stretch/>
        </p:blipFill>
        <p:spPr>
          <a:xfrm>
            <a:off x="7716" y="2675593"/>
            <a:ext cx="756988" cy="883152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 rotWithShape="1">
          <a:blip r:embed="rId13"/>
          <a:srcRect l="5778" t="2385" r="10162" b="10666"/>
          <a:stretch/>
        </p:blipFill>
        <p:spPr>
          <a:xfrm>
            <a:off x="2292864" y="2670091"/>
            <a:ext cx="761504" cy="888421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 rotWithShape="1">
          <a:blip r:embed="rId14"/>
          <a:srcRect b="9292"/>
          <a:stretch/>
        </p:blipFill>
        <p:spPr>
          <a:xfrm>
            <a:off x="4581128" y="2666906"/>
            <a:ext cx="762499" cy="864554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 rotWithShape="1">
          <a:blip r:embed="rId15"/>
          <a:srcRect l="5290" t="3068" r="10650" b="9984"/>
          <a:stretch/>
        </p:blipFill>
        <p:spPr>
          <a:xfrm>
            <a:off x="4581127" y="3530607"/>
            <a:ext cx="764028" cy="891365"/>
          </a:xfrm>
          <a:prstGeom prst="rect">
            <a:avLst/>
          </a:prstGeom>
        </p:spPr>
      </p:pic>
      <p:sp>
        <p:nvSpPr>
          <p:cNvPr id="41" name="テキスト ボックス 40"/>
          <p:cNvSpPr txBox="1"/>
          <p:nvPr/>
        </p:nvSpPr>
        <p:spPr>
          <a:xfrm>
            <a:off x="5234478" y="7925419"/>
            <a:ext cx="136287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dirty="0" smtClean="0"/>
              <a:t>☝ この</a:t>
            </a:r>
            <a:r>
              <a:rPr kumimoji="1" lang="en-US" altLang="ja-JP" sz="1050" dirty="0" smtClean="0"/>
              <a:t>QR</a:t>
            </a:r>
            <a:r>
              <a:rPr kumimoji="1" lang="ja-JP" altLang="en-US" sz="1050" dirty="0" smtClean="0"/>
              <a:t>コードから</a:t>
            </a:r>
            <a:endParaRPr lang="en-US" altLang="ja-JP" sz="1050" dirty="0" smtClean="0"/>
          </a:p>
          <a:p>
            <a:r>
              <a:rPr kumimoji="1" lang="ja-JP" altLang="en-US" sz="1050" dirty="0" smtClean="0"/>
              <a:t>　　もアクセス可能</a:t>
            </a:r>
            <a:endParaRPr kumimoji="1" lang="en-US" altLang="ja-JP" sz="1050" dirty="0" smtClean="0"/>
          </a:p>
        </p:txBody>
      </p:sp>
      <p:grpSp>
        <p:nvGrpSpPr>
          <p:cNvPr id="42" name="グループ化 41"/>
          <p:cNvGrpSpPr/>
          <p:nvPr/>
        </p:nvGrpSpPr>
        <p:grpSpPr>
          <a:xfrm>
            <a:off x="188640" y="7524328"/>
            <a:ext cx="6104302" cy="1296144"/>
            <a:chOff x="188640" y="7789110"/>
            <a:chExt cx="6104302" cy="1296144"/>
          </a:xfrm>
        </p:grpSpPr>
        <p:pic>
          <p:nvPicPr>
            <p:cNvPr id="43" name="Picture 3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648" y="7789110"/>
              <a:ext cx="3567839" cy="103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" name="円/楕円 25"/>
            <p:cNvSpPr/>
            <p:nvPr/>
          </p:nvSpPr>
          <p:spPr>
            <a:xfrm>
              <a:off x="1556792" y="8036942"/>
              <a:ext cx="532496" cy="22645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29"/>
            <p:cNvSpPr/>
            <p:nvPr/>
          </p:nvSpPr>
          <p:spPr>
            <a:xfrm>
              <a:off x="393727" y="8382026"/>
              <a:ext cx="627257" cy="15444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7" name="直線矢印コネクタ 46"/>
            <p:cNvCxnSpPr/>
            <p:nvPr/>
          </p:nvCxnSpPr>
          <p:spPr>
            <a:xfrm flipH="1">
              <a:off x="978966" y="8161924"/>
              <a:ext cx="577826" cy="20617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8" name="Picture 4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640" y="8820472"/>
              <a:ext cx="6104302" cy="264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9" name="直線矢印コネクタ 48"/>
            <p:cNvCxnSpPr/>
            <p:nvPr/>
          </p:nvCxnSpPr>
          <p:spPr>
            <a:xfrm>
              <a:off x="999671" y="8486271"/>
              <a:ext cx="1584629" cy="46659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円/楕円 36"/>
            <p:cNvSpPr/>
            <p:nvPr/>
          </p:nvSpPr>
          <p:spPr>
            <a:xfrm>
              <a:off x="2584300" y="8800744"/>
              <a:ext cx="725611" cy="22645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角丸四角形 50"/>
            <p:cNvSpPr/>
            <p:nvPr/>
          </p:nvSpPr>
          <p:spPr>
            <a:xfrm>
              <a:off x="3292580" y="8787474"/>
              <a:ext cx="2980143" cy="216024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16578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845</Words>
  <Application>Microsoft Office PowerPoint</Application>
  <PresentationFormat>画面に合わせる (4:3)</PresentationFormat>
  <Paragraphs>121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HGP創英角ｺﾞｼｯｸUB</vt:lpstr>
      <vt:lpstr>HG丸ｺﾞｼｯｸM-PRO</vt:lpstr>
      <vt:lpstr>HG創英角ｺﾞｼｯｸUB</vt:lpstr>
      <vt:lpstr>ＭＳ Ｐゴシック</vt:lpstr>
      <vt:lpstr>Univers Condensed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流通課</dc:creator>
  <cp:lastModifiedBy>阿部敦</cp:lastModifiedBy>
  <cp:revision>27</cp:revision>
  <cp:lastPrinted>2022-05-18T22:51:42Z</cp:lastPrinted>
  <dcterms:created xsi:type="dcterms:W3CDTF">2019-10-11T09:11:48Z</dcterms:created>
  <dcterms:modified xsi:type="dcterms:W3CDTF">2022-05-18T22:51:45Z</dcterms:modified>
</cp:coreProperties>
</file>