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6" r:id="rId2"/>
  </p:sldIdLst>
  <p:sldSz cx="9906000" cy="6858000" type="A4"/>
  <p:notesSz cx="6807200" cy="9939338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FF5D5D"/>
    <a:srgbClr val="FF7979"/>
    <a:srgbClr val="FEE4E2"/>
    <a:srgbClr val="EDF6F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378" autoAdjust="0"/>
    <p:restoredTop sz="94660"/>
  </p:normalViewPr>
  <p:slideViewPr>
    <p:cSldViewPr snapToGrid="0">
      <p:cViewPr varScale="1">
        <p:scale>
          <a:sx n="86" d="100"/>
          <a:sy n="86" d="100"/>
        </p:scale>
        <p:origin x="1170" y="96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573263-D532-4053-A452-280CD97FEDA8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9955B2F-8F33-4F8A-A143-9F4D68A63DD9}" type="slidenum">
              <a:rPr lang="ja-JP" altLang="en-US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313140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B80593-2343-4E73-8784-9568EA3FAA09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E0DA38-F214-4A43-B849-A72ABD28809D}" type="slidenum">
              <a:rPr lang="ja-JP" altLang="en-US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3249712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8B4DE9-0D88-4BCD-9F92-C1427791647B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77EB3F-43CB-444F-B2B3-31A124720F06}" type="slidenum">
              <a:rPr lang="ja-JP" altLang="en-US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5833605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F8172C-40FF-4201-BCA2-91126B3B6C3C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CCFA0F-FA2E-4169-8DE6-BF52411DEFB6}" type="slidenum">
              <a:rPr lang="ja-JP" altLang="en-US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2810445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B96FD6F-1615-4635-96AD-2960ADB2F013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0BA73F-8A76-4B37-9A23-9DD93B2A0C0F}" type="slidenum">
              <a:rPr lang="ja-JP" altLang="en-US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525773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2D4F7E-CE62-4573-B3AF-47E74A539AE9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000E21-0CE2-4C02-B7CF-D9188096090D}" type="slidenum">
              <a:rPr lang="ja-JP" altLang="en-US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82784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3BCA3D-CB95-4D31-AE19-32A8EAD0B376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6DB9FDC-0ABA-45EE-A436-91D2E4FAF9B0}" type="slidenum">
              <a:rPr lang="ja-JP" altLang="en-US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931787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844632-41D3-480F-8557-320D6C9B9D73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B773068-8366-458D-B4D2-3CDC90911FB1}" type="slidenum">
              <a:rPr lang="ja-JP" altLang="en-US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76505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12AC54-4F61-46D9-9885-6E505038E2BB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75E0E1-C240-4464-AD70-5502361F7B15}" type="slidenum">
              <a:rPr lang="ja-JP" altLang="en-US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6176450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E5C4B0-3C28-4E6E-9F48-CECF755081EC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294AF5C-5D9C-45F8-B7D4-9DD0537B56F4}" type="slidenum">
              <a:rPr lang="ja-JP" altLang="en-US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548126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5A4909-2C00-4D56-AEA2-EB45E1D79735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160627B-7807-44B0-B2FF-0CDC021D75FB}" type="slidenum">
              <a:rPr lang="ja-JP" altLang="en-US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821801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81038" y="365125"/>
            <a:ext cx="8543925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タイトルの書式設定</a:t>
            </a:r>
            <a:endParaRPr lang="en-US" altLang="ja-JP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81038" y="1825625"/>
            <a:ext cx="8543925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altLang="ja-JP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0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DCB3BC0-BA15-4EB2-9CB2-1C3341BF7F01}" type="datetimeFigureOut">
              <a:rPr lang="ja-JP" altLang="en-US"/>
              <a:pPr>
                <a:defRPr/>
              </a:pPr>
              <a:t>2025/3/24</a:t>
            </a:fld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0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0"/>
            <a:ext cx="222885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fld id="{F24AC6BE-5835-4B09-AD0B-6192E94C93C7}" type="slidenum">
              <a:rPr lang="ja-JP" altLang="en-US"/>
              <a:pPr/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  <a:ea typeface="ＭＳ Ｐゴシック" panose="020B0600070205080204" pitchFamily="50" charset="-128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  <a:ea typeface="ＭＳ Ｐゴシック" panose="020B0600070205080204" pitchFamily="50" charset="-128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  <a:ea typeface="ＭＳ Ｐゴシック" panose="020B0600070205080204" pitchFamily="50" charset="-128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  <a:ea typeface="ＭＳ Ｐゴシック" panose="020B0600070205080204" pitchFamily="50" charset="-128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  <a:ea typeface="ＭＳ Ｐゴシック" panose="020B0600070205080204" pitchFamily="50" charset="-128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  <a:ea typeface="ＭＳ Ｐゴシック" panose="020B0600070205080204" pitchFamily="50" charset="-128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  <a:ea typeface="ＭＳ Ｐゴシック" panose="020B0600070205080204" pitchFamily="50" charset="-128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  <a:ea typeface="ＭＳ Ｐゴシック" panose="020B0600070205080204" pitchFamily="50" charset="-128"/>
        </a:defRPr>
      </a:lvl9pPr>
    </p:titleStyle>
    <p:bodyStyle>
      <a:lvl1pPr marL="228600" indent="-228600" algn="l" rtl="0" eaLnBrk="0" fontAlgn="base" hangingPunct="0">
        <a:lnSpc>
          <a:spcPct val="90000"/>
        </a:lnSpc>
        <a:spcBef>
          <a:spcPts val="1000"/>
        </a:spcBef>
        <a:spcAft>
          <a:spcPct val="0"/>
        </a:spcAft>
        <a:buFont typeface="Arial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umimoji="1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umimoji="1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AutoShape 8"/>
          <p:cNvSpPr>
            <a:spLocks noChangeArrowheads="1"/>
          </p:cNvSpPr>
          <p:nvPr/>
        </p:nvSpPr>
        <p:spPr bwMode="auto">
          <a:xfrm>
            <a:off x="100013" y="2976563"/>
            <a:ext cx="9683750" cy="2808287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6">
                <a:lumMod val="50000"/>
              </a:schemeClr>
            </a:solidFill>
            <a:round/>
            <a:headEnd/>
            <a:tailEnd/>
          </a:ln>
        </p:spPr>
        <p:txBody>
          <a:bodyPr wrap="none"/>
          <a:lstStyle/>
          <a:p>
            <a:pPr defTabSz="1474788" eaLnBrk="1" hangingPunct="1">
              <a:defRPr/>
            </a:pPr>
            <a:endParaRPr lang="ja-JP" altLang="ja-JP" sz="1400">
              <a:solidFill>
                <a:srgbClr val="000000"/>
              </a:solidFill>
              <a:latin typeface="+mn-ea"/>
              <a:ea typeface="+mn-ea"/>
            </a:endParaRPr>
          </a:p>
        </p:txBody>
      </p:sp>
      <p:sp>
        <p:nvSpPr>
          <p:cNvPr id="34" name="AutoShape 135"/>
          <p:cNvSpPr>
            <a:spLocks noChangeArrowheads="1"/>
          </p:cNvSpPr>
          <p:nvPr/>
        </p:nvSpPr>
        <p:spPr bwMode="auto">
          <a:xfrm>
            <a:off x="36513" y="2774950"/>
            <a:ext cx="9828212" cy="4043363"/>
          </a:xfrm>
          <a:prstGeom prst="rect">
            <a:avLst/>
          </a:prstGeom>
          <a:noFill/>
          <a:ln w="28575">
            <a:solidFill>
              <a:srgbClr val="00206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eaLnBrk="1" hangingPunct="1">
              <a:defRPr/>
            </a:pPr>
            <a:endParaRPr lang="ja-JP" altLang="en-US" sz="1200">
              <a:solidFill>
                <a:srgbClr val="000000"/>
              </a:solidFill>
              <a:latin typeface="+mn-ea"/>
              <a:ea typeface="+mn-ea"/>
            </a:endParaRPr>
          </a:p>
        </p:txBody>
      </p:sp>
      <p:sp>
        <p:nvSpPr>
          <p:cNvPr id="43" name="AutoShape 137"/>
          <p:cNvSpPr>
            <a:spLocks noChangeArrowheads="1"/>
          </p:cNvSpPr>
          <p:nvPr/>
        </p:nvSpPr>
        <p:spPr bwMode="auto">
          <a:xfrm>
            <a:off x="6156325" y="2852738"/>
            <a:ext cx="3527425" cy="250825"/>
          </a:xfrm>
          <a:prstGeom prst="roundRect">
            <a:avLst>
              <a:gd name="adj" fmla="val 16667"/>
            </a:avLst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accent6">
                <a:lumMod val="50000"/>
              </a:schemeClr>
            </a:solidFill>
            <a:round/>
            <a:headEnd/>
            <a:tailEnd/>
          </a:ln>
        </p:spPr>
        <p:txBody>
          <a:bodyPr wrap="none" lIns="0" tIns="0" rIns="0" bIns="0" anchor="ctr"/>
          <a:lstStyle/>
          <a:p>
            <a:pPr algn="ctr" eaLnBrk="1" hangingPunct="1">
              <a:defRPr/>
            </a:pPr>
            <a:r>
              <a:rPr lang="ja-JP" altLang="en-US" sz="1300" b="1" smtClean="0">
                <a:latin typeface="+mn-ea"/>
                <a:ea typeface="+mn-ea"/>
              </a:rPr>
              <a:t>令和７年度</a:t>
            </a:r>
            <a:r>
              <a:rPr lang="ja-JP" altLang="en-US" sz="1300" b="1" dirty="0" smtClean="0">
                <a:latin typeface="+mn-ea"/>
                <a:ea typeface="+mn-ea"/>
              </a:rPr>
              <a:t>被災者の参画による心の復興事業</a:t>
            </a:r>
            <a:endParaRPr lang="ja-JP" altLang="en-US" sz="1300" b="1" dirty="0">
              <a:latin typeface="+mn-ea"/>
              <a:ea typeface="+mn-ea"/>
            </a:endParaRPr>
          </a:p>
        </p:txBody>
      </p:sp>
      <p:sp>
        <p:nvSpPr>
          <p:cNvPr id="58" name="AutoShape 137"/>
          <p:cNvSpPr>
            <a:spLocks noChangeArrowheads="1"/>
          </p:cNvSpPr>
          <p:nvPr/>
        </p:nvSpPr>
        <p:spPr bwMode="auto">
          <a:xfrm>
            <a:off x="39688" y="2633663"/>
            <a:ext cx="2376487" cy="25241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28575">
            <a:solidFill>
              <a:srgbClr val="002060"/>
            </a:solidFill>
            <a:round/>
            <a:headEnd/>
            <a:tailEnd/>
          </a:ln>
        </p:spPr>
        <p:txBody>
          <a:bodyPr wrap="none" lIns="0" tIns="0" rIns="0" bIns="0" anchor="ctr"/>
          <a:lstStyle/>
          <a:p>
            <a:pPr algn="ctr" eaLnBrk="1" hangingPunct="1">
              <a:defRPr/>
            </a:pPr>
            <a:r>
              <a:rPr lang="ja-JP" altLang="en-US" sz="1300" b="1" dirty="0">
                <a:latin typeface="+mn-ea"/>
                <a:ea typeface="+mn-ea"/>
              </a:rPr>
              <a:t>取組内容</a:t>
            </a:r>
          </a:p>
        </p:txBody>
      </p:sp>
      <p:sp>
        <p:nvSpPr>
          <p:cNvPr id="64" name="AutoShape 135"/>
          <p:cNvSpPr>
            <a:spLocks noChangeArrowheads="1"/>
          </p:cNvSpPr>
          <p:nvPr/>
        </p:nvSpPr>
        <p:spPr bwMode="auto">
          <a:xfrm>
            <a:off x="4976813" y="3195638"/>
            <a:ext cx="4716462" cy="2493962"/>
          </a:xfrm>
          <a:prstGeom prst="rect">
            <a:avLst/>
          </a:prstGeom>
          <a:solidFill>
            <a:schemeClr val="bg1"/>
          </a:solidFill>
          <a:ln w="12700">
            <a:solidFill>
              <a:srgbClr val="002060"/>
            </a:solidFill>
            <a:round/>
            <a:headEnd/>
            <a:tailEnd/>
          </a:ln>
        </p:spPr>
        <p:txBody>
          <a:bodyPr lIns="72000" tIns="72000" rIns="72000" bIns="72000"/>
          <a:lstStyle/>
          <a:p>
            <a:pPr eaLnBrk="1" hangingPunct="1">
              <a:defRPr/>
            </a:pPr>
            <a:r>
              <a:rPr lang="en-US" altLang="ja-JP" sz="1200" b="1" dirty="0">
                <a:solidFill>
                  <a:srgbClr val="000000"/>
                </a:solidFill>
                <a:latin typeface="+mn-ea"/>
                <a:ea typeface="+mn-ea"/>
              </a:rPr>
              <a:t>【</a:t>
            </a:r>
            <a:r>
              <a:rPr lang="ja-JP" altLang="en-US" sz="1200" b="1" dirty="0">
                <a:solidFill>
                  <a:srgbClr val="000000"/>
                </a:solidFill>
                <a:latin typeface="+mn-ea"/>
                <a:ea typeface="+mn-ea"/>
              </a:rPr>
              <a:t>取組②「事業名■■■■」、実施主体■■■■</a:t>
            </a:r>
            <a:r>
              <a:rPr lang="en-US" altLang="ja-JP" sz="1200" b="1" dirty="0">
                <a:solidFill>
                  <a:srgbClr val="000000"/>
                </a:solidFill>
                <a:latin typeface="+mn-ea"/>
                <a:ea typeface="+mn-ea"/>
              </a:rPr>
              <a:t>】</a:t>
            </a:r>
          </a:p>
        </p:txBody>
      </p:sp>
      <p:sp>
        <p:nvSpPr>
          <p:cNvPr id="40" name="Rectangle 6"/>
          <p:cNvSpPr>
            <a:spLocks noChangeArrowheads="1"/>
          </p:cNvSpPr>
          <p:nvPr/>
        </p:nvSpPr>
        <p:spPr bwMode="auto">
          <a:xfrm>
            <a:off x="36513" y="36513"/>
            <a:ext cx="9828212" cy="503237"/>
          </a:xfrm>
          <a:prstGeom prst="rect">
            <a:avLst/>
          </a:prstGeom>
          <a:gradFill>
            <a:gsLst>
              <a:gs pos="0">
                <a:schemeClr val="accent5">
                  <a:lumMod val="40000"/>
                  <a:lumOff val="60000"/>
                </a:schemeClr>
              </a:gs>
              <a:gs pos="50000">
                <a:schemeClr val="accent5">
                  <a:lumMod val="20000"/>
                  <a:lumOff val="80000"/>
                </a:schemeClr>
              </a:gs>
              <a:gs pos="100000">
                <a:schemeClr val="bg1"/>
              </a:gs>
            </a:gsLst>
          </a:gradFill>
          <a:ln>
            <a:solidFill>
              <a:schemeClr val="accent5"/>
            </a:solidFill>
            <a:headEnd/>
            <a:tailEnd/>
          </a:ln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kumimoji="0" lang="ja-JP" altLang="en-US" sz="1200" b="1" kern="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45" name="正方形/長方形 44"/>
          <p:cNvSpPr/>
          <p:nvPr/>
        </p:nvSpPr>
        <p:spPr>
          <a:xfrm>
            <a:off x="2328863" y="336550"/>
            <a:ext cx="3257550" cy="184150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200" dirty="0">
                <a:latin typeface="+mn-ea"/>
                <a:ea typeface="+mn-ea"/>
              </a:rPr>
              <a:t>～</a:t>
            </a:r>
            <a:r>
              <a:rPr lang="en-US" altLang="ja-JP" sz="1200" dirty="0">
                <a:latin typeface="+mn-ea"/>
                <a:ea typeface="+mn-ea"/>
              </a:rPr>
              <a:t>NPO</a:t>
            </a:r>
            <a:r>
              <a:rPr lang="ja-JP" altLang="en-US" sz="1200" dirty="0">
                <a:latin typeface="+mn-ea"/>
                <a:ea typeface="+mn-ea"/>
              </a:rPr>
              <a:t>法人○○、一般社団法人○○、○○協会～</a:t>
            </a:r>
            <a:endParaRPr kumimoji="0" lang="ja-JP" altLang="en-US" sz="1100" b="1" kern="0" dirty="0">
              <a:latin typeface="+mn-ea"/>
              <a:ea typeface="+mn-ea"/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96838" y="336550"/>
            <a:ext cx="1840247" cy="184666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200" dirty="0" smtClean="0">
                <a:latin typeface="+mn-ea"/>
                <a:ea typeface="+mn-ea"/>
              </a:rPr>
              <a:t>（岩手県○○市及び△△市）</a:t>
            </a:r>
            <a:endParaRPr kumimoji="0" lang="ja-JP" altLang="en-US" sz="900" b="1" kern="0" dirty="0">
              <a:latin typeface="+mn-ea"/>
              <a:ea typeface="+mn-ea"/>
            </a:endParaRPr>
          </a:p>
        </p:txBody>
      </p:sp>
      <p:sp>
        <p:nvSpPr>
          <p:cNvPr id="47" name="正方形/長方形 46"/>
          <p:cNvSpPr/>
          <p:nvPr/>
        </p:nvSpPr>
        <p:spPr>
          <a:xfrm>
            <a:off x="87313" y="25400"/>
            <a:ext cx="1760537" cy="307975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b="1" dirty="0">
                <a:latin typeface="+mn-ea"/>
                <a:ea typeface="+mn-ea"/>
              </a:rPr>
              <a:t>○○プロジェクト</a:t>
            </a:r>
            <a:endParaRPr kumimoji="0" lang="ja-JP" altLang="en-US" sz="2000" b="1" kern="0" dirty="0">
              <a:latin typeface="+mn-ea"/>
              <a:ea typeface="+mn-ea"/>
            </a:endParaRPr>
          </a:p>
        </p:txBody>
      </p:sp>
      <p:sp>
        <p:nvSpPr>
          <p:cNvPr id="56" name="Text Box 356"/>
          <p:cNvSpPr txBox="1">
            <a:spLocks noChangeArrowheads="1"/>
          </p:cNvSpPr>
          <p:nvPr/>
        </p:nvSpPr>
        <p:spPr bwMode="auto">
          <a:xfrm>
            <a:off x="6196013" y="39333"/>
            <a:ext cx="3678237" cy="442035"/>
          </a:xfrm>
          <a:prstGeom prst="rect">
            <a:avLst/>
          </a:prstGeom>
          <a:solidFill>
            <a:srgbClr val="FFFF99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lIns="36000" tIns="36000" rIns="36000" bIns="36000" anchor="ctr" anchorCtr="1">
            <a:spAutoFit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200" b="1" dirty="0" smtClean="0">
                <a:latin typeface="+mn-ea"/>
                <a:ea typeface="+mn-ea"/>
              </a:rPr>
              <a:t>令和７年度</a:t>
            </a:r>
            <a:r>
              <a:rPr lang="ja-JP" altLang="en-US" sz="1200" b="1" dirty="0" smtClean="0">
                <a:latin typeface="+mn-ea"/>
                <a:ea typeface="+mn-ea"/>
              </a:rPr>
              <a:t>被災者の参画による心の復興事業</a:t>
            </a:r>
            <a:endParaRPr lang="en-US" altLang="ja-JP" sz="1200" b="1" dirty="0" smtClean="0">
              <a:latin typeface="+mn-ea"/>
              <a:ea typeface="+mn-ea"/>
            </a:endParaRPr>
          </a:p>
          <a:p>
            <a:pPr algn="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200" b="1" dirty="0">
                <a:latin typeface="+mn-ea"/>
                <a:ea typeface="+mn-ea"/>
              </a:rPr>
              <a:t>事業</a:t>
            </a:r>
            <a:r>
              <a:rPr lang="ja-JP" altLang="en-US" sz="1200" b="1" dirty="0" smtClean="0">
                <a:latin typeface="+mn-ea"/>
                <a:ea typeface="+mn-ea"/>
              </a:rPr>
              <a:t>計画（２）</a:t>
            </a:r>
          </a:p>
        </p:txBody>
      </p:sp>
      <p:sp>
        <p:nvSpPr>
          <p:cNvPr id="30" name="AutoShape 8"/>
          <p:cNvSpPr>
            <a:spLocks noChangeArrowheads="1"/>
          </p:cNvSpPr>
          <p:nvPr/>
        </p:nvSpPr>
        <p:spPr bwMode="auto">
          <a:xfrm>
            <a:off x="100013" y="5938838"/>
            <a:ext cx="9683750" cy="803275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6">
                <a:lumMod val="50000"/>
              </a:schemeClr>
            </a:solidFill>
            <a:round/>
            <a:headEnd/>
            <a:tailEnd/>
          </a:ln>
        </p:spPr>
        <p:txBody>
          <a:bodyPr wrap="none" lIns="72000" tIns="72000" rIns="72000" bIns="72000"/>
          <a:lstStyle/>
          <a:p>
            <a:pPr eaLnBrk="1" hangingPunct="1">
              <a:defRPr/>
            </a:pPr>
            <a:r>
              <a:rPr kumimoji="0" lang="ja-JP" altLang="en-US" sz="1100" kern="0" dirty="0">
                <a:solidFill>
                  <a:srgbClr val="000000"/>
                </a:solidFill>
                <a:latin typeface="+mn-ea"/>
                <a:ea typeface="+mn-ea"/>
              </a:rPr>
              <a:t>○・・・・・</a:t>
            </a:r>
          </a:p>
          <a:p>
            <a:pPr eaLnBrk="1" hangingPunct="1">
              <a:defRPr/>
            </a:pPr>
            <a:r>
              <a:rPr kumimoji="0" lang="ja-JP" altLang="en-US" sz="1100" kern="0" dirty="0">
                <a:solidFill>
                  <a:srgbClr val="000000"/>
                </a:solidFill>
                <a:latin typeface="+mn-ea"/>
                <a:ea typeface="+mn-ea"/>
              </a:rPr>
              <a:t>○・・・・・・・・・・・・・・・・</a:t>
            </a:r>
            <a:endParaRPr kumimoji="0" lang="en-US" altLang="ja-JP" sz="1100" kern="0" dirty="0">
              <a:solidFill>
                <a:srgbClr val="000000"/>
              </a:solidFill>
              <a:latin typeface="+mn-ea"/>
              <a:ea typeface="+mn-ea"/>
            </a:endParaRPr>
          </a:p>
        </p:txBody>
      </p:sp>
      <p:sp>
        <p:nvSpPr>
          <p:cNvPr id="33" name="AutoShape 135"/>
          <p:cNvSpPr>
            <a:spLocks noChangeArrowheads="1"/>
          </p:cNvSpPr>
          <p:nvPr/>
        </p:nvSpPr>
        <p:spPr bwMode="auto">
          <a:xfrm>
            <a:off x="36513" y="714375"/>
            <a:ext cx="9828212" cy="1812925"/>
          </a:xfrm>
          <a:prstGeom prst="rect">
            <a:avLst/>
          </a:prstGeom>
          <a:noFill/>
          <a:ln w="28575">
            <a:solidFill>
              <a:srgbClr val="002060"/>
            </a:solidFill>
            <a:round/>
            <a:headEnd/>
            <a:tailEnd/>
          </a:ln>
          <a:effectLst/>
        </p:spPr>
        <p:txBody>
          <a:bodyPr lIns="72000" tIns="72000" rIns="72000" bIns="72000" anchor="ctr"/>
          <a:lstStyle/>
          <a:p>
            <a:pPr eaLnBrk="1" hangingPunct="1">
              <a:defRPr/>
            </a:pPr>
            <a:endParaRPr kumimoji="0" lang="en-US" altLang="ja-JP" sz="1300" b="1" kern="0" dirty="0">
              <a:solidFill>
                <a:srgbClr val="000000"/>
              </a:solidFill>
              <a:latin typeface="+mn-ea"/>
              <a:ea typeface="+mn-ea"/>
            </a:endParaRPr>
          </a:p>
        </p:txBody>
      </p:sp>
      <p:sp>
        <p:nvSpPr>
          <p:cNvPr id="35" name="AutoShape 135"/>
          <p:cNvSpPr>
            <a:spLocks noChangeArrowheads="1"/>
          </p:cNvSpPr>
          <p:nvPr/>
        </p:nvSpPr>
        <p:spPr bwMode="auto">
          <a:xfrm>
            <a:off x="179388" y="3195638"/>
            <a:ext cx="4716462" cy="2493962"/>
          </a:xfrm>
          <a:prstGeom prst="rect">
            <a:avLst/>
          </a:prstGeom>
          <a:solidFill>
            <a:schemeClr val="bg1"/>
          </a:solidFill>
          <a:ln w="12700">
            <a:solidFill>
              <a:srgbClr val="002060"/>
            </a:solidFill>
            <a:round/>
            <a:headEnd/>
            <a:tailEnd/>
          </a:ln>
        </p:spPr>
        <p:txBody>
          <a:bodyPr lIns="72000" tIns="72000" rIns="72000" bIns="72000"/>
          <a:lstStyle/>
          <a:p>
            <a:pPr eaLnBrk="1" hangingPunct="1">
              <a:defRPr/>
            </a:pPr>
            <a:r>
              <a:rPr lang="en-US" altLang="ja-JP" sz="1200" b="1" dirty="0">
                <a:solidFill>
                  <a:srgbClr val="000000"/>
                </a:solidFill>
                <a:latin typeface="+mn-ea"/>
                <a:ea typeface="+mn-ea"/>
              </a:rPr>
              <a:t>【</a:t>
            </a:r>
            <a:r>
              <a:rPr lang="ja-JP" altLang="en-US" sz="1200" b="1" dirty="0">
                <a:solidFill>
                  <a:srgbClr val="000000"/>
                </a:solidFill>
                <a:latin typeface="+mn-ea"/>
                <a:ea typeface="+mn-ea"/>
              </a:rPr>
              <a:t>取組①「事業名■■■■」、実施主体■■■■</a:t>
            </a:r>
            <a:r>
              <a:rPr lang="en-US" altLang="ja-JP" sz="1200" b="1" dirty="0">
                <a:solidFill>
                  <a:srgbClr val="000000"/>
                </a:solidFill>
                <a:latin typeface="+mn-ea"/>
                <a:ea typeface="+mn-ea"/>
              </a:rPr>
              <a:t>】</a:t>
            </a:r>
          </a:p>
        </p:txBody>
      </p:sp>
      <p:sp>
        <p:nvSpPr>
          <p:cNvPr id="37" name="正方形/長方形 36"/>
          <p:cNvSpPr/>
          <p:nvPr/>
        </p:nvSpPr>
        <p:spPr>
          <a:xfrm>
            <a:off x="311150" y="3625850"/>
            <a:ext cx="4495800" cy="474663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100" dirty="0">
                <a:solidFill>
                  <a:prstClr val="black"/>
                </a:solidFill>
                <a:latin typeface="+mn-ea"/>
              </a:rPr>
              <a:t>（例）第１回　（いつ、どの場所で、実施予定）</a:t>
            </a:r>
          </a:p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100" dirty="0">
                <a:solidFill>
                  <a:prstClr val="black"/>
                </a:solidFill>
                <a:latin typeface="+mn-ea"/>
              </a:rPr>
              <a:t>　　　第２回　（いつ、どの場所で、実施予定）</a:t>
            </a:r>
          </a:p>
        </p:txBody>
      </p:sp>
      <p:sp>
        <p:nvSpPr>
          <p:cNvPr id="38" name="正方形/長方形 37"/>
          <p:cNvSpPr/>
          <p:nvPr/>
        </p:nvSpPr>
        <p:spPr>
          <a:xfrm>
            <a:off x="5137150" y="3625850"/>
            <a:ext cx="4537075" cy="474663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100" dirty="0">
                <a:solidFill>
                  <a:prstClr val="black"/>
                </a:solidFill>
                <a:latin typeface="+mn-ea"/>
              </a:rPr>
              <a:t>（例）アンケート調査をいつ、どこで、誰を対象として実施予定</a:t>
            </a:r>
          </a:p>
        </p:txBody>
      </p:sp>
      <p:sp>
        <p:nvSpPr>
          <p:cNvPr id="39" name="正方形/長方形 38"/>
          <p:cNvSpPr/>
          <p:nvPr/>
        </p:nvSpPr>
        <p:spPr>
          <a:xfrm>
            <a:off x="1955800" y="4110038"/>
            <a:ext cx="2851150" cy="14747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1100" dirty="0">
              <a:solidFill>
                <a:prstClr val="black"/>
              </a:solidFill>
              <a:latin typeface="+mn-ea"/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100" dirty="0">
                <a:solidFill>
                  <a:prstClr val="black"/>
                </a:solidFill>
                <a:latin typeface="+mn-ea"/>
              </a:rPr>
              <a:t>必要に応じて参考となる</a:t>
            </a:r>
            <a:endParaRPr lang="en-US" altLang="ja-JP" sz="1100" dirty="0">
              <a:solidFill>
                <a:prstClr val="black"/>
              </a:solidFill>
              <a:latin typeface="+mn-ea"/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100" dirty="0">
                <a:solidFill>
                  <a:prstClr val="black"/>
                </a:solidFill>
                <a:latin typeface="+mn-ea"/>
              </a:rPr>
              <a:t>写真・地図・表・グラフなど</a:t>
            </a:r>
            <a:endParaRPr lang="en-US" altLang="ja-JP" sz="1100" dirty="0">
              <a:solidFill>
                <a:schemeClr val="tx1"/>
              </a:solidFill>
              <a:latin typeface="+mn-ea"/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100" dirty="0">
                <a:solidFill>
                  <a:schemeClr val="tx1"/>
                </a:solidFill>
                <a:latin typeface="+mn-ea"/>
              </a:rPr>
              <a:t>※</a:t>
            </a:r>
            <a:r>
              <a:rPr lang="ja-JP" altLang="en-US" sz="1100" dirty="0">
                <a:solidFill>
                  <a:schemeClr val="tx1"/>
                </a:solidFill>
                <a:latin typeface="+mn-ea"/>
              </a:rPr>
              <a:t>複数可</a:t>
            </a:r>
          </a:p>
        </p:txBody>
      </p:sp>
      <p:sp>
        <p:nvSpPr>
          <p:cNvPr id="42" name="AutoShape 137"/>
          <p:cNvSpPr>
            <a:spLocks noChangeArrowheads="1"/>
          </p:cNvSpPr>
          <p:nvPr/>
        </p:nvSpPr>
        <p:spPr bwMode="auto">
          <a:xfrm>
            <a:off x="6156325" y="5832475"/>
            <a:ext cx="3527425" cy="250825"/>
          </a:xfrm>
          <a:prstGeom prst="roundRect">
            <a:avLst>
              <a:gd name="adj" fmla="val 16667"/>
            </a:avLst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accent6">
                <a:lumMod val="50000"/>
              </a:schemeClr>
            </a:solidFill>
            <a:round/>
            <a:headEnd/>
            <a:tailEnd/>
          </a:ln>
        </p:spPr>
        <p:txBody>
          <a:bodyPr wrap="none" lIns="0" tIns="0" rIns="0" bIns="0" anchor="ctr"/>
          <a:lstStyle/>
          <a:p>
            <a:pPr algn="ctr" eaLnBrk="1" hangingPunct="1">
              <a:defRPr/>
            </a:pPr>
            <a:r>
              <a:rPr kumimoji="0" lang="ja-JP" altLang="en-US" sz="1300" b="1" kern="0" dirty="0">
                <a:solidFill>
                  <a:srgbClr val="000000"/>
                </a:solidFill>
                <a:latin typeface="+mn-ea"/>
                <a:ea typeface="+mn-ea"/>
              </a:rPr>
              <a:t>次年度以降の展開</a:t>
            </a:r>
          </a:p>
        </p:txBody>
      </p:sp>
      <p:sp>
        <p:nvSpPr>
          <p:cNvPr id="48" name="正方形/長方形 47"/>
          <p:cNvSpPr/>
          <p:nvPr/>
        </p:nvSpPr>
        <p:spPr>
          <a:xfrm>
            <a:off x="134938" y="915988"/>
            <a:ext cx="1539875" cy="923925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pPr eaLnBrk="1" hangingPunct="1">
              <a:defRPr/>
            </a:pPr>
            <a:r>
              <a:rPr kumimoji="0" lang="ja-JP" altLang="en-US" sz="1200" b="1" kern="0" dirty="0">
                <a:solidFill>
                  <a:srgbClr val="000000"/>
                </a:solidFill>
                <a:latin typeface="+mn-ea"/>
                <a:ea typeface="+mn-ea"/>
              </a:rPr>
              <a:t>取組全体の目的・概要：</a:t>
            </a:r>
            <a:endParaRPr kumimoji="0" lang="en-US" altLang="ja-JP" sz="1200" b="1" kern="0" dirty="0">
              <a:solidFill>
                <a:srgbClr val="000000"/>
              </a:solidFill>
              <a:latin typeface="+mn-ea"/>
              <a:ea typeface="+mn-ea"/>
            </a:endParaRPr>
          </a:p>
          <a:p>
            <a:pPr eaLnBrk="1" hangingPunct="1">
              <a:defRPr/>
            </a:pPr>
            <a:endParaRPr kumimoji="0" lang="en-US" altLang="ja-JP" sz="1200" b="1" kern="0" dirty="0">
              <a:solidFill>
                <a:srgbClr val="000000"/>
              </a:solidFill>
              <a:latin typeface="+mn-ea"/>
              <a:ea typeface="+mn-ea"/>
            </a:endParaRPr>
          </a:p>
          <a:p>
            <a:pPr eaLnBrk="1" hangingPunct="1">
              <a:defRPr/>
            </a:pPr>
            <a:endParaRPr kumimoji="0" lang="en-US" altLang="ja-JP" sz="1200" b="1" kern="0" dirty="0">
              <a:solidFill>
                <a:srgbClr val="000000"/>
              </a:solidFill>
              <a:latin typeface="+mn-ea"/>
              <a:ea typeface="+mn-ea"/>
            </a:endParaRPr>
          </a:p>
          <a:p>
            <a:pPr eaLnBrk="1" hangingPunct="1">
              <a:defRPr/>
            </a:pPr>
            <a:endParaRPr kumimoji="0" lang="en-US" altLang="ja-JP" sz="1200" b="1" kern="0" dirty="0">
              <a:solidFill>
                <a:srgbClr val="000000"/>
              </a:solidFill>
              <a:latin typeface="+mn-ea"/>
              <a:ea typeface="+mn-ea"/>
            </a:endParaRPr>
          </a:p>
          <a:p>
            <a:pPr eaLnBrk="1" hangingPunct="1">
              <a:defRPr/>
            </a:pPr>
            <a:r>
              <a:rPr kumimoji="0" lang="ja-JP" altLang="en-US" sz="1200" b="1" kern="0" dirty="0">
                <a:solidFill>
                  <a:srgbClr val="000000"/>
                </a:solidFill>
                <a:latin typeface="+mn-ea"/>
                <a:ea typeface="+mn-ea"/>
              </a:rPr>
              <a:t>　</a:t>
            </a:r>
            <a:endParaRPr kumimoji="0" lang="en-US" altLang="ja-JP" sz="1200" b="1" kern="0" dirty="0">
              <a:solidFill>
                <a:srgbClr val="000000"/>
              </a:solidFill>
              <a:latin typeface="+mn-ea"/>
              <a:ea typeface="+mn-ea"/>
            </a:endParaRPr>
          </a:p>
        </p:txBody>
      </p:sp>
      <p:sp>
        <p:nvSpPr>
          <p:cNvPr id="50" name="正方形/長方形 49"/>
          <p:cNvSpPr/>
          <p:nvPr/>
        </p:nvSpPr>
        <p:spPr>
          <a:xfrm>
            <a:off x="6781800" y="4110038"/>
            <a:ext cx="2851150" cy="14747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100" dirty="0">
                <a:solidFill>
                  <a:prstClr val="black"/>
                </a:solidFill>
                <a:latin typeface="+mn-ea"/>
              </a:rPr>
              <a:t>必要に応じて参考となる</a:t>
            </a:r>
            <a:endParaRPr lang="en-US" altLang="ja-JP" sz="1100" dirty="0">
              <a:solidFill>
                <a:prstClr val="black"/>
              </a:solidFill>
              <a:latin typeface="+mn-ea"/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100" dirty="0">
                <a:solidFill>
                  <a:prstClr val="black"/>
                </a:solidFill>
                <a:latin typeface="+mn-ea"/>
              </a:rPr>
              <a:t>写真・地図・表・グラフなど</a:t>
            </a:r>
            <a:endParaRPr lang="en-US" altLang="ja-JP" sz="1100" dirty="0">
              <a:solidFill>
                <a:schemeClr val="tx1"/>
              </a:solidFill>
              <a:latin typeface="+mn-ea"/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100" dirty="0">
                <a:solidFill>
                  <a:schemeClr val="tx1"/>
                </a:solidFill>
                <a:latin typeface="+mn-ea"/>
              </a:rPr>
              <a:t>※</a:t>
            </a:r>
            <a:r>
              <a:rPr lang="ja-JP" altLang="en-US" sz="1100" dirty="0">
                <a:solidFill>
                  <a:schemeClr val="tx1"/>
                </a:solidFill>
                <a:latin typeface="+mn-ea"/>
              </a:rPr>
              <a:t>複数可</a:t>
            </a:r>
          </a:p>
        </p:txBody>
      </p:sp>
      <p:sp>
        <p:nvSpPr>
          <p:cNvPr id="51" name="AutoShape 350"/>
          <p:cNvSpPr>
            <a:spLocks noChangeArrowheads="1"/>
          </p:cNvSpPr>
          <p:nvPr/>
        </p:nvSpPr>
        <p:spPr bwMode="auto">
          <a:xfrm>
            <a:off x="4114800" y="5724525"/>
            <a:ext cx="1558925" cy="261938"/>
          </a:xfrm>
          <a:prstGeom prst="downArrow">
            <a:avLst>
              <a:gd name="adj1" fmla="val 51927"/>
              <a:gd name="adj2" fmla="val 64130"/>
            </a:avLst>
          </a:prstGeom>
          <a:solidFill>
            <a:srgbClr val="FF0000"/>
          </a:solidFill>
          <a:ln w="12700">
            <a:solidFill>
              <a:schemeClr val="tx1"/>
            </a:solidFill>
            <a:headEnd/>
            <a:tailEnd/>
          </a:ln>
          <a:effectLst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vert="eaVert" wrap="none" anchor="ctr"/>
          <a:lstStyle/>
          <a:p>
            <a:pPr eaLnBrk="1" hangingPunct="1">
              <a:defRPr/>
            </a:pPr>
            <a:endParaRPr kumimoji="0" lang="ja-JP" altLang="en-US" kern="0">
              <a:solidFill>
                <a:srgbClr val="000000"/>
              </a:solidFill>
              <a:latin typeface="+mn-ea"/>
            </a:endParaRPr>
          </a:p>
        </p:txBody>
      </p:sp>
      <p:sp>
        <p:nvSpPr>
          <p:cNvPr id="59" name="AutoShape 137"/>
          <p:cNvSpPr>
            <a:spLocks noChangeArrowheads="1"/>
          </p:cNvSpPr>
          <p:nvPr/>
        </p:nvSpPr>
        <p:spPr bwMode="auto">
          <a:xfrm>
            <a:off x="39688" y="615950"/>
            <a:ext cx="2376487" cy="252413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28575">
            <a:solidFill>
              <a:srgbClr val="002060"/>
            </a:solidFill>
            <a:round/>
            <a:headEnd/>
            <a:tailEnd/>
          </a:ln>
        </p:spPr>
        <p:txBody>
          <a:bodyPr wrap="none" lIns="0" tIns="0" rIns="0" bIns="0" anchor="ctr"/>
          <a:lstStyle/>
          <a:p>
            <a:pPr algn="ctr" eaLnBrk="1" hangingPunct="1">
              <a:defRPr/>
            </a:pPr>
            <a:r>
              <a:rPr lang="ja-JP" altLang="en-US" sz="1300" b="1" dirty="0">
                <a:latin typeface="+mn-ea"/>
                <a:ea typeface="+mn-ea"/>
              </a:rPr>
              <a:t>取組の目的・概要、効果・特徴</a:t>
            </a:r>
          </a:p>
        </p:txBody>
      </p:sp>
      <p:sp>
        <p:nvSpPr>
          <p:cNvPr id="60" name="正方形/長方形 59"/>
          <p:cNvSpPr/>
          <p:nvPr/>
        </p:nvSpPr>
        <p:spPr>
          <a:xfrm>
            <a:off x="131763" y="1757363"/>
            <a:ext cx="1231900" cy="554037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pPr eaLnBrk="1" hangingPunct="1">
              <a:defRPr/>
            </a:pPr>
            <a:r>
              <a:rPr kumimoji="0" lang="ja-JP" altLang="en-US" sz="1200" b="1" kern="0" dirty="0">
                <a:solidFill>
                  <a:srgbClr val="000000"/>
                </a:solidFill>
                <a:latin typeface="+mn-ea"/>
                <a:ea typeface="+mn-ea"/>
              </a:rPr>
              <a:t>取組の効果・特徴：</a:t>
            </a:r>
            <a:endParaRPr kumimoji="0" lang="en-US" altLang="ja-JP" sz="1200" b="1" kern="0" dirty="0">
              <a:solidFill>
                <a:srgbClr val="000000"/>
              </a:solidFill>
              <a:latin typeface="+mn-ea"/>
              <a:ea typeface="+mn-ea"/>
            </a:endParaRPr>
          </a:p>
          <a:p>
            <a:pPr eaLnBrk="1" hangingPunct="1">
              <a:defRPr/>
            </a:pPr>
            <a:endParaRPr kumimoji="0" lang="en-US" altLang="ja-JP" sz="1200" b="1" kern="0" dirty="0">
              <a:solidFill>
                <a:srgbClr val="000000"/>
              </a:solidFill>
              <a:latin typeface="+mn-ea"/>
              <a:ea typeface="+mn-ea"/>
            </a:endParaRPr>
          </a:p>
          <a:p>
            <a:pPr eaLnBrk="1" hangingPunct="1">
              <a:defRPr/>
            </a:pPr>
            <a:endParaRPr kumimoji="0" lang="en-US" altLang="ja-JP" sz="1200" b="1" kern="0" dirty="0">
              <a:solidFill>
                <a:srgbClr val="000000"/>
              </a:solidFill>
              <a:latin typeface="+mn-ea"/>
              <a:ea typeface="+mn-ea"/>
            </a:endParaRPr>
          </a:p>
        </p:txBody>
      </p:sp>
      <p:sp>
        <p:nvSpPr>
          <p:cNvPr id="24" name="正方形/長方形 23"/>
          <p:cNvSpPr/>
          <p:nvPr/>
        </p:nvSpPr>
        <p:spPr>
          <a:xfrm>
            <a:off x="1702594" y="6069258"/>
            <a:ext cx="4272756" cy="52863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100" u="sng" dirty="0" smtClean="0">
                <a:solidFill>
                  <a:srgbClr val="FF0000"/>
                </a:solidFill>
                <a:latin typeface="+mn-ea"/>
              </a:rPr>
              <a:t>※</a:t>
            </a:r>
            <a:r>
              <a:rPr lang="ja-JP" altLang="en-US" sz="1100" u="sng" dirty="0">
                <a:solidFill>
                  <a:srgbClr val="FF0000"/>
                </a:solidFill>
                <a:latin typeface="+mn-ea"/>
              </a:rPr>
              <a:t>　</a:t>
            </a:r>
            <a:r>
              <a:rPr lang="ja-JP" altLang="en-US" sz="1100" u="sng" dirty="0" smtClean="0">
                <a:solidFill>
                  <a:srgbClr val="FF0000"/>
                </a:solidFill>
                <a:latin typeface="+mn-ea"/>
              </a:rPr>
              <a:t>「被災者自らが活動する」という</a:t>
            </a:r>
            <a:r>
              <a:rPr lang="ja-JP" altLang="en-US" sz="1100" u="sng" smtClean="0">
                <a:solidFill>
                  <a:srgbClr val="FF0000"/>
                </a:solidFill>
                <a:latin typeface="+mn-ea"/>
              </a:rPr>
              <a:t>観点で記載する</a:t>
            </a:r>
            <a:r>
              <a:rPr lang="ja-JP" altLang="en-US" sz="1100" u="sng" dirty="0" smtClean="0">
                <a:solidFill>
                  <a:srgbClr val="FF0000"/>
                </a:solidFill>
                <a:latin typeface="+mn-ea"/>
              </a:rPr>
              <a:t>こと。</a:t>
            </a:r>
            <a:endParaRPr lang="en-US" altLang="ja-JP" sz="1100" u="sng" dirty="0">
              <a:solidFill>
                <a:srgbClr val="FF0000"/>
              </a:solidFill>
              <a:latin typeface="+mn-ea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2007-2010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239</Words>
  <Application>Microsoft Office PowerPoint</Application>
  <PresentationFormat>A4 210 x 297 mm</PresentationFormat>
  <Paragraphs>30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2019-04-02T11:00:14Z</dcterms:created>
  <dcterms:modified xsi:type="dcterms:W3CDTF">2025-03-23T22:40:56Z</dcterms:modified>
</cp:coreProperties>
</file>

<file path=docProps/thumbnail.jpeg>
</file>