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3"/>
  </p:notesMasterIdLst>
  <p:sldIdLst>
    <p:sldId id="269" r:id="rId2"/>
  </p:sldIdLst>
  <p:sldSz cx="7775575" cy="10907713"/>
  <p:notesSz cx="7104063" cy="10234613"/>
  <p:defaultTextStyle>
    <a:defPPr>
      <a:defRPr lang="ja-JP"/>
    </a:defPPr>
    <a:lvl1pPr marL="0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1pPr>
    <a:lvl2pPr marL="509504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2pPr>
    <a:lvl3pPr marL="1019007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3pPr>
    <a:lvl4pPr marL="1528511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4pPr>
    <a:lvl5pPr marL="2038015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5pPr>
    <a:lvl6pPr marL="2547518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6pPr>
    <a:lvl7pPr marL="3057022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7pPr>
    <a:lvl8pPr marL="3566526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8pPr>
    <a:lvl9pPr marL="4076029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35">
          <p15:clr>
            <a:srgbClr val="A4A3A4"/>
          </p15:clr>
        </p15:guide>
        <p15:guide id="2" pos="244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BB3D"/>
    <a:srgbClr val="C2A436"/>
    <a:srgbClr val="F2CD43"/>
    <a:srgbClr val="5D9CE5"/>
    <a:srgbClr val="5389C7"/>
    <a:srgbClr val="255DAB"/>
    <a:srgbClr val="EEB34F"/>
    <a:srgbClr val="274B29"/>
    <a:srgbClr val="39482A"/>
    <a:srgbClr val="9D7B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217" autoAdjust="0"/>
    <p:restoredTop sz="86395"/>
  </p:normalViewPr>
  <p:slideViewPr>
    <p:cSldViewPr snapToGrid="0">
      <p:cViewPr>
        <p:scale>
          <a:sx n="125" d="100"/>
          <a:sy n="125" d="100"/>
        </p:scale>
        <p:origin x="1195" y="-2458"/>
      </p:cViewPr>
      <p:guideLst>
        <p:guide orient="horz" pos="3435"/>
        <p:guide pos="244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3078427" cy="513508"/>
          </a:xfrm>
          <a:prstGeom prst="rect">
            <a:avLst/>
          </a:prstGeom>
        </p:spPr>
        <p:txBody>
          <a:bodyPr vert="horz" lIns="94805" tIns="47402" rIns="94805" bIns="47402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4023995" y="0"/>
            <a:ext cx="3078427" cy="513508"/>
          </a:xfrm>
          <a:prstGeom prst="rect">
            <a:avLst/>
          </a:prstGeom>
        </p:spPr>
        <p:txBody>
          <a:bodyPr vert="horz" lIns="94805" tIns="47402" rIns="94805" bIns="47402" rtlCol="0"/>
          <a:lstStyle>
            <a:lvl1pPr algn="r">
              <a:defRPr sz="1200"/>
            </a:lvl1pPr>
          </a:lstStyle>
          <a:p>
            <a:fld id="{70F99883-74AE-4A2C-81B7-5B86A08198C0}" type="datetimeFigureOut">
              <a:rPr kumimoji="1" lang="ja-JP" altLang="en-US" smtClean="0"/>
              <a:pPr/>
              <a:t>2026/1/8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320925" y="1277938"/>
            <a:ext cx="2462213" cy="3455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805" tIns="47402" rIns="94805" bIns="47402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710407" y="4925409"/>
            <a:ext cx="5683250" cy="4029878"/>
          </a:xfrm>
          <a:prstGeom prst="rect">
            <a:avLst/>
          </a:prstGeom>
        </p:spPr>
        <p:txBody>
          <a:bodyPr vert="horz" lIns="94805" tIns="47402" rIns="94805" bIns="47402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2" y="9721110"/>
            <a:ext cx="3078427" cy="513507"/>
          </a:xfrm>
          <a:prstGeom prst="rect">
            <a:avLst/>
          </a:prstGeom>
        </p:spPr>
        <p:txBody>
          <a:bodyPr vert="horz" lIns="94805" tIns="47402" rIns="94805" bIns="47402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4023995" y="9721110"/>
            <a:ext cx="3078427" cy="513507"/>
          </a:xfrm>
          <a:prstGeom prst="rect">
            <a:avLst/>
          </a:prstGeom>
        </p:spPr>
        <p:txBody>
          <a:bodyPr vert="horz" lIns="94805" tIns="47402" rIns="94805" bIns="47402" rtlCol="0" anchor="b"/>
          <a:lstStyle>
            <a:lvl1pPr algn="r">
              <a:defRPr sz="1200"/>
            </a:lvl1pPr>
          </a:lstStyle>
          <a:p>
            <a:fld id="{ACD93CC5-A9B8-46A1-B8C3-70AA73E05DA2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00229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1pPr>
    <a:lvl2pPr marL="509504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2pPr>
    <a:lvl3pPr marL="1019007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3pPr>
    <a:lvl4pPr marL="1528511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4pPr>
    <a:lvl5pPr marL="2038015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5pPr>
    <a:lvl6pPr marL="2547518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6pPr>
    <a:lvl7pPr marL="3057022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7pPr>
    <a:lvl8pPr marL="3566526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8pPr>
    <a:lvl9pPr marL="4076029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0714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048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777514" rtl="0" eaLnBrk="1" latinLnBrk="0" hangingPunct="1">
        <a:lnSpc>
          <a:spcPct val="90000"/>
        </a:lnSpc>
        <a:spcBef>
          <a:spcPct val="0"/>
        </a:spcBef>
        <a:buNone/>
        <a:defRPr kumimoji="1" sz="374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79" indent="-194379" algn="l" defTabSz="777514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kumimoji="1" sz="2381" kern="1200">
          <a:solidFill>
            <a:schemeClr val="tx1"/>
          </a:solidFill>
          <a:latin typeface="+mn-lt"/>
          <a:ea typeface="+mn-ea"/>
          <a:cs typeface="+mn-cs"/>
        </a:defRPr>
      </a:lvl1pPr>
      <a:lvl2pPr marL="583136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2041" kern="1200">
          <a:solidFill>
            <a:schemeClr val="tx1"/>
          </a:solidFill>
          <a:latin typeface="+mn-lt"/>
          <a:ea typeface="+mn-ea"/>
          <a:cs typeface="+mn-cs"/>
        </a:defRPr>
      </a:lvl2pPr>
      <a:lvl3pPr marL="971893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701" kern="1200">
          <a:solidFill>
            <a:schemeClr val="tx1"/>
          </a:solidFill>
          <a:latin typeface="+mn-lt"/>
          <a:ea typeface="+mn-ea"/>
          <a:cs typeface="+mn-cs"/>
        </a:defRPr>
      </a:lvl3pPr>
      <a:lvl4pPr marL="1360650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4pPr>
      <a:lvl5pPr marL="1749407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5pPr>
      <a:lvl6pPr marL="2138164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6pPr>
      <a:lvl7pPr marL="2526922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7pPr>
      <a:lvl8pPr marL="2915679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8pPr>
      <a:lvl9pPr marL="3304436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1pPr>
      <a:lvl2pPr marL="388757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2pPr>
      <a:lvl3pPr marL="777514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3pPr>
      <a:lvl4pPr marL="1166271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4pPr>
      <a:lvl5pPr marL="1555029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5pPr>
      <a:lvl6pPr marL="1943786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6pPr>
      <a:lvl7pPr marL="2332543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7pPr>
      <a:lvl8pPr marL="2721300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8pPr>
      <a:lvl9pPr marL="3110057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正方形/長方形 52"/>
          <p:cNvSpPr/>
          <p:nvPr/>
        </p:nvSpPr>
        <p:spPr>
          <a:xfrm>
            <a:off x="539134" y="10023578"/>
            <a:ext cx="4922675" cy="770048"/>
          </a:xfrm>
          <a:prstGeom prst="rect">
            <a:avLst/>
          </a:prstGeom>
          <a:solidFill>
            <a:srgbClr val="5389C7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MS UI Gothic" panose="020B0600070205080204" pitchFamily="50" charset="-128"/>
              <a:ea typeface="MS UI Gothic" panose="020B0600070205080204" pitchFamily="50" charset="-128"/>
            </a:endParaRPr>
          </a:p>
        </p:txBody>
      </p:sp>
      <p:sp>
        <p:nvSpPr>
          <p:cNvPr id="2" name="正方形/長方形 1"/>
          <p:cNvSpPr/>
          <p:nvPr/>
        </p:nvSpPr>
        <p:spPr>
          <a:xfrm>
            <a:off x="341119" y="935354"/>
            <a:ext cx="707190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2400" b="1" dirty="0">
                <a:solidFill>
                  <a:srgbClr val="5389C7"/>
                </a:solidFill>
                <a:effectLst>
                  <a:glow rad="63500">
                    <a:schemeClr val="bg1"/>
                  </a:glow>
                </a:effectLst>
                <a:latin typeface="MS UI Gothic" panose="020B0600070205080204" pitchFamily="50" charset="-128"/>
                <a:ea typeface="MS UI Gothic" panose="020B0600070205080204" pitchFamily="50" charset="-128"/>
                <a:cs typeface="MS PMincho" charset="-128"/>
              </a:rPr>
              <a:t>国の重点支援地方交付金活用事業</a:t>
            </a:r>
            <a:endParaRPr lang="en-US" altLang="ja-JP" sz="2400" b="1" dirty="0">
              <a:solidFill>
                <a:srgbClr val="5389C7"/>
              </a:solidFill>
              <a:effectLst>
                <a:glow rad="63500">
                  <a:schemeClr val="bg1"/>
                </a:glow>
              </a:effectLst>
              <a:latin typeface="MS UI Gothic" panose="020B0600070205080204" pitchFamily="50" charset="-128"/>
              <a:ea typeface="MS UI Gothic" panose="020B0600070205080204" pitchFamily="50" charset="-128"/>
              <a:cs typeface="MS PMincho" charset="-128"/>
            </a:endParaRPr>
          </a:p>
          <a:p>
            <a:pPr algn="ctr"/>
            <a:r>
              <a:rPr lang="ja-JP" altLang="en-US" sz="2400" b="1" dirty="0">
                <a:solidFill>
                  <a:srgbClr val="5389C7"/>
                </a:solidFill>
                <a:effectLst>
                  <a:glow rad="63500">
                    <a:schemeClr val="bg1"/>
                  </a:glow>
                </a:effectLst>
                <a:latin typeface="MS UI Gothic" panose="020B0600070205080204" pitchFamily="50" charset="-128"/>
                <a:ea typeface="MS UI Gothic" panose="020B0600070205080204" pitchFamily="50" charset="-128"/>
                <a:cs typeface="MS PMincho" charset="-128"/>
              </a:rPr>
              <a:t>岩手県　ＬＰガス価格高騰対策事業</a:t>
            </a:r>
            <a:endParaRPr lang="en-US" altLang="ja-JP" sz="2400" b="1" dirty="0">
              <a:solidFill>
                <a:srgbClr val="5389C7"/>
              </a:solidFill>
              <a:effectLst>
                <a:glow rad="63500">
                  <a:schemeClr val="bg1"/>
                </a:glow>
              </a:effectLst>
              <a:latin typeface="MS UI Gothic" panose="020B0600070205080204" pitchFamily="50" charset="-128"/>
              <a:ea typeface="MS UI Gothic" panose="020B0600070205080204" pitchFamily="50" charset="-128"/>
              <a:cs typeface="MS PMincho" charset="-128"/>
            </a:endParaRPr>
          </a:p>
          <a:p>
            <a:pPr algn="ctr"/>
            <a:r>
              <a:rPr lang="en-US" altLang="ja-JP" sz="2400" b="1" dirty="0">
                <a:solidFill>
                  <a:srgbClr val="5389C7"/>
                </a:solidFill>
                <a:effectLst>
                  <a:glow rad="63500">
                    <a:schemeClr val="bg1"/>
                  </a:glow>
                </a:effectLst>
                <a:latin typeface="MS UI Gothic" panose="020B0600070205080204" pitchFamily="50" charset="-128"/>
                <a:ea typeface="MS UI Gothic" panose="020B0600070205080204" pitchFamily="50" charset="-128"/>
                <a:cs typeface="MS PMincho" charset="-128"/>
              </a:rPr>
              <a:t>(</a:t>
            </a:r>
            <a:r>
              <a:rPr lang="ja-JP" altLang="en-US" sz="2400" b="1" dirty="0">
                <a:solidFill>
                  <a:srgbClr val="5389C7"/>
                </a:solidFill>
                <a:effectLst>
                  <a:glow rad="63500">
                    <a:schemeClr val="bg1"/>
                  </a:glow>
                </a:effectLst>
                <a:latin typeface="MS UI Gothic" panose="020B0600070205080204" pitchFamily="50" charset="-128"/>
                <a:ea typeface="MS UI Gothic" panose="020B0600070205080204" pitchFamily="50" charset="-128"/>
                <a:cs typeface="MS PMincho" charset="-128"/>
              </a:rPr>
              <a:t>令和７年度下半期実施分</a:t>
            </a:r>
            <a:r>
              <a:rPr lang="en-US" altLang="ja-JP" sz="2400" b="1" dirty="0">
                <a:solidFill>
                  <a:srgbClr val="5389C7"/>
                </a:solidFill>
                <a:effectLst>
                  <a:glow rad="63500">
                    <a:schemeClr val="bg1"/>
                  </a:glow>
                </a:effectLst>
                <a:latin typeface="MS UI Gothic" panose="020B0600070205080204" pitchFamily="50" charset="-128"/>
                <a:ea typeface="MS UI Gothic" panose="020B0600070205080204" pitchFamily="50" charset="-128"/>
                <a:cs typeface="MS PMincho" charset="-128"/>
              </a:rPr>
              <a:t>)</a:t>
            </a:r>
            <a:r>
              <a:rPr lang="ja-JP" altLang="en-US" sz="2400" b="1" dirty="0">
                <a:solidFill>
                  <a:srgbClr val="5389C7"/>
                </a:solidFill>
                <a:effectLst>
                  <a:glow rad="63500">
                    <a:schemeClr val="bg1"/>
                  </a:glow>
                </a:effectLst>
                <a:latin typeface="MS UI Gothic" panose="020B0600070205080204" pitchFamily="50" charset="-128"/>
                <a:ea typeface="MS UI Gothic" panose="020B0600070205080204" pitchFamily="50" charset="-128"/>
                <a:cs typeface="MS PMincho" charset="-128"/>
              </a:rPr>
              <a:t>のお知らせ</a:t>
            </a:r>
            <a:endParaRPr lang="en-US" altLang="ja-JP" sz="2400" b="1" dirty="0">
              <a:solidFill>
                <a:srgbClr val="5389C7"/>
              </a:solidFill>
              <a:effectLst>
                <a:glow rad="63500">
                  <a:schemeClr val="bg1"/>
                </a:glow>
              </a:effectLst>
              <a:latin typeface="MS UI Gothic" panose="020B0600070205080204" pitchFamily="50" charset="-128"/>
              <a:ea typeface="MS UI Gothic" panose="020B0600070205080204" pitchFamily="50" charset="-128"/>
              <a:cs typeface="MS PMincho" charset="-128"/>
            </a:endParaRPr>
          </a:p>
        </p:txBody>
      </p:sp>
      <p:sp>
        <p:nvSpPr>
          <p:cNvPr id="63" name="テキスト ボックス 62"/>
          <p:cNvSpPr txBox="1"/>
          <p:nvPr/>
        </p:nvSpPr>
        <p:spPr>
          <a:xfrm>
            <a:off x="607952" y="10146992"/>
            <a:ext cx="4853857" cy="52322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spAutoFit/>
          </a:bodyPr>
          <a:lstStyle/>
          <a:p>
            <a:r>
              <a:rPr lang="ja-JP" altLang="en-US" sz="1400" dirty="0">
                <a:solidFill>
                  <a:schemeClr val="bg1"/>
                </a:solidFill>
                <a:effectLst>
                  <a:glow rad="50800">
                    <a:srgbClr val="C2A436">
                      <a:alpha val="73000"/>
                    </a:srgbClr>
                  </a:glow>
                </a:effectLst>
                <a:latin typeface="+mn-ea"/>
                <a:cs typeface="Kozuka Gothic Pro B" charset="-128"/>
              </a:rPr>
              <a:t>岩手県復興防災部消防安全課　</a:t>
            </a:r>
            <a:r>
              <a:rPr lang="en-US" altLang="ja-JP" sz="1400" dirty="0">
                <a:solidFill>
                  <a:schemeClr val="bg1"/>
                </a:solidFill>
                <a:effectLst>
                  <a:glow rad="50800">
                    <a:srgbClr val="C2A436">
                      <a:alpha val="73000"/>
                    </a:srgbClr>
                  </a:glow>
                </a:effectLst>
                <a:latin typeface="+mn-ea"/>
                <a:cs typeface="Kozuka Gothic Pro B" charset="-128"/>
              </a:rPr>
              <a:t>Mail</a:t>
            </a:r>
            <a:r>
              <a:rPr lang="ja-JP" altLang="en-US" sz="1400" dirty="0">
                <a:solidFill>
                  <a:schemeClr val="bg1"/>
                </a:solidFill>
                <a:effectLst>
                  <a:glow rad="50800">
                    <a:srgbClr val="C2A436">
                      <a:alpha val="73000"/>
                    </a:srgbClr>
                  </a:glow>
                </a:effectLst>
                <a:latin typeface="+mn-ea"/>
                <a:cs typeface="Kozuka Gothic Pro B" charset="-128"/>
              </a:rPr>
              <a:t>　</a:t>
            </a:r>
            <a:r>
              <a:rPr lang="en-US" altLang="ja-JP" sz="1400" u="sng" dirty="0">
                <a:solidFill>
                  <a:schemeClr val="bg1"/>
                </a:solidFill>
                <a:effectLst>
                  <a:glow rad="50800">
                    <a:srgbClr val="C2A436">
                      <a:alpha val="73000"/>
                    </a:srgbClr>
                  </a:glow>
                </a:effectLst>
                <a:latin typeface="+mn-ea"/>
                <a:cs typeface="Kozuka Gothic Pro B" charset="-128"/>
              </a:rPr>
              <a:t>AJ0010@pref.iwate.jp</a:t>
            </a:r>
            <a:r>
              <a:rPr lang="ja-JP" altLang="en-US" sz="1400" dirty="0">
                <a:solidFill>
                  <a:schemeClr val="bg1"/>
                </a:solidFill>
                <a:effectLst>
                  <a:glow rad="50800">
                    <a:srgbClr val="C2A436">
                      <a:alpha val="73000"/>
                    </a:srgbClr>
                  </a:glow>
                </a:effectLst>
                <a:latin typeface="+mn-ea"/>
                <a:cs typeface="Kozuka Gothic Pro B" charset="-128"/>
              </a:rPr>
              <a:t>　</a:t>
            </a:r>
            <a:endParaRPr lang="en-US" altLang="ja-JP" sz="1400" dirty="0">
              <a:solidFill>
                <a:schemeClr val="bg1"/>
              </a:solidFill>
              <a:effectLst>
                <a:glow rad="50800">
                  <a:srgbClr val="C2A436">
                    <a:alpha val="73000"/>
                  </a:srgbClr>
                </a:glow>
              </a:effectLst>
              <a:latin typeface="+mn-ea"/>
              <a:cs typeface="Kozuka Gothic Pro B" charset="-128"/>
            </a:endParaRPr>
          </a:p>
          <a:p>
            <a:r>
              <a:rPr lang="ja-JP" altLang="en-US" sz="1400" dirty="0">
                <a:solidFill>
                  <a:schemeClr val="bg1"/>
                </a:solidFill>
                <a:effectLst>
                  <a:glow rad="50800">
                    <a:srgbClr val="C2A436">
                      <a:alpha val="73000"/>
                    </a:srgbClr>
                  </a:glow>
                </a:effectLst>
                <a:latin typeface="+mn-ea"/>
                <a:cs typeface="Kozuka Gothic Pro B" charset="-128"/>
              </a:rPr>
              <a:t>　　</a:t>
            </a:r>
            <a:r>
              <a:rPr lang="en-US" altLang="ja-JP" sz="1400" dirty="0">
                <a:solidFill>
                  <a:schemeClr val="bg1"/>
                </a:solidFill>
                <a:effectLst>
                  <a:glow rad="50800">
                    <a:srgbClr val="C2A436">
                      <a:alpha val="73000"/>
                    </a:srgbClr>
                  </a:glow>
                </a:effectLst>
                <a:latin typeface="+mn-ea"/>
                <a:cs typeface="Kozuka Gothic Pro B" charset="-128"/>
              </a:rPr>
              <a:t>TEL 019-629-5151 </a:t>
            </a:r>
            <a:r>
              <a:rPr lang="ja-JP" altLang="en-US" sz="1400" dirty="0">
                <a:solidFill>
                  <a:schemeClr val="bg1"/>
                </a:solidFill>
                <a:effectLst>
                  <a:glow rad="50800">
                    <a:srgbClr val="C2A436">
                      <a:alpha val="73000"/>
                    </a:srgbClr>
                  </a:glow>
                </a:effectLst>
                <a:latin typeface="+mn-ea"/>
                <a:cs typeface="Kozuka Gothic Pro B" charset="-128"/>
              </a:rPr>
              <a:t>　</a:t>
            </a:r>
            <a:r>
              <a:rPr lang="en-US" altLang="ja-JP" sz="1400" dirty="0">
                <a:solidFill>
                  <a:schemeClr val="bg1"/>
                </a:solidFill>
                <a:effectLst>
                  <a:glow rad="50800">
                    <a:srgbClr val="C2A436">
                      <a:alpha val="73000"/>
                    </a:srgbClr>
                  </a:glow>
                </a:effectLst>
                <a:latin typeface="+mn-ea"/>
                <a:cs typeface="Kozuka Gothic Pro B" charset="-128"/>
              </a:rPr>
              <a:t>FAX 019-629-5174</a:t>
            </a:r>
            <a:endParaRPr kumimoji="1" lang="ja-JP" altLang="en-US" sz="1400" dirty="0">
              <a:solidFill>
                <a:schemeClr val="bg1"/>
              </a:solidFill>
              <a:effectLst>
                <a:glow rad="50800">
                  <a:srgbClr val="C2A436">
                    <a:alpha val="73000"/>
                  </a:srgbClr>
                </a:glow>
              </a:effectLst>
              <a:latin typeface="+mn-ea"/>
              <a:cs typeface="Kozuka Gothic Pro B" charset="-128"/>
            </a:endParaRPr>
          </a:p>
        </p:txBody>
      </p:sp>
      <p:sp>
        <p:nvSpPr>
          <p:cNvPr id="26" name="角丸四角形 25"/>
          <p:cNvSpPr/>
          <p:nvPr/>
        </p:nvSpPr>
        <p:spPr>
          <a:xfrm>
            <a:off x="450299" y="3046542"/>
            <a:ext cx="1321311" cy="592049"/>
          </a:xfrm>
          <a:prstGeom prst="roundRect">
            <a:avLst>
              <a:gd name="adj" fmla="val 50000"/>
            </a:avLst>
          </a:prstGeom>
          <a:solidFill>
            <a:srgbClr val="5389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400" dirty="0">
                <a:solidFill>
                  <a:schemeClr val="bg1"/>
                </a:solidFill>
                <a:latin typeface="MS UI Gothic" panose="020B0600070205080204" pitchFamily="50" charset="-128"/>
                <a:ea typeface="MS UI Gothic" panose="020B0600070205080204" pitchFamily="50" charset="-128"/>
                <a:cs typeface="Kozuka Gothic Pro M" charset="-128"/>
              </a:rPr>
              <a:t>値引の対象となる方</a:t>
            </a:r>
          </a:p>
        </p:txBody>
      </p:sp>
      <p:sp>
        <p:nvSpPr>
          <p:cNvPr id="58" name="テキスト ボックス 57"/>
          <p:cNvSpPr txBox="1"/>
          <p:nvPr/>
        </p:nvSpPr>
        <p:spPr>
          <a:xfrm>
            <a:off x="460222" y="2202069"/>
            <a:ext cx="6833696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en-US" sz="1600" b="1" dirty="0">
                <a:latin typeface="MS UI Gothic" panose="020B0600070205080204" pitchFamily="50" charset="-128"/>
                <a:ea typeface="MS UI Gothic" panose="020B0600070205080204" pitchFamily="50" charset="-128"/>
              </a:rPr>
              <a:t>　</a:t>
            </a:r>
            <a:r>
              <a:rPr lang="ja-JP" altLang="ja-JP" sz="1600" b="1" dirty="0">
                <a:latin typeface="MS UI Gothic" panose="020B0600070205080204" pitchFamily="50" charset="-128"/>
                <a:ea typeface="MS UI Gothic" panose="020B0600070205080204" pitchFamily="50" charset="-128"/>
              </a:rPr>
              <a:t>ＬＰガスの価格高騰に対応するため、</a:t>
            </a:r>
            <a:r>
              <a:rPr lang="ja-JP" altLang="en-US" sz="1600" b="1" dirty="0">
                <a:latin typeface="MS UI Gothic" panose="020B0600070205080204" pitchFamily="50" charset="-128"/>
                <a:ea typeface="MS UI Gothic" panose="020B0600070205080204" pitchFamily="50" charset="-128"/>
              </a:rPr>
              <a:t>岩手県内の</a:t>
            </a:r>
            <a:r>
              <a:rPr lang="ja-JP" altLang="ja-JP" sz="1600" b="1" dirty="0">
                <a:latin typeface="MS UI Gothic" panose="020B0600070205080204" pitchFamily="50" charset="-128"/>
                <a:ea typeface="MS UI Gothic" panose="020B0600070205080204" pitchFamily="50" charset="-128"/>
              </a:rPr>
              <a:t>一般消費者等が使用するＬＰガス料金の値引を行</a:t>
            </a:r>
            <a:r>
              <a:rPr lang="ja-JP" altLang="en-US" sz="1600" b="1" dirty="0">
                <a:latin typeface="MS UI Gothic" panose="020B0600070205080204" pitchFamily="50" charset="-128"/>
                <a:ea typeface="MS UI Gothic" panose="020B0600070205080204" pitchFamily="50" charset="-128"/>
              </a:rPr>
              <a:t>い、</a:t>
            </a:r>
            <a:r>
              <a:rPr lang="ja-JP" altLang="en-US" sz="1600" b="1" dirty="0">
                <a:effectLst>
                  <a:glow rad="63500">
                    <a:schemeClr val="bg1"/>
                  </a:glow>
                </a:effectLst>
                <a:latin typeface="MS UI Gothic" panose="020B0600070205080204" pitchFamily="50" charset="-128"/>
                <a:ea typeface="MS UI Gothic" panose="020B0600070205080204" pitchFamily="50" charset="-128"/>
                <a:cs typeface="MS PMincho" charset="-128"/>
              </a:rPr>
              <a:t>県民生活を支援する事業を実施します。</a:t>
            </a:r>
            <a:endParaRPr lang="en-US" altLang="ja-JP" sz="1600" b="1" dirty="0">
              <a:effectLst>
                <a:glow rad="63500">
                  <a:schemeClr val="bg1"/>
                </a:glow>
              </a:effectLst>
              <a:latin typeface="MS UI Gothic" panose="020B0600070205080204" pitchFamily="50" charset="-128"/>
              <a:ea typeface="MS UI Gothic" panose="020B0600070205080204" pitchFamily="50" charset="-128"/>
              <a:cs typeface="MS PMincho" charset="-128"/>
            </a:endParaRPr>
          </a:p>
        </p:txBody>
      </p:sp>
      <p:sp>
        <p:nvSpPr>
          <p:cNvPr id="59" name="テキスト ボックス 58"/>
          <p:cNvSpPr txBox="1"/>
          <p:nvPr/>
        </p:nvSpPr>
        <p:spPr>
          <a:xfrm>
            <a:off x="1894112" y="3081485"/>
            <a:ext cx="5389886" cy="126188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en-US" sz="1400" b="1" dirty="0">
                <a:effectLst>
                  <a:glow rad="63500">
                    <a:schemeClr val="bg1"/>
                  </a:glow>
                </a:effectLst>
                <a:latin typeface="MS UI Gothic" panose="020B0600070205080204" pitchFamily="50" charset="-128"/>
                <a:ea typeface="MS UI Gothic" panose="020B0600070205080204" pitchFamily="50" charset="-128"/>
              </a:rPr>
              <a:t>　岩手県内の家庭及び飲食店などの業務用としてＬＰガスを使用する一般消費者等　（個別供給、集団供給、コミュニティーガス団地）</a:t>
            </a:r>
            <a:endParaRPr lang="en-US" altLang="ja-JP" sz="1400" b="1" dirty="0">
              <a:effectLst>
                <a:glow rad="63500">
                  <a:schemeClr val="bg1"/>
                </a:glow>
              </a:effectLst>
              <a:latin typeface="MS UI Gothic" panose="020B0600070205080204" pitchFamily="50" charset="-128"/>
              <a:ea typeface="MS UI Gothic" panose="020B0600070205080204" pitchFamily="50" charset="-128"/>
            </a:endParaRPr>
          </a:p>
          <a:p>
            <a:br>
              <a:rPr lang="en-US" altLang="ja-JP" sz="1200" b="1" dirty="0">
                <a:effectLst>
                  <a:glow rad="63500">
                    <a:schemeClr val="bg1"/>
                  </a:glow>
                </a:effectLst>
                <a:latin typeface="MS UI Gothic" panose="020B0600070205080204" pitchFamily="50" charset="-128"/>
                <a:ea typeface="MS UI Gothic" panose="020B0600070205080204" pitchFamily="50" charset="-128"/>
              </a:rPr>
            </a:br>
            <a:r>
              <a:rPr lang="en-US" altLang="ja-JP" sz="1200" dirty="0">
                <a:effectLst>
                  <a:glow rad="63500">
                    <a:schemeClr val="bg1"/>
                  </a:glow>
                </a:effectLst>
                <a:latin typeface="MS UI Gothic" panose="020B0600070205080204" pitchFamily="50" charset="-128"/>
                <a:ea typeface="MS UI Gothic" panose="020B0600070205080204" pitchFamily="50" charset="-128"/>
              </a:rPr>
              <a:t>※</a:t>
            </a:r>
            <a:r>
              <a:rPr lang="ja-JP" altLang="en-US" sz="1200" dirty="0">
                <a:effectLst>
                  <a:glow rad="63500">
                    <a:schemeClr val="bg1"/>
                  </a:glow>
                </a:effectLst>
                <a:latin typeface="MS UI Gothic" panose="020B0600070205080204" pitchFamily="50" charset="-128"/>
                <a:ea typeface="MS UI Gothic" panose="020B0600070205080204" pitchFamily="50" charset="-128"/>
              </a:rPr>
              <a:t>一般消費者等とは、液化石油ガスの保安の確保及び取引の適正化に関する法律（昭和</a:t>
            </a:r>
            <a:r>
              <a:rPr lang="en-US" altLang="ja-JP" sz="1200" dirty="0">
                <a:effectLst>
                  <a:glow rad="63500">
                    <a:schemeClr val="bg1"/>
                  </a:glow>
                </a:effectLst>
                <a:latin typeface="MS UI Gothic" panose="020B0600070205080204" pitchFamily="50" charset="-128"/>
                <a:ea typeface="MS UI Gothic" panose="020B0600070205080204" pitchFamily="50" charset="-128"/>
              </a:rPr>
              <a:t>42</a:t>
            </a:r>
            <a:r>
              <a:rPr lang="ja-JP" altLang="en-US" sz="1200" dirty="0">
                <a:effectLst>
                  <a:glow rad="63500">
                    <a:schemeClr val="bg1"/>
                  </a:glow>
                </a:effectLst>
                <a:latin typeface="MS UI Gothic" panose="020B0600070205080204" pitchFamily="50" charset="-128"/>
                <a:ea typeface="MS UI Gothic" panose="020B0600070205080204" pitchFamily="50" charset="-128"/>
              </a:rPr>
              <a:t>年法律第</a:t>
            </a:r>
            <a:r>
              <a:rPr lang="en-US" altLang="ja-JP" sz="1200" dirty="0">
                <a:effectLst>
                  <a:glow rad="63500">
                    <a:schemeClr val="bg1"/>
                  </a:glow>
                </a:effectLst>
                <a:latin typeface="MS UI Gothic" panose="020B0600070205080204" pitchFamily="50" charset="-128"/>
                <a:ea typeface="MS UI Gothic" panose="020B0600070205080204" pitchFamily="50" charset="-128"/>
              </a:rPr>
              <a:t>149</a:t>
            </a:r>
            <a:r>
              <a:rPr lang="ja-JP" altLang="en-US" sz="1200" dirty="0">
                <a:effectLst>
                  <a:glow rad="63500">
                    <a:schemeClr val="bg1"/>
                  </a:glow>
                </a:effectLst>
                <a:latin typeface="MS UI Gothic" panose="020B0600070205080204" pitchFamily="50" charset="-128"/>
                <a:ea typeface="MS UI Gothic" panose="020B0600070205080204" pitchFamily="50" charset="-128"/>
              </a:rPr>
              <a:t>号）第２条第２項に規定する一般消費者等をいいます。　　</a:t>
            </a:r>
            <a:endParaRPr lang="en-US" altLang="ja-JP" sz="1200" dirty="0">
              <a:effectLst>
                <a:glow rad="63500">
                  <a:schemeClr val="bg1"/>
                </a:glow>
              </a:effectLst>
              <a:latin typeface="MS UI Gothic" panose="020B0600070205080204" pitchFamily="50" charset="-128"/>
              <a:ea typeface="MS UI Gothic" panose="020B0600070205080204" pitchFamily="50" charset="-128"/>
            </a:endParaRPr>
          </a:p>
          <a:p>
            <a:r>
              <a:rPr lang="ja-JP" altLang="en-US" sz="1200" dirty="0">
                <a:effectLst>
                  <a:glow rad="63500">
                    <a:schemeClr val="bg1"/>
                  </a:glow>
                </a:effectLst>
                <a:latin typeface="MS UI Gothic" panose="020B0600070205080204" pitchFamily="50" charset="-128"/>
                <a:ea typeface="MS UI Gothic" panose="020B0600070205080204" pitchFamily="50" charset="-128"/>
              </a:rPr>
              <a:t>　 契約者が公共機関等の場合は対象外です。</a:t>
            </a:r>
            <a:endParaRPr lang="ja-JP" altLang="en-US" sz="1200" dirty="0">
              <a:latin typeface="MS UI Gothic" panose="020B0600070205080204" pitchFamily="50" charset="-128"/>
              <a:ea typeface="MS UI Gothic" panose="020B0600070205080204" pitchFamily="50" charset="-128"/>
            </a:endParaRPr>
          </a:p>
        </p:txBody>
      </p:sp>
      <p:sp>
        <p:nvSpPr>
          <p:cNvPr id="60" name="テキスト ボックス 59"/>
          <p:cNvSpPr txBox="1"/>
          <p:nvPr/>
        </p:nvSpPr>
        <p:spPr>
          <a:xfrm>
            <a:off x="1884192" y="5858457"/>
            <a:ext cx="5389886" cy="11079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en-US" sz="1400" dirty="0">
                <a:latin typeface="MS UI Gothic" panose="020B0600070205080204" pitchFamily="50" charset="-128"/>
                <a:ea typeface="MS UI Gothic" panose="020B0600070205080204" pitchFamily="50" charset="-128"/>
              </a:rPr>
              <a:t>　</a:t>
            </a:r>
            <a:r>
              <a:rPr lang="ja-JP" altLang="en-US" sz="1400" b="1" dirty="0">
                <a:latin typeface="MS UI Gothic" panose="020B0600070205080204" pitchFamily="50" charset="-128"/>
                <a:ea typeface="MS UI Gothic" panose="020B0600070205080204" pitchFamily="50" charset="-128"/>
              </a:rPr>
              <a:t>令和８年２月又は３月検針分の請求時に一括で値引きを行います。</a:t>
            </a:r>
            <a:endParaRPr lang="en-US" altLang="ja-JP" sz="1400" b="1" dirty="0">
              <a:latin typeface="MS UI Gothic" panose="020B0600070205080204" pitchFamily="50" charset="-128"/>
              <a:ea typeface="MS UI Gothic" panose="020B0600070205080204" pitchFamily="50" charset="-128"/>
            </a:endParaRPr>
          </a:p>
          <a:p>
            <a:endParaRPr lang="en-US" altLang="ja-JP" sz="1200" dirty="0">
              <a:latin typeface="MS UI Gothic" panose="020B0600070205080204" pitchFamily="50" charset="-128"/>
              <a:ea typeface="MS UI Gothic" panose="020B0600070205080204" pitchFamily="50" charset="-128"/>
            </a:endParaRPr>
          </a:p>
          <a:p>
            <a:r>
              <a:rPr lang="ja-JP" altLang="en-US" sz="1200" b="1" dirty="0">
                <a:latin typeface="MS UI Gothic" panose="020B0600070205080204" pitchFamily="50" charset="-128"/>
                <a:ea typeface="MS UI Gothic" panose="020B0600070205080204" pitchFamily="50" charset="-128"/>
              </a:rPr>
              <a:t>　</a:t>
            </a:r>
            <a:r>
              <a:rPr lang="ja-JP" altLang="en-US" sz="1400" b="1" dirty="0">
                <a:latin typeface="MS UI Gothic" panose="020B0600070205080204" pitchFamily="50" charset="-128"/>
                <a:ea typeface="MS UI Gothic" panose="020B0600070205080204" pitchFamily="50" charset="-128"/>
              </a:rPr>
              <a:t>消費者である皆様</a:t>
            </a:r>
            <a:r>
              <a:rPr lang="ja-JP" altLang="en-US" sz="1400" b="1" dirty="0">
                <a:effectLst>
                  <a:glow rad="63500">
                    <a:schemeClr val="bg1"/>
                  </a:glow>
                </a:effectLst>
                <a:latin typeface="MS UI Gothic" panose="020B0600070205080204" pitchFamily="50" charset="-128"/>
                <a:ea typeface="MS UI Gothic" panose="020B0600070205080204" pitchFamily="50" charset="-128"/>
              </a:rPr>
              <a:t>自身の手続や、各販売店への申込は不要です。</a:t>
            </a:r>
            <a:endParaRPr lang="en-US" altLang="ja-JP" sz="1400" b="1" dirty="0">
              <a:effectLst>
                <a:glow rad="63500">
                  <a:schemeClr val="bg1"/>
                </a:glow>
              </a:effectLst>
              <a:latin typeface="MS UI Gothic" panose="020B0600070205080204" pitchFamily="50" charset="-128"/>
              <a:ea typeface="MS UI Gothic" panose="020B0600070205080204" pitchFamily="50" charset="-128"/>
            </a:endParaRPr>
          </a:p>
          <a:p>
            <a:endParaRPr lang="en-US" altLang="ja-JP" sz="1400" b="1" dirty="0">
              <a:effectLst>
                <a:glow rad="63500">
                  <a:schemeClr val="bg1"/>
                </a:glow>
              </a:effectLst>
              <a:latin typeface="MS UI Gothic" panose="020B0600070205080204" pitchFamily="50" charset="-128"/>
              <a:ea typeface="MS UI Gothic" panose="020B0600070205080204" pitchFamily="50" charset="-128"/>
            </a:endParaRPr>
          </a:p>
          <a:p>
            <a:endParaRPr lang="ja-JP" altLang="en-US" sz="1200" dirty="0">
              <a:latin typeface="MS UI Gothic" panose="020B0600070205080204" pitchFamily="50" charset="-128"/>
              <a:ea typeface="MS UI Gothic" panose="020B0600070205080204" pitchFamily="50" charset="-128"/>
            </a:endParaRPr>
          </a:p>
        </p:txBody>
      </p:sp>
      <p:sp>
        <p:nvSpPr>
          <p:cNvPr id="71" name="角丸四角形 70"/>
          <p:cNvSpPr/>
          <p:nvPr/>
        </p:nvSpPr>
        <p:spPr>
          <a:xfrm>
            <a:off x="450300" y="5851492"/>
            <a:ext cx="1321311" cy="592049"/>
          </a:xfrm>
          <a:prstGeom prst="roundRect">
            <a:avLst>
              <a:gd name="adj" fmla="val 50000"/>
            </a:avLst>
          </a:prstGeom>
          <a:solidFill>
            <a:srgbClr val="5389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400" dirty="0">
                <a:solidFill>
                  <a:schemeClr val="bg1"/>
                </a:solidFill>
                <a:latin typeface="MS UI Gothic" panose="020B0600070205080204" pitchFamily="50" charset="-128"/>
                <a:ea typeface="MS UI Gothic" panose="020B0600070205080204" pitchFamily="50" charset="-128"/>
                <a:cs typeface="Kozuka Gothic Pro M" charset="-128"/>
              </a:rPr>
              <a:t>値引実施</a:t>
            </a:r>
            <a:br>
              <a:rPr lang="en-US" altLang="ja-JP" sz="1400" dirty="0">
                <a:solidFill>
                  <a:schemeClr val="bg1"/>
                </a:solidFill>
                <a:latin typeface="MS UI Gothic" panose="020B0600070205080204" pitchFamily="50" charset="-128"/>
                <a:ea typeface="MS UI Gothic" panose="020B0600070205080204" pitchFamily="50" charset="-128"/>
                <a:cs typeface="Kozuka Gothic Pro M" charset="-128"/>
              </a:rPr>
            </a:br>
            <a:r>
              <a:rPr lang="ja-JP" altLang="en-US" sz="1400" dirty="0">
                <a:solidFill>
                  <a:schemeClr val="bg1"/>
                </a:solidFill>
                <a:latin typeface="MS UI Gothic" panose="020B0600070205080204" pitchFamily="50" charset="-128"/>
                <a:ea typeface="MS UI Gothic" panose="020B0600070205080204" pitchFamily="50" charset="-128"/>
                <a:cs typeface="Kozuka Gothic Pro M" charset="-128"/>
              </a:rPr>
              <a:t>時期・手続</a:t>
            </a:r>
          </a:p>
        </p:txBody>
      </p:sp>
      <p:sp>
        <p:nvSpPr>
          <p:cNvPr id="72" name="角丸四角形 71"/>
          <p:cNvSpPr/>
          <p:nvPr/>
        </p:nvSpPr>
        <p:spPr>
          <a:xfrm>
            <a:off x="450300" y="4564319"/>
            <a:ext cx="1321311" cy="592049"/>
          </a:xfrm>
          <a:prstGeom prst="roundRect">
            <a:avLst>
              <a:gd name="adj" fmla="val 50000"/>
            </a:avLst>
          </a:prstGeom>
          <a:solidFill>
            <a:srgbClr val="5389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400" dirty="0">
                <a:solidFill>
                  <a:schemeClr val="bg1"/>
                </a:solidFill>
                <a:latin typeface="MS UI Gothic" panose="020B0600070205080204" pitchFamily="50" charset="-128"/>
                <a:ea typeface="MS UI Gothic" panose="020B0600070205080204" pitchFamily="50" charset="-128"/>
                <a:cs typeface="Kozuka Gothic Pro M" charset="-128"/>
              </a:rPr>
              <a:t>料金値引額</a:t>
            </a:r>
          </a:p>
        </p:txBody>
      </p:sp>
      <p:sp>
        <p:nvSpPr>
          <p:cNvPr id="27" name="角丸四角形 26"/>
          <p:cNvSpPr/>
          <p:nvPr/>
        </p:nvSpPr>
        <p:spPr>
          <a:xfrm>
            <a:off x="289405" y="488399"/>
            <a:ext cx="3577745" cy="347006"/>
          </a:xfrm>
          <a:prstGeom prst="roundRect">
            <a:avLst>
              <a:gd name="adj" fmla="val 50000"/>
            </a:avLst>
          </a:prstGeom>
          <a:solidFill>
            <a:srgbClr val="5389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400" dirty="0">
                <a:solidFill>
                  <a:schemeClr val="bg1"/>
                </a:solidFill>
                <a:latin typeface="MS UI Gothic" panose="020B0600070205080204" pitchFamily="50" charset="-128"/>
                <a:ea typeface="MS UI Gothic" panose="020B0600070205080204" pitchFamily="50" charset="-128"/>
                <a:cs typeface="Kozuka Gothic Pro M" charset="-128"/>
              </a:rPr>
              <a:t>岩手県内でＬＰガスを利用している皆様へ</a:t>
            </a:r>
          </a:p>
        </p:txBody>
      </p:sp>
      <p:sp>
        <p:nvSpPr>
          <p:cNvPr id="21" name="角丸四角形 20"/>
          <p:cNvSpPr/>
          <p:nvPr/>
        </p:nvSpPr>
        <p:spPr>
          <a:xfrm>
            <a:off x="450301" y="8382133"/>
            <a:ext cx="6983889" cy="147653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MS UI Gothic" panose="020B0600070205080204" pitchFamily="50" charset="-128"/>
              <a:ea typeface="MS UI Gothic" panose="020B0600070205080204" pitchFamily="50" charset="-128"/>
            </a:endParaRPr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341119" y="7359709"/>
            <a:ext cx="72891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400" dirty="0">
                <a:latin typeface="MS UI Gothic" panose="020B0600070205080204" pitchFamily="50" charset="-128"/>
                <a:ea typeface="MS UI Gothic" panose="020B0600070205080204" pitchFamily="50" charset="-128"/>
              </a:rPr>
              <a:t>　</a:t>
            </a:r>
            <a:r>
              <a:rPr lang="ja-JP" altLang="en-US" sz="1400" b="1" dirty="0">
                <a:effectLst>
                  <a:glow rad="63500">
                    <a:schemeClr val="bg1"/>
                  </a:glow>
                </a:effectLst>
                <a:latin typeface="MS UI Gothic" panose="020B0600070205080204" pitchFamily="50" charset="-128"/>
                <a:ea typeface="MS UI Gothic" panose="020B0600070205080204" pitchFamily="50" charset="-128"/>
              </a:rPr>
              <a:t>ご不明な点がございましたら、お取引されているＬＰガス販売店までお問い合わせください。</a:t>
            </a:r>
          </a:p>
        </p:txBody>
      </p:sp>
      <p:sp>
        <p:nvSpPr>
          <p:cNvPr id="18" name="角丸四角形 17"/>
          <p:cNvSpPr/>
          <p:nvPr/>
        </p:nvSpPr>
        <p:spPr>
          <a:xfrm>
            <a:off x="450301" y="7813321"/>
            <a:ext cx="1535520" cy="457560"/>
          </a:xfrm>
          <a:prstGeom prst="roundRect">
            <a:avLst>
              <a:gd name="adj" fmla="val 50000"/>
            </a:avLst>
          </a:prstGeom>
          <a:solidFill>
            <a:srgbClr val="5389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400" dirty="0">
                <a:solidFill>
                  <a:schemeClr val="bg1"/>
                </a:solidFill>
                <a:latin typeface="MS UI Gothic" panose="020B0600070205080204" pitchFamily="50" charset="-128"/>
                <a:ea typeface="MS UI Gothic" panose="020B0600070205080204" pitchFamily="50" charset="-128"/>
                <a:cs typeface="Kozuka Gothic Pro M" charset="-128"/>
              </a:rPr>
              <a:t>販売店使用欄</a:t>
            </a:r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1884192" y="4594317"/>
            <a:ext cx="5399806" cy="113877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en-US" sz="1600" b="1" dirty="0">
                <a:effectLst>
                  <a:glow rad="63500">
                    <a:schemeClr val="bg1"/>
                  </a:glow>
                </a:effectLst>
                <a:latin typeface="MS UI Gothic" panose="020B0600070205080204" pitchFamily="50" charset="-128"/>
                <a:ea typeface="MS UI Gothic" panose="020B0600070205080204" pitchFamily="50" charset="-128"/>
              </a:rPr>
              <a:t>　１契約あたり</a:t>
            </a:r>
            <a:r>
              <a:rPr lang="en-US" altLang="ja-JP" sz="2800" b="1" dirty="0">
                <a:effectLst>
                  <a:glow rad="63500">
                    <a:schemeClr val="bg1"/>
                  </a:glow>
                </a:effectLst>
                <a:latin typeface="MS UI Gothic" panose="020B0600070205080204" pitchFamily="50" charset="-128"/>
                <a:ea typeface="MS UI Gothic" panose="020B0600070205080204" pitchFamily="50" charset="-128"/>
              </a:rPr>
              <a:t>1,900</a:t>
            </a:r>
            <a:r>
              <a:rPr lang="ja-JP" altLang="en-US" sz="2800" b="1" dirty="0">
                <a:effectLst>
                  <a:glow rad="63500">
                    <a:schemeClr val="bg1"/>
                  </a:glow>
                </a:effectLst>
                <a:latin typeface="MS UI Gothic" panose="020B0600070205080204" pitchFamily="50" charset="-128"/>
                <a:ea typeface="MS UI Gothic" panose="020B0600070205080204" pitchFamily="50" charset="-128"/>
              </a:rPr>
              <a:t>円</a:t>
            </a:r>
            <a:r>
              <a:rPr lang="ja-JP" altLang="en-US" sz="1600" b="1" dirty="0">
                <a:effectLst>
                  <a:glow rad="63500">
                    <a:schemeClr val="bg1"/>
                  </a:glow>
                </a:effectLst>
                <a:latin typeface="MS UI Gothic" panose="020B0600070205080204" pitchFamily="50" charset="-128"/>
                <a:ea typeface="MS UI Gothic" panose="020B0600070205080204" pitchFamily="50" charset="-128"/>
              </a:rPr>
              <a:t>（税抜）を上限に値引します。</a:t>
            </a:r>
            <a:endParaRPr lang="en-US" altLang="ja-JP" sz="1600" b="1" dirty="0">
              <a:effectLst>
                <a:glow rad="63500">
                  <a:schemeClr val="bg1"/>
                </a:glow>
              </a:effectLst>
              <a:latin typeface="MS UI Gothic" panose="020B0600070205080204" pitchFamily="50" charset="-128"/>
              <a:ea typeface="MS UI Gothic" panose="020B0600070205080204" pitchFamily="50" charset="-128"/>
            </a:endParaRPr>
          </a:p>
          <a:p>
            <a:endParaRPr lang="en-US" altLang="ja-JP" sz="1600" b="1" dirty="0">
              <a:effectLst>
                <a:glow rad="63500">
                  <a:schemeClr val="bg1"/>
                </a:glow>
              </a:effectLst>
              <a:latin typeface="MS UI Gothic" panose="020B0600070205080204" pitchFamily="50" charset="-128"/>
              <a:ea typeface="MS UI Gothic" panose="020B0600070205080204" pitchFamily="50" charset="-128"/>
            </a:endParaRPr>
          </a:p>
          <a:p>
            <a:r>
              <a:rPr lang="en-US" altLang="ja-JP" sz="1200" dirty="0">
                <a:latin typeface="MS UI Gothic" panose="020B0600070205080204" pitchFamily="50" charset="-128"/>
                <a:ea typeface="MS UI Gothic" panose="020B0600070205080204" pitchFamily="50" charset="-128"/>
              </a:rPr>
              <a:t>※</a:t>
            </a:r>
            <a:r>
              <a:rPr lang="ja-JP" altLang="en-US" sz="1200" dirty="0">
                <a:effectLst>
                  <a:glow rad="63500">
                    <a:schemeClr val="bg1"/>
                  </a:glow>
                </a:effectLst>
                <a:latin typeface="MS UI Gothic" panose="020B0600070205080204" pitchFamily="50" charset="-128"/>
                <a:ea typeface="MS UI Gothic" panose="020B0600070205080204" pitchFamily="50" charset="-128"/>
              </a:rPr>
              <a:t>請求額が</a:t>
            </a:r>
            <a:r>
              <a:rPr lang="en-US" altLang="ja-JP" sz="1200">
                <a:effectLst>
                  <a:glow rad="63500">
                    <a:schemeClr val="bg1"/>
                  </a:glow>
                </a:effectLst>
                <a:latin typeface="MS UI Gothic" panose="020B0600070205080204" pitchFamily="50" charset="-128"/>
                <a:ea typeface="MS UI Gothic" panose="020B0600070205080204" pitchFamily="50" charset="-128"/>
              </a:rPr>
              <a:t>1,900</a:t>
            </a:r>
            <a:r>
              <a:rPr lang="ja-JP" altLang="en-US" sz="1200" dirty="0">
                <a:effectLst>
                  <a:glow rad="63500">
                    <a:schemeClr val="bg1"/>
                  </a:glow>
                </a:effectLst>
                <a:latin typeface="MS UI Gothic" panose="020B0600070205080204" pitchFamily="50" charset="-128"/>
                <a:ea typeface="MS UI Gothic" panose="020B0600070205080204" pitchFamily="50" charset="-128"/>
              </a:rPr>
              <a:t>円を下回る場合、原則として請求額を上限として値引は終了しますが、翌月に一部が繰り越される場合があります。</a:t>
            </a:r>
            <a:endParaRPr lang="en-US" altLang="ja-JP" sz="1200" b="1" dirty="0">
              <a:effectLst>
                <a:glow rad="63500">
                  <a:schemeClr val="bg1"/>
                </a:glow>
              </a:effectLst>
              <a:latin typeface="MS UI Gothic" panose="020B0600070205080204" pitchFamily="50" charset="-128"/>
              <a:ea typeface="MS UI Gothic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834257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51.pptx" id="{D8CEF92E-E621-4889-A2C4-D44EA4896D94}" vid="{7BA0B976-7AA0-4750-86DE-53A6EBAC7E76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51</Template>
  <TotalTime>100</TotalTime>
  <Words>293</Words>
  <Application>Microsoft Office PowerPoint</Application>
  <PresentationFormat>ユーザー設定</PresentationFormat>
  <Paragraphs>21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MS UI Gothic</vt:lpstr>
      <vt:lpstr>Arial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中村 圭佑</dc:creator>
  <cp:lastModifiedBy>中村 圭佑</cp:lastModifiedBy>
  <cp:revision>8</cp:revision>
  <cp:lastPrinted>2025-12-11T02:06:28Z</cp:lastPrinted>
  <dcterms:created xsi:type="dcterms:W3CDTF">2018-01-31T11:10:13Z</dcterms:created>
  <dcterms:modified xsi:type="dcterms:W3CDTF">2026-01-08T01:53:46Z</dcterms:modified>
</cp:coreProperties>
</file>