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82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E9EE-4956-4337-B1B6-8B47C2D29BF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0C0-893A-4067-BEEE-EFF9DC5F16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4102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E9EE-4956-4337-B1B6-8B47C2D29BF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0C0-893A-4067-BEEE-EFF9DC5F16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861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E9EE-4956-4337-B1B6-8B47C2D29BF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0C0-893A-4067-BEEE-EFF9DC5F16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333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E9EE-4956-4337-B1B6-8B47C2D29BF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0C0-893A-4067-BEEE-EFF9DC5F16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3349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E9EE-4956-4337-B1B6-8B47C2D29BF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0C0-893A-4067-BEEE-EFF9DC5F16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6316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E9EE-4956-4337-B1B6-8B47C2D29BF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0C0-893A-4067-BEEE-EFF9DC5F16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8662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E9EE-4956-4337-B1B6-8B47C2D29BF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0C0-893A-4067-BEEE-EFF9DC5F16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1050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E9EE-4956-4337-B1B6-8B47C2D29BF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0C0-893A-4067-BEEE-EFF9DC5F16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61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E9EE-4956-4337-B1B6-8B47C2D29BF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0C0-893A-4067-BEEE-EFF9DC5F16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254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E9EE-4956-4337-B1B6-8B47C2D29BF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0C0-893A-4067-BEEE-EFF9DC5F16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92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5E9EE-4956-4337-B1B6-8B47C2D29BF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2C0C0-893A-4067-BEEE-EFF9DC5F16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11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5E9EE-4956-4337-B1B6-8B47C2D29BF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2C0C0-893A-4067-BEEE-EFF9DC5F16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4211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楕円 3"/>
          <p:cNvSpPr/>
          <p:nvPr/>
        </p:nvSpPr>
        <p:spPr>
          <a:xfrm>
            <a:off x="5301782" y="1751475"/>
            <a:ext cx="1307042" cy="16109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学生・既卒者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0483233" y="1657247"/>
            <a:ext cx="1648691" cy="31432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県庁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578756" y="2126758"/>
            <a:ext cx="20376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①対象者認定申請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578756" y="2759111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②対象者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認定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772561" y="5655535"/>
            <a:ext cx="26468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事前</a:t>
            </a:r>
            <a:r>
              <a:rPr lang="ja-JP" altLang="en-US" sz="1600" dirty="0"/>
              <a:t>　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対象施設の登録申請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837048" y="6278103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事前</a:t>
            </a:r>
            <a:r>
              <a:rPr lang="ja-JP" altLang="en-US" sz="1600" dirty="0"/>
              <a:t>　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対象施設の登録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6" name="楕円 25"/>
          <p:cNvSpPr/>
          <p:nvPr/>
        </p:nvSpPr>
        <p:spPr>
          <a:xfrm>
            <a:off x="4798813" y="6310687"/>
            <a:ext cx="639311" cy="31045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011972" y="3420562"/>
            <a:ext cx="18261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⑥補助金交付申請</a:t>
            </a:r>
            <a:endParaRPr kumimoji="1" lang="ja-JP" altLang="en-US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004824" y="3910250"/>
            <a:ext cx="19671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⑦交付決定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000709" y="4222481"/>
            <a:ext cx="32162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⑨実績報告・補助金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交付請求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034343" y="4666555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⑩補助金交付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81" name="直線矢印コネクタ 80"/>
          <p:cNvCxnSpPr>
            <a:cxnSpLocks/>
          </p:cNvCxnSpPr>
          <p:nvPr/>
        </p:nvCxnSpPr>
        <p:spPr>
          <a:xfrm>
            <a:off x="6743048" y="2556925"/>
            <a:ext cx="3770424" cy="17281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矢印コネクタ 81"/>
          <p:cNvCxnSpPr>
            <a:cxnSpLocks/>
          </p:cNvCxnSpPr>
          <p:nvPr/>
        </p:nvCxnSpPr>
        <p:spPr>
          <a:xfrm>
            <a:off x="1839954" y="3788723"/>
            <a:ext cx="8673518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矢印コネクタ 82"/>
          <p:cNvCxnSpPr>
            <a:cxnSpLocks/>
          </p:cNvCxnSpPr>
          <p:nvPr/>
        </p:nvCxnSpPr>
        <p:spPr>
          <a:xfrm>
            <a:off x="1894250" y="4540075"/>
            <a:ext cx="8619222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矢印コネクタ 83"/>
          <p:cNvCxnSpPr>
            <a:cxnSpLocks/>
          </p:cNvCxnSpPr>
          <p:nvPr/>
        </p:nvCxnSpPr>
        <p:spPr>
          <a:xfrm flipH="1">
            <a:off x="6623214" y="2715554"/>
            <a:ext cx="3860019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矢印コネクタ 87"/>
          <p:cNvCxnSpPr>
            <a:cxnSpLocks/>
          </p:cNvCxnSpPr>
          <p:nvPr/>
        </p:nvCxnSpPr>
        <p:spPr>
          <a:xfrm flipH="1">
            <a:off x="1872333" y="3916631"/>
            <a:ext cx="8596510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テキスト ボックス 88"/>
          <p:cNvSpPr txBox="1"/>
          <p:nvPr/>
        </p:nvSpPr>
        <p:spPr>
          <a:xfrm>
            <a:off x="2978822" y="1559553"/>
            <a:ext cx="1497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③採用試験等</a:t>
            </a:r>
            <a:endParaRPr kumimoji="1" lang="ja-JP" altLang="en-US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2282432" y="2110927"/>
            <a:ext cx="30572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④採用内定・支援対象者の認定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91" name="直線矢印コネクタ 90"/>
          <p:cNvCxnSpPr>
            <a:cxnSpLocks/>
          </p:cNvCxnSpPr>
          <p:nvPr/>
        </p:nvCxnSpPr>
        <p:spPr>
          <a:xfrm>
            <a:off x="1872333" y="2098983"/>
            <a:ext cx="3460219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矢印コネクタ 91"/>
          <p:cNvCxnSpPr>
            <a:cxnSpLocks/>
          </p:cNvCxnSpPr>
          <p:nvPr/>
        </p:nvCxnSpPr>
        <p:spPr>
          <a:xfrm flipH="1">
            <a:off x="1839954" y="1948233"/>
            <a:ext cx="3499725" cy="605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cxnSpLocks/>
          </p:cNvCxnSpPr>
          <p:nvPr/>
        </p:nvCxnSpPr>
        <p:spPr>
          <a:xfrm>
            <a:off x="1467918" y="4800544"/>
            <a:ext cx="0" cy="127608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直線コネクタ 115"/>
          <p:cNvCxnSpPr>
            <a:cxnSpLocks/>
          </p:cNvCxnSpPr>
          <p:nvPr/>
        </p:nvCxnSpPr>
        <p:spPr>
          <a:xfrm flipH="1">
            <a:off x="1467918" y="6061600"/>
            <a:ext cx="9586972" cy="1503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直線矢印コネクタ 119"/>
          <p:cNvCxnSpPr>
            <a:cxnSpLocks/>
          </p:cNvCxnSpPr>
          <p:nvPr/>
        </p:nvCxnSpPr>
        <p:spPr>
          <a:xfrm flipV="1">
            <a:off x="11054890" y="4789260"/>
            <a:ext cx="0" cy="128737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線矢印コネクタ 124"/>
          <p:cNvCxnSpPr>
            <a:cxnSpLocks/>
          </p:cNvCxnSpPr>
          <p:nvPr/>
        </p:nvCxnSpPr>
        <p:spPr>
          <a:xfrm flipV="1">
            <a:off x="992694" y="4771180"/>
            <a:ext cx="0" cy="14903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cxnSpLocks/>
          </p:cNvCxnSpPr>
          <p:nvPr/>
        </p:nvCxnSpPr>
        <p:spPr>
          <a:xfrm flipH="1" flipV="1">
            <a:off x="992694" y="6261505"/>
            <a:ext cx="10469633" cy="9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線コネクタ 129"/>
          <p:cNvCxnSpPr>
            <a:cxnSpLocks/>
          </p:cNvCxnSpPr>
          <p:nvPr/>
        </p:nvCxnSpPr>
        <p:spPr>
          <a:xfrm>
            <a:off x="11462327" y="4800544"/>
            <a:ext cx="0" cy="147755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テキスト ボックス 132"/>
          <p:cNvSpPr txBox="1"/>
          <p:nvPr/>
        </p:nvSpPr>
        <p:spPr>
          <a:xfrm>
            <a:off x="699351" y="272845"/>
            <a:ext cx="10988746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3200"/>
              <a:t>奨学金償還支援</a:t>
            </a:r>
            <a:r>
              <a:rPr kumimoji="1" lang="ja-JP" altLang="en-US" sz="3200" dirty="0"/>
              <a:t>事業費補助金</a:t>
            </a:r>
            <a:r>
              <a:rPr lang="ja-JP" altLang="en-US" sz="3200" dirty="0"/>
              <a:t>の流れ</a:t>
            </a:r>
            <a:endParaRPr kumimoji="1" lang="ja-JP" altLang="en-US" sz="3200" dirty="0"/>
          </a:p>
        </p:txBody>
      </p:sp>
      <p:cxnSp>
        <p:nvCxnSpPr>
          <p:cNvPr id="138" name="直線矢印コネクタ 137"/>
          <p:cNvCxnSpPr>
            <a:cxnSpLocks/>
          </p:cNvCxnSpPr>
          <p:nvPr/>
        </p:nvCxnSpPr>
        <p:spPr>
          <a:xfrm flipH="1">
            <a:off x="1844300" y="2805273"/>
            <a:ext cx="3457482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テキスト ボックス 138"/>
          <p:cNvSpPr txBox="1"/>
          <p:nvPr/>
        </p:nvSpPr>
        <p:spPr>
          <a:xfrm>
            <a:off x="2354045" y="2416347"/>
            <a:ext cx="24416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⑤就職・プログラム受講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0" name="テキスト ボックス 139"/>
          <p:cNvSpPr txBox="1"/>
          <p:nvPr/>
        </p:nvSpPr>
        <p:spPr>
          <a:xfrm>
            <a:off x="2771376" y="1065926"/>
            <a:ext cx="21595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認定前の採用試験等の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受験・内定も可。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120672D-0499-03DA-4CDC-5F1F018F89CD}"/>
              </a:ext>
            </a:extLst>
          </p:cNvPr>
          <p:cNvSpPr/>
          <p:nvPr/>
        </p:nvSpPr>
        <p:spPr>
          <a:xfrm>
            <a:off x="195609" y="1645963"/>
            <a:ext cx="1648691" cy="31203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病院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（対象施設）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D9C67F51-2B43-596C-FDA1-1B4738A9EC3F}"/>
              </a:ext>
            </a:extLst>
          </p:cNvPr>
          <p:cNvCxnSpPr>
            <a:cxnSpLocks/>
          </p:cNvCxnSpPr>
          <p:nvPr/>
        </p:nvCxnSpPr>
        <p:spPr>
          <a:xfrm>
            <a:off x="1844300" y="2938800"/>
            <a:ext cx="3495379" cy="11174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A545C3C-D370-1B0B-84DD-3E385DCD19C8}"/>
              </a:ext>
            </a:extLst>
          </p:cNvPr>
          <p:cNvSpPr txBox="1"/>
          <p:nvPr/>
        </p:nvSpPr>
        <p:spPr>
          <a:xfrm>
            <a:off x="2350343" y="2928388"/>
            <a:ext cx="1620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⑧支援金等支給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1" name="楕円 30">
            <a:extLst>
              <a:ext uri="{FF2B5EF4-FFF2-40B4-BE49-F238E27FC236}">
                <a16:creationId xmlns:a16="http://schemas.microsoft.com/office/drawing/2014/main" id="{7B163045-0089-B197-C670-C978E810C8AF}"/>
              </a:ext>
            </a:extLst>
          </p:cNvPr>
          <p:cNvSpPr/>
          <p:nvPr/>
        </p:nvSpPr>
        <p:spPr>
          <a:xfrm>
            <a:off x="4795739" y="5686500"/>
            <a:ext cx="639311" cy="31045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86C8F469-C848-8805-AD67-AC5284795506}"/>
              </a:ext>
            </a:extLst>
          </p:cNvPr>
          <p:cNvCxnSpPr>
            <a:cxnSpLocks/>
          </p:cNvCxnSpPr>
          <p:nvPr/>
        </p:nvCxnSpPr>
        <p:spPr>
          <a:xfrm flipH="1">
            <a:off x="1867001" y="4686292"/>
            <a:ext cx="8596510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572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91</Words>
  <Application>Microsoft Office PowerPoint</Application>
  <PresentationFormat>ワイド画面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岩手県１</dc:creator>
  <cp:lastModifiedBy>小田</cp:lastModifiedBy>
  <cp:revision>31</cp:revision>
  <cp:lastPrinted>2025-11-20T04:07:08Z</cp:lastPrinted>
  <dcterms:created xsi:type="dcterms:W3CDTF">2025-05-27T08:41:32Z</dcterms:created>
  <dcterms:modified xsi:type="dcterms:W3CDTF">2026-05-12T04:49:01Z</dcterms:modified>
</cp:coreProperties>
</file>