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906000" cy="6858000" type="A4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66"/>
    <a:srgbClr val="FF66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0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18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57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70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9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22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84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90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12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88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30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18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2A16C-34C8-4F06-B0D7-D71EC2FA17C0}" type="datetimeFigureOut">
              <a:rPr kumimoji="1" lang="ja-JP" altLang="en-US" smtClean="0"/>
              <a:t>2026/1/29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D0C71-916C-4A3E-9323-5ED42F504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96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371266" y="276044"/>
            <a:ext cx="116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位置図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7914C5-2DF0-9C70-DDC4-0B7124FB2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790"/>
            <a:ext cx="9906000" cy="57180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93107A-1FB6-CFA3-6947-5F6FFBDA0637}"/>
              </a:ext>
            </a:extLst>
          </p:cNvPr>
          <p:cNvSpPr txBox="1"/>
          <p:nvPr/>
        </p:nvSpPr>
        <p:spPr>
          <a:xfrm>
            <a:off x="6853286" y="6455785"/>
            <a:ext cx="3135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地理院地図（電子国土ＷＥＢ）により作成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735C9AD4-E111-C986-F026-0DFBAF7AF5D4}"/>
              </a:ext>
            </a:extLst>
          </p:cNvPr>
          <p:cNvSpPr/>
          <p:nvPr/>
        </p:nvSpPr>
        <p:spPr>
          <a:xfrm>
            <a:off x="4543719" y="3264030"/>
            <a:ext cx="409281" cy="3747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D980427A-4203-B080-B322-FB6E01CE8658}"/>
              </a:ext>
            </a:extLst>
          </p:cNvPr>
          <p:cNvSpPr/>
          <p:nvPr/>
        </p:nvSpPr>
        <p:spPr>
          <a:xfrm>
            <a:off x="3576685" y="2420331"/>
            <a:ext cx="1668545" cy="537328"/>
          </a:xfrm>
          <a:prstGeom prst="wedgeRectCallout">
            <a:avLst>
              <a:gd name="adj1" fmla="val 19280"/>
              <a:gd name="adj2" fmla="val 99342"/>
            </a:avLst>
          </a:prstGeom>
          <a:solidFill>
            <a:srgbClr val="FFCC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旧岩手県庁舎</a:t>
            </a:r>
            <a:endParaRPr kumimoji="1" lang="en-US" altLang="ja-JP" sz="1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第二分庁舎跡地　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7FD800-43CD-F29C-E2A3-7E318B76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01"/>
            <a:ext cx="9906000" cy="57553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6DE1E9-F95A-1648-F11F-FF68755CA85B}"/>
              </a:ext>
            </a:extLst>
          </p:cNvPr>
          <p:cNvSpPr txBox="1"/>
          <p:nvPr/>
        </p:nvSpPr>
        <p:spPr>
          <a:xfrm>
            <a:off x="6853286" y="6306698"/>
            <a:ext cx="3135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地理院地図（電子国土ＷＥＢ）により作成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7D799D3-45D6-4879-3C52-32EB28503121}"/>
              </a:ext>
            </a:extLst>
          </p:cNvPr>
          <p:cNvCxnSpPr>
            <a:cxnSpLocks/>
          </p:cNvCxnSpPr>
          <p:nvPr/>
        </p:nvCxnSpPr>
        <p:spPr>
          <a:xfrm flipV="1">
            <a:off x="4769963" y="3808429"/>
            <a:ext cx="1800519" cy="2450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080F6E5-D197-49BB-DBB2-40A26BDBF6C7}"/>
              </a:ext>
            </a:extLst>
          </p:cNvPr>
          <p:cNvCxnSpPr>
            <a:cxnSpLocks/>
          </p:cNvCxnSpPr>
          <p:nvPr/>
        </p:nvCxnSpPr>
        <p:spPr>
          <a:xfrm>
            <a:off x="4015818" y="2743200"/>
            <a:ext cx="754144" cy="13103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644F082-BA9E-5398-309D-A635FCDD1140}"/>
              </a:ext>
            </a:extLst>
          </p:cNvPr>
          <p:cNvCxnSpPr>
            <a:cxnSpLocks/>
          </p:cNvCxnSpPr>
          <p:nvPr/>
        </p:nvCxnSpPr>
        <p:spPr>
          <a:xfrm flipV="1">
            <a:off x="4015818" y="2622057"/>
            <a:ext cx="235671" cy="1211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436BFFC-95D5-E9FC-5680-CB25C87418CD}"/>
              </a:ext>
            </a:extLst>
          </p:cNvPr>
          <p:cNvCxnSpPr>
            <a:cxnSpLocks/>
          </p:cNvCxnSpPr>
          <p:nvPr/>
        </p:nvCxnSpPr>
        <p:spPr>
          <a:xfrm flipV="1">
            <a:off x="4223208" y="2590717"/>
            <a:ext cx="0" cy="463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EED42B-8D59-3B58-59B7-D6AD9A449EB3}"/>
              </a:ext>
            </a:extLst>
          </p:cNvPr>
          <p:cNvCxnSpPr>
            <a:cxnSpLocks/>
          </p:cNvCxnSpPr>
          <p:nvPr/>
        </p:nvCxnSpPr>
        <p:spPr>
          <a:xfrm flipV="1">
            <a:off x="4204354" y="2270197"/>
            <a:ext cx="857840" cy="3274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CA986A0-E25D-B67A-B149-814A65E12E21}"/>
              </a:ext>
            </a:extLst>
          </p:cNvPr>
          <p:cNvCxnSpPr>
            <a:cxnSpLocks/>
          </p:cNvCxnSpPr>
          <p:nvPr/>
        </p:nvCxnSpPr>
        <p:spPr>
          <a:xfrm>
            <a:off x="5062194" y="2270197"/>
            <a:ext cx="102126" cy="3982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FF3819D-C6A1-BE4D-1356-9FFBEDAB9A47}"/>
              </a:ext>
            </a:extLst>
          </p:cNvPr>
          <p:cNvCxnSpPr>
            <a:cxnSpLocks/>
          </p:cNvCxnSpPr>
          <p:nvPr/>
        </p:nvCxnSpPr>
        <p:spPr>
          <a:xfrm>
            <a:off x="5164320" y="2668405"/>
            <a:ext cx="612742" cy="10040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1336FCD-22FF-8DCF-DA22-1EB08A4100CD}"/>
              </a:ext>
            </a:extLst>
          </p:cNvPr>
          <p:cNvCxnSpPr>
            <a:cxnSpLocks/>
          </p:cNvCxnSpPr>
          <p:nvPr/>
        </p:nvCxnSpPr>
        <p:spPr>
          <a:xfrm flipV="1">
            <a:off x="5777062" y="3586506"/>
            <a:ext cx="793420" cy="875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90A30A2-0853-B190-E20D-4F16E3AA6D1A}"/>
              </a:ext>
            </a:extLst>
          </p:cNvPr>
          <p:cNvCxnSpPr>
            <a:cxnSpLocks/>
          </p:cNvCxnSpPr>
          <p:nvPr/>
        </p:nvCxnSpPr>
        <p:spPr>
          <a:xfrm flipV="1">
            <a:off x="6570482" y="3586506"/>
            <a:ext cx="0" cy="2219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98F6EB8-4F25-FAD6-2352-D8375B0266A2}"/>
              </a:ext>
            </a:extLst>
          </p:cNvPr>
          <p:cNvSpPr/>
          <p:nvPr/>
        </p:nvSpPr>
        <p:spPr>
          <a:xfrm rot="60000">
            <a:off x="6488070" y="3603193"/>
            <a:ext cx="72000" cy="208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F6BE7A6-1F1F-7B1A-EB3C-0F4150D56382}"/>
              </a:ext>
            </a:extLst>
          </p:cNvPr>
          <p:cNvSpPr/>
          <p:nvPr/>
        </p:nvSpPr>
        <p:spPr>
          <a:xfrm>
            <a:off x="6861526" y="3497428"/>
            <a:ext cx="1613168" cy="433633"/>
          </a:xfrm>
          <a:prstGeom prst="borderCallout1">
            <a:avLst>
              <a:gd name="adj1" fmla="val 62228"/>
              <a:gd name="adj2" fmla="val 622"/>
              <a:gd name="adj3" fmla="val 62501"/>
              <a:gd name="adj4" fmla="val -2035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accent1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市道のため本調査の</a:t>
            </a:r>
            <a:endParaRPr kumimoji="1" lang="en-US" altLang="ja-JP" sz="1200" dirty="0">
              <a:solidFill>
                <a:schemeClr val="accent1">
                  <a:lumMod val="7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1200" dirty="0">
                <a:solidFill>
                  <a:schemeClr val="accent1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対象外（約</a:t>
            </a:r>
            <a:r>
              <a:rPr kumimoji="1" lang="en-US" altLang="ja-JP" sz="1200" dirty="0">
                <a:solidFill>
                  <a:schemeClr val="accent1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</a:t>
            </a:r>
            <a:r>
              <a:rPr kumimoji="1" lang="ja-JP" altLang="en-US" sz="1200" dirty="0">
                <a:solidFill>
                  <a:schemeClr val="accent1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㎡）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E201250-4266-2ACF-AAAD-DA5B53AE2FA3}"/>
              </a:ext>
            </a:extLst>
          </p:cNvPr>
          <p:cNvSpPr/>
          <p:nvPr/>
        </p:nvSpPr>
        <p:spPr>
          <a:xfrm rot="21300000">
            <a:off x="5816227" y="3646907"/>
            <a:ext cx="666000" cy="7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線 8">
            <a:extLst>
              <a:ext uri="{FF2B5EF4-FFF2-40B4-BE49-F238E27FC236}">
                <a16:creationId xmlns:a16="http://schemas.microsoft.com/office/drawing/2014/main" id="{7BD22217-F211-FCA6-0E69-0ACF727055A0}"/>
              </a:ext>
            </a:extLst>
          </p:cNvPr>
          <p:cNvSpPr/>
          <p:nvPr/>
        </p:nvSpPr>
        <p:spPr>
          <a:xfrm>
            <a:off x="5769177" y="2998826"/>
            <a:ext cx="2355537" cy="424905"/>
          </a:xfrm>
          <a:prstGeom prst="borderCallout1">
            <a:avLst>
              <a:gd name="adj1" fmla="val 100256"/>
              <a:gd name="adj2" fmla="val 43011"/>
              <a:gd name="adj3" fmla="val 147075"/>
              <a:gd name="adj4" fmla="val 312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accent4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隣接地所有者が通行等のために使用している箇所（約</a:t>
            </a:r>
            <a:r>
              <a:rPr kumimoji="1" lang="en-US" altLang="ja-JP" sz="1200" dirty="0">
                <a:solidFill>
                  <a:schemeClr val="accent4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kumimoji="1" lang="ja-JP" altLang="en-US" sz="1200" dirty="0">
                <a:solidFill>
                  <a:schemeClr val="accent4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㎡）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047124F-72E2-D7EE-43E9-79843ED96AD8}"/>
              </a:ext>
            </a:extLst>
          </p:cNvPr>
          <p:cNvSpPr/>
          <p:nvPr/>
        </p:nvSpPr>
        <p:spPr>
          <a:xfrm>
            <a:off x="4092491" y="2722627"/>
            <a:ext cx="90000" cy="9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5580542-DB61-A9B4-D607-D331A7663C12}"/>
              </a:ext>
            </a:extLst>
          </p:cNvPr>
          <p:cNvSpPr/>
          <p:nvPr/>
        </p:nvSpPr>
        <p:spPr>
          <a:xfrm>
            <a:off x="4223208" y="2670228"/>
            <a:ext cx="90000" cy="9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565EAB5-44D5-FDDF-5015-2680EDA76C57}"/>
              </a:ext>
            </a:extLst>
          </p:cNvPr>
          <p:cNvSpPr/>
          <p:nvPr/>
        </p:nvSpPr>
        <p:spPr>
          <a:xfrm>
            <a:off x="4360624" y="2628706"/>
            <a:ext cx="90000" cy="9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1B1038F-BAAB-846B-FAFD-DCB334B950B0}"/>
              </a:ext>
            </a:extLst>
          </p:cNvPr>
          <p:cNvSpPr/>
          <p:nvPr/>
        </p:nvSpPr>
        <p:spPr>
          <a:xfrm>
            <a:off x="4504308" y="2585542"/>
            <a:ext cx="90000" cy="9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5876A4E-B9DE-CE2A-2367-3ACF423D0438}"/>
              </a:ext>
            </a:extLst>
          </p:cNvPr>
          <p:cNvSpPr/>
          <p:nvPr/>
        </p:nvSpPr>
        <p:spPr>
          <a:xfrm>
            <a:off x="4161489" y="2843770"/>
            <a:ext cx="90000" cy="9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846C854-1263-107A-31F3-065C27EBB352}"/>
              </a:ext>
            </a:extLst>
          </p:cNvPr>
          <p:cNvSpPr/>
          <p:nvPr/>
        </p:nvSpPr>
        <p:spPr>
          <a:xfrm>
            <a:off x="4242237" y="2964997"/>
            <a:ext cx="90000" cy="9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3F2BD6E-8022-15FE-229E-9D567E349932}"/>
              </a:ext>
            </a:extLst>
          </p:cNvPr>
          <p:cNvSpPr/>
          <p:nvPr/>
        </p:nvSpPr>
        <p:spPr>
          <a:xfrm rot="20400000">
            <a:off x="4195847" y="2461538"/>
            <a:ext cx="900000" cy="5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吹き出し: 線 26">
            <a:extLst>
              <a:ext uri="{FF2B5EF4-FFF2-40B4-BE49-F238E27FC236}">
                <a16:creationId xmlns:a16="http://schemas.microsoft.com/office/drawing/2014/main" id="{A662BE95-C9B7-6073-0A64-D4E98B7CF9F5}"/>
              </a:ext>
            </a:extLst>
          </p:cNvPr>
          <p:cNvSpPr/>
          <p:nvPr/>
        </p:nvSpPr>
        <p:spPr>
          <a:xfrm>
            <a:off x="3619893" y="1646188"/>
            <a:ext cx="2648932" cy="424905"/>
          </a:xfrm>
          <a:prstGeom prst="borderCallout1">
            <a:avLst>
              <a:gd name="adj1" fmla="val 100256"/>
              <a:gd name="adj2" fmla="val 53854"/>
              <a:gd name="adj3" fmla="val 162604"/>
              <a:gd name="adj4" fmla="val 48849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accent6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近隣住民が通路として使用しているため、本調査の対象外（約</a:t>
            </a:r>
            <a:r>
              <a:rPr kumimoji="1" lang="en-US" altLang="ja-JP" sz="1200" dirty="0">
                <a:solidFill>
                  <a:schemeClr val="accent6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kumimoji="1" lang="ja-JP" altLang="en-US" sz="1200" dirty="0">
                <a:solidFill>
                  <a:schemeClr val="accent6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㎡）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9579C8D-144E-A472-CE95-13530AC8AC0B}"/>
              </a:ext>
            </a:extLst>
          </p:cNvPr>
          <p:cNvSpPr/>
          <p:nvPr/>
        </p:nvSpPr>
        <p:spPr>
          <a:xfrm rot="20400000">
            <a:off x="4010283" y="2642728"/>
            <a:ext cx="216000" cy="6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吹き出し: 線 28">
            <a:extLst>
              <a:ext uri="{FF2B5EF4-FFF2-40B4-BE49-F238E27FC236}">
                <a16:creationId xmlns:a16="http://schemas.microsoft.com/office/drawing/2014/main" id="{80339455-2B77-6BBE-AB7B-960546A1032D}"/>
              </a:ext>
            </a:extLst>
          </p:cNvPr>
          <p:cNvSpPr/>
          <p:nvPr/>
        </p:nvSpPr>
        <p:spPr>
          <a:xfrm>
            <a:off x="1858174" y="2160637"/>
            <a:ext cx="2028337" cy="424905"/>
          </a:xfrm>
          <a:prstGeom prst="borderCallout1">
            <a:avLst>
              <a:gd name="adj1" fmla="val 51448"/>
              <a:gd name="adj2" fmla="val 100330"/>
              <a:gd name="adj3" fmla="val 116014"/>
              <a:gd name="adj4" fmla="val 11119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accent2">
                    <a:lumMod val="7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擁壁が隣接地所有者の敷地に越境している箇所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476FAE8-B333-B4AD-35CE-10F6E9E4B8A6}"/>
              </a:ext>
            </a:extLst>
          </p:cNvPr>
          <p:cNvSpPr/>
          <p:nvPr/>
        </p:nvSpPr>
        <p:spPr>
          <a:xfrm rot="14400000">
            <a:off x="3602433" y="3394230"/>
            <a:ext cx="1512000" cy="72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吹き出し: 線 30">
            <a:extLst>
              <a:ext uri="{FF2B5EF4-FFF2-40B4-BE49-F238E27FC236}">
                <a16:creationId xmlns:a16="http://schemas.microsoft.com/office/drawing/2014/main" id="{16392FD5-6AB5-3F32-8706-A9E0D97C9A2F}"/>
              </a:ext>
            </a:extLst>
          </p:cNvPr>
          <p:cNvSpPr/>
          <p:nvPr/>
        </p:nvSpPr>
        <p:spPr>
          <a:xfrm>
            <a:off x="1879680" y="3447298"/>
            <a:ext cx="2260987" cy="598076"/>
          </a:xfrm>
          <a:prstGeom prst="borderCallout1">
            <a:avLst>
              <a:gd name="adj1" fmla="val 38136"/>
              <a:gd name="adj2" fmla="val 99928"/>
              <a:gd name="adj3" fmla="val 16180"/>
              <a:gd name="adj4" fmla="val 110647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rgbClr val="FF66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敷地斜面から隣接地への土砂流出を防止するためのシートを敷いている箇所（約</a:t>
            </a:r>
            <a:r>
              <a:rPr kumimoji="1" lang="en-US" altLang="ja-JP" sz="1200" dirty="0">
                <a:solidFill>
                  <a:srgbClr val="FF66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</a:t>
            </a:r>
            <a:r>
              <a:rPr kumimoji="1" lang="ja-JP" altLang="en-US" sz="1200" dirty="0">
                <a:solidFill>
                  <a:srgbClr val="FF66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㎡）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F931F8B-E21F-7C7C-F800-4C2A461D3FC9}"/>
              </a:ext>
            </a:extLst>
          </p:cNvPr>
          <p:cNvCxnSpPr>
            <a:cxnSpLocks/>
          </p:cNvCxnSpPr>
          <p:nvPr/>
        </p:nvCxnSpPr>
        <p:spPr>
          <a:xfrm>
            <a:off x="5418746" y="3175838"/>
            <a:ext cx="412875" cy="6732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4523AAC3-ED5E-4B5C-22E4-B39CCBB062FB}"/>
              </a:ext>
            </a:extLst>
          </p:cNvPr>
          <p:cNvCxnSpPr>
            <a:cxnSpLocks/>
          </p:cNvCxnSpPr>
          <p:nvPr/>
        </p:nvCxnSpPr>
        <p:spPr>
          <a:xfrm flipV="1">
            <a:off x="5823827" y="3774665"/>
            <a:ext cx="666495" cy="74418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吹き出し: 線 41">
            <a:extLst>
              <a:ext uri="{FF2B5EF4-FFF2-40B4-BE49-F238E27FC236}">
                <a16:creationId xmlns:a16="http://schemas.microsoft.com/office/drawing/2014/main" id="{BD3765F6-B24B-08C3-D4BA-314A20D3BF53}"/>
              </a:ext>
            </a:extLst>
          </p:cNvPr>
          <p:cNvSpPr/>
          <p:nvPr/>
        </p:nvSpPr>
        <p:spPr>
          <a:xfrm>
            <a:off x="5355579" y="4536230"/>
            <a:ext cx="917748" cy="424905"/>
          </a:xfrm>
          <a:prstGeom prst="borderCallout1">
            <a:avLst>
              <a:gd name="adj1" fmla="val -1798"/>
              <a:gd name="adj2" fmla="val 74348"/>
              <a:gd name="adj3" fmla="val -170179"/>
              <a:gd name="adj4" fmla="val 7360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埋設物</a:t>
            </a:r>
            <a:endParaRPr kumimoji="1" lang="en-US" altLang="ja-JP" sz="12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kumimoji="1" lang="ja-JP" altLang="en-US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ガス管</a:t>
            </a:r>
            <a:r>
              <a:rPr kumimoji="1" lang="en-US" altLang="ja-JP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961E6D2E-BA99-C8CA-184D-E2A920E40188}"/>
              </a:ext>
            </a:extLst>
          </p:cNvPr>
          <p:cNvSpPr/>
          <p:nvPr/>
        </p:nvSpPr>
        <p:spPr>
          <a:xfrm>
            <a:off x="6409943" y="3617620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吹き出し: 線 43">
            <a:extLst>
              <a:ext uri="{FF2B5EF4-FFF2-40B4-BE49-F238E27FC236}">
                <a16:creationId xmlns:a16="http://schemas.microsoft.com/office/drawing/2014/main" id="{E288D7D5-8397-1E26-0C81-CCD06350ECA7}"/>
              </a:ext>
            </a:extLst>
          </p:cNvPr>
          <p:cNvSpPr/>
          <p:nvPr/>
        </p:nvSpPr>
        <p:spPr>
          <a:xfrm>
            <a:off x="6246960" y="4086215"/>
            <a:ext cx="917748" cy="365954"/>
          </a:xfrm>
          <a:prstGeom prst="borderCallout1">
            <a:avLst>
              <a:gd name="adj1" fmla="val -503"/>
              <a:gd name="adj2" fmla="val 35926"/>
              <a:gd name="adj3" fmla="val -107465"/>
              <a:gd name="adj4" fmla="val 2313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bg1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給水装置</a:t>
            </a: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3286B5BD-981B-9D8C-2D5D-1D88F3D4F0BB}"/>
              </a:ext>
            </a:extLst>
          </p:cNvPr>
          <p:cNvSpPr/>
          <p:nvPr/>
        </p:nvSpPr>
        <p:spPr>
          <a:xfrm>
            <a:off x="5005257" y="2356733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吹き出し: 線 45">
            <a:extLst>
              <a:ext uri="{FF2B5EF4-FFF2-40B4-BE49-F238E27FC236}">
                <a16:creationId xmlns:a16="http://schemas.microsoft.com/office/drawing/2014/main" id="{407D5058-4148-393F-1458-7251F5885103}"/>
              </a:ext>
            </a:extLst>
          </p:cNvPr>
          <p:cNvSpPr/>
          <p:nvPr/>
        </p:nvSpPr>
        <p:spPr>
          <a:xfrm>
            <a:off x="5468072" y="2381635"/>
            <a:ext cx="1557776" cy="393782"/>
          </a:xfrm>
          <a:prstGeom prst="borderCallout1">
            <a:avLst>
              <a:gd name="adj1" fmla="val 28224"/>
              <a:gd name="adj2" fmla="val -383"/>
              <a:gd name="adj3" fmla="val 261"/>
              <a:gd name="adj4" fmla="val -26489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accent3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電柱</a:t>
            </a:r>
            <a:endParaRPr kumimoji="1" lang="en-US" altLang="ja-JP" sz="1200" dirty="0">
              <a:solidFill>
                <a:schemeClr val="accent3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1200" dirty="0">
                <a:solidFill>
                  <a:schemeClr val="accent3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（本柱１、支線１）</a:t>
            </a: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8DC583CC-BFCF-281C-827E-5029119E36BB}"/>
              </a:ext>
            </a:extLst>
          </p:cNvPr>
          <p:cNvSpPr/>
          <p:nvPr/>
        </p:nvSpPr>
        <p:spPr>
          <a:xfrm>
            <a:off x="5711213" y="3887212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267A0982-CB8F-C2EE-BBCB-08DA1E68F128}"/>
              </a:ext>
            </a:extLst>
          </p:cNvPr>
          <p:cNvSpPr/>
          <p:nvPr/>
        </p:nvSpPr>
        <p:spPr>
          <a:xfrm>
            <a:off x="5168588" y="3957276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吹き出し: 線 48">
            <a:extLst>
              <a:ext uri="{FF2B5EF4-FFF2-40B4-BE49-F238E27FC236}">
                <a16:creationId xmlns:a16="http://schemas.microsoft.com/office/drawing/2014/main" id="{BDD68D18-AFF2-614C-03A1-EC67C8E76824}"/>
              </a:ext>
            </a:extLst>
          </p:cNvPr>
          <p:cNvSpPr/>
          <p:nvPr/>
        </p:nvSpPr>
        <p:spPr>
          <a:xfrm>
            <a:off x="3525599" y="4287968"/>
            <a:ext cx="1557776" cy="393782"/>
          </a:xfrm>
          <a:prstGeom prst="borderCallout1">
            <a:avLst>
              <a:gd name="adj1" fmla="val -2897"/>
              <a:gd name="adj2" fmla="val 91599"/>
              <a:gd name="adj3" fmla="val -66769"/>
              <a:gd name="adj4" fmla="val 10543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accent3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電柱</a:t>
            </a:r>
            <a:endParaRPr kumimoji="1" lang="en-US" altLang="ja-JP" sz="1200" dirty="0">
              <a:solidFill>
                <a:schemeClr val="accent3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1200" dirty="0">
                <a:solidFill>
                  <a:schemeClr val="accent3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（本柱２、支線１）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A6A7D71-6EF5-CB0A-AEEB-BFFAC2C9C75B}"/>
              </a:ext>
            </a:extLst>
          </p:cNvPr>
          <p:cNvCxnSpPr>
            <a:cxnSpLocks/>
            <a:stCxn id="49" idx="0"/>
            <a:endCxn id="47" idx="3"/>
          </p:cNvCxnSpPr>
          <p:nvPr/>
        </p:nvCxnSpPr>
        <p:spPr>
          <a:xfrm flipV="1">
            <a:off x="5083375" y="3948668"/>
            <a:ext cx="638382" cy="53619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吹き出し: 線 24">
            <a:extLst>
              <a:ext uri="{FF2B5EF4-FFF2-40B4-BE49-F238E27FC236}">
                <a16:creationId xmlns:a16="http://schemas.microsoft.com/office/drawing/2014/main" id="{BA5AF0C9-BFBF-20D4-54B6-B24EB1C0954F}"/>
              </a:ext>
            </a:extLst>
          </p:cNvPr>
          <p:cNvSpPr/>
          <p:nvPr/>
        </p:nvSpPr>
        <p:spPr>
          <a:xfrm>
            <a:off x="1517277" y="2786373"/>
            <a:ext cx="2384975" cy="424905"/>
          </a:xfrm>
          <a:prstGeom prst="borderCallout1">
            <a:avLst>
              <a:gd name="adj1" fmla="val 38136"/>
              <a:gd name="adj2" fmla="val 99928"/>
              <a:gd name="adj3" fmla="val 16180"/>
              <a:gd name="adj4" fmla="val 11064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埋設物</a:t>
            </a:r>
            <a:endParaRPr kumimoji="1" lang="en-US" altLang="ja-JP" sz="12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kumimoji="1" lang="ja-JP" altLang="en-US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建物基礎コンクリート６箇所</a:t>
            </a:r>
            <a:r>
              <a:rPr kumimoji="1" lang="en-US" altLang="ja-JP" sz="12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AABB86-D5A3-6644-0F1C-A80498F2DF60}"/>
              </a:ext>
            </a:extLst>
          </p:cNvPr>
          <p:cNvSpPr txBox="1"/>
          <p:nvPr/>
        </p:nvSpPr>
        <p:spPr>
          <a:xfrm>
            <a:off x="4371266" y="190464"/>
            <a:ext cx="116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拡大図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F05BA91-790C-67A1-159B-327FB7A7E210}"/>
              </a:ext>
            </a:extLst>
          </p:cNvPr>
          <p:cNvSpPr txBox="1"/>
          <p:nvPr/>
        </p:nvSpPr>
        <p:spPr>
          <a:xfrm>
            <a:off x="8292832" y="274302"/>
            <a:ext cx="1613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敷地は赤枠線内</a:t>
            </a:r>
          </a:p>
        </p:txBody>
      </p:sp>
    </p:spTree>
    <p:extLst>
      <p:ext uri="{BB962C8B-B14F-4D97-AF65-F5344CB8AC3E}">
        <p14:creationId xmlns:p14="http://schemas.microsoft.com/office/powerpoint/2010/main" val="19833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</TotalTime>
  <Words>146</Words>
  <Application>Microsoft Office PowerPoint</Application>
  <PresentationFormat>A4 210 x 297 mm</PresentationFormat>
  <Paragraphs>22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BIZ UDゴシック</vt:lpstr>
      <vt:lpstr>ＭＳ 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020528</dc:creator>
  <cp:lastModifiedBy>上野 敏弘</cp:lastModifiedBy>
  <cp:revision>13</cp:revision>
  <cp:lastPrinted>2026-01-29T03:59:45Z</cp:lastPrinted>
  <dcterms:created xsi:type="dcterms:W3CDTF">2025-03-10T04:34:45Z</dcterms:created>
  <dcterms:modified xsi:type="dcterms:W3CDTF">2026-01-29T06:15:02Z</dcterms:modified>
</cp:coreProperties>
</file>