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60" r:id="rId1"/>
  </p:sldMasterIdLst>
  <p:notesMasterIdLst>
    <p:notesMasterId r:id="rId4"/>
  </p:notesMasterIdLst>
  <p:sldIdLst>
    <p:sldId id="286" r:id="rId2"/>
    <p:sldId id="285" r:id="rId3"/>
  </p:sldIdLst>
  <p:sldSz cx="6858000" cy="9906000" type="A4"/>
  <p:notesSz cx="6807200" cy="9939338"/>
  <p:embeddedFontLst>
    <p:embeddedFont>
      <p:font typeface="BIZ UDPゴシック" panose="020B0400000000000000" pitchFamily="50" charset="-128"/>
      <p:regular r:id="rId5"/>
      <p:bold r:id="rId6"/>
    </p:embeddedFont>
    <p:embeddedFont>
      <p:font typeface="BIZ UDPゴシック" panose="020B0400000000000000" pitchFamily="50" charset="-128"/>
      <p:regular r:id="rId5"/>
      <p:bold r:id="rId6"/>
    </p:embeddedFont>
    <p:embeddedFont>
      <p:font typeface="BIZ UDゴシック" panose="020B0400000000000000" pitchFamily="49" charset="-128"/>
      <p:regular r:id="rId7"/>
      <p:bold r:id="rId8"/>
    </p:embeddedFont>
    <p:embeddedFont>
      <p:font typeface="UD デジタル 教科書体 NK-B" panose="02020700000000000000" pitchFamily="18" charset="-128"/>
      <p:bold r:id="rId9"/>
    </p:embeddedFont>
    <p:embeddedFont>
      <p:font typeface="游ゴシック" panose="020B0400000000000000" pitchFamily="50" charset="-128"/>
      <p:regular r:id="rId10"/>
      <p:bold r:id="rId11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作成者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05C83"/>
    <a:srgbClr val="FFCC99"/>
    <a:srgbClr val="F56A00"/>
    <a:srgbClr val="F7E1E6"/>
    <a:srgbClr val="F0C8D1"/>
    <a:srgbClr val="E6A2B0"/>
    <a:srgbClr val="F4F18B"/>
    <a:srgbClr val="D86719"/>
    <a:srgbClr val="4D9837"/>
    <a:srgbClr val="ABC3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64" autoAdjust="0"/>
    <p:restoredTop sz="96327" autoAdjust="0"/>
  </p:normalViewPr>
  <p:slideViewPr>
    <p:cSldViewPr snapToGrid="0">
      <p:cViewPr>
        <p:scale>
          <a:sx n="130" d="100"/>
          <a:sy n="130" d="100"/>
        </p:scale>
        <p:origin x="2214" y="-3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font" Target="fonts/font7.fntdata"/><Relationship Id="rId5" Type="http://schemas.openxmlformats.org/officeDocument/2006/relationships/font" Target="fonts/font1.fntdata"/><Relationship Id="rId15" Type="http://schemas.openxmlformats.org/officeDocument/2006/relationships/tableStyles" Target="tableStyles.xml"/><Relationship Id="rId10" Type="http://schemas.openxmlformats.org/officeDocument/2006/relationships/font" Target="fonts/font6.fntdata"/><Relationship Id="rId4" Type="http://schemas.openxmlformats.org/officeDocument/2006/relationships/notesMaster" Target="notesMasters/notesMaster1.xml"/><Relationship Id="rId9" Type="http://schemas.openxmlformats.org/officeDocument/2006/relationships/font" Target="fonts/font5.fntdata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3DB881-1E81-4591-A75D-AE5580E3D368}" type="datetimeFigureOut">
              <a:rPr kumimoji="1" lang="ja-JP" altLang="en-US" smtClean="0"/>
              <a:t>2026/5/28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43138" y="1243013"/>
            <a:ext cx="2320925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1038" y="4783138"/>
            <a:ext cx="5445125" cy="39131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6038" y="9440863"/>
            <a:ext cx="2949575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4F3071-A169-4284-B908-B3B8BDA92F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9298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590585-0A92-4F5D-4AFB-662AE5E874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C700BEA5-34EC-0594-6BFF-7F0087557C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9CFC5878-984B-85BB-195A-B258A1DCC7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646C5CF-110E-E5B6-174B-477B4B1833E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4F3071-A169-4284-B908-B3B8BDA92FFA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110004020202020204"/>
                <a:ea typeface="游ゴシック" panose="020B0400000000000000" pitchFamily="50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11000402020202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54861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4F3071-A169-4284-B908-B3B8BDA92FFA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69139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81021-F940-4A69-9417-F74C02A7613B}" type="datetimeFigureOut">
              <a:rPr kumimoji="1" lang="ja-JP" altLang="en-US" smtClean="0"/>
              <a:t>2026/5/28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07E10-DBE1-4A8A-96B3-31EA7EC2832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5084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6F81021-F940-4A69-9417-F74C02A7613B}" type="datetimeFigureOut">
              <a:rPr kumimoji="1" lang="ja-JP" altLang="en-US" smtClean="0"/>
              <a:t>2026/5/28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CC07E10-DBE1-4A8A-96B3-31EA7EC2832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51609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7" Type="http://schemas.openxmlformats.org/officeDocument/2006/relationships/image" Target="../media/image5.sv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11" Type="http://schemas.openxmlformats.org/officeDocument/2006/relationships/image" Target="../media/image9.png"/><Relationship Id="rId5" Type="http://schemas.openxmlformats.org/officeDocument/2006/relationships/image" Target="../media/image3.svg"/><Relationship Id="rId15" Type="http://schemas.openxmlformats.org/officeDocument/2006/relationships/image" Target="../media/image13.png"/><Relationship Id="rId10" Type="http://schemas.openxmlformats.org/officeDocument/2006/relationships/image" Target="../media/image8.svg"/><Relationship Id="rId19" Type="http://schemas.openxmlformats.org/officeDocument/2006/relationships/image" Target="../media/image17.svg"/><Relationship Id="rId4" Type="http://schemas.openxmlformats.org/officeDocument/2006/relationships/image" Target="../media/image2.sv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mext.go.jp/a_menu/shotou/career/05010502/017.htm" TargetMode="External"/><Relationship Id="rId13" Type="http://schemas.openxmlformats.org/officeDocument/2006/relationships/image" Target="../media/image23.png"/><Relationship Id="rId3" Type="http://schemas.openxmlformats.org/officeDocument/2006/relationships/image" Target="../media/image12.png"/><Relationship Id="rId7" Type="http://schemas.openxmlformats.org/officeDocument/2006/relationships/image" Target="../media/image20.png"/><Relationship Id="rId12" Type="http://schemas.openxmlformats.org/officeDocument/2006/relationships/hyperlink" Target="https://www.jasso.go.jp/shogakukin/about/taiyo/index.html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jasso.go.jp/shogakukin/dantaiseido/index.html" TargetMode="External"/><Relationship Id="rId11" Type="http://schemas.openxmlformats.org/officeDocument/2006/relationships/image" Target="../media/image22.png"/><Relationship Id="rId5" Type="http://schemas.openxmlformats.org/officeDocument/2006/relationships/image" Target="../media/image19.png"/><Relationship Id="rId10" Type="http://schemas.openxmlformats.org/officeDocument/2006/relationships/hyperlink" Target="https://www.mext.go.jp/kyufu/index.htm" TargetMode="External"/><Relationship Id="rId4" Type="http://schemas.openxmlformats.org/officeDocument/2006/relationships/hyperlink" Target="https://www.mext.go.jp/a_menu/shotou/mushouka/index.htm" TargetMode="External"/><Relationship Id="rId9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DE3A4F-3CFB-F3A1-32FB-AF06757970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 descr="背景パターン&#10;&#10;自動的に生成された説明">
            <a:extLst>
              <a:ext uri="{FF2B5EF4-FFF2-40B4-BE49-F238E27FC236}">
                <a16:creationId xmlns:a16="http://schemas.microsoft.com/office/drawing/2014/main" id="{3DFCB6BB-F5EE-76F6-8758-6637FA1A23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0"/>
            <a:ext cx="6866908" cy="9906000"/>
          </a:xfrm>
          <a:prstGeom prst="rect">
            <a:avLst/>
          </a:prstGeom>
        </p:spPr>
      </p:pic>
      <p:sp>
        <p:nvSpPr>
          <p:cNvPr id="4" name="字幕 2">
            <a:extLst>
              <a:ext uri="{FF2B5EF4-FFF2-40B4-BE49-F238E27FC236}">
                <a16:creationId xmlns:a16="http://schemas.microsoft.com/office/drawing/2014/main" id="{834A3FB9-90CC-D5EF-1171-21D35798D1A1}"/>
              </a:ext>
            </a:extLst>
          </p:cNvPr>
          <p:cNvSpPr txBox="1">
            <a:spLocks/>
          </p:cNvSpPr>
          <p:nvPr/>
        </p:nvSpPr>
        <p:spPr>
          <a:xfrm>
            <a:off x="0" y="2462411"/>
            <a:ext cx="6875433" cy="250137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132080" tIns="66040" rIns="132080" bIns="6604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" name="字幕 2">
            <a:extLst>
              <a:ext uri="{FF2B5EF4-FFF2-40B4-BE49-F238E27FC236}">
                <a16:creationId xmlns:a16="http://schemas.microsoft.com/office/drawing/2014/main" id="{605CBBC9-64AF-C223-217D-8BEAC582CD20}"/>
              </a:ext>
            </a:extLst>
          </p:cNvPr>
          <p:cNvSpPr txBox="1">
            <a:spLocks/>
          </p:cNvSpPr>
          <p:nvPr/>
        </p:nvSpPr>
        <p:spPr>
          <a:xfrm>
            <a:off x="7551" y="4936722"/>
            <a:ext cx="6875814" cy="255160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132080" tIns="66040" rIns="132080" bIns="6604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9" name="字幕 2">
            <a:extLst>
              <a:ext uri="{FF2B5EF4-FFF2-40B4-BE49-F238E27FC236}">
                <a16:creationId xmlns:a16="http://schemas.microsoft.com/office/drawing/2014/main" id="{2FCDE825-FFAF-CDBD-68DE-A5F92B0EA06D}"/>
              </a:ext>
            </a:extLst>
          </p:cNvPr>
          <p:cNvSpPr txBox="1">
            <a:spLocks/>
          </p:cNvSpPr>
          <p:nvPr/>
        </p:nvSpPr>
        <p:spPr>
          <a:xfrm>
            <a:off x="6040" y="7563947"/>
            <a:ext cx="6869394" cy="171112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132080" tIns="66040" rIns="132080" bIns="6604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16" name="角丸四角形 105">
            <a:extLst>
              <a:ext uri="{FF2B5EF4-FFF2-40B4-BE49-F238E27FC236}">
                <a16:creationId xmlns:a16="http://schemas.microsoft.com/office/drawing/2014/main" id="{E54F63E9-D7F7-8CE7-CB72-1534B984987D}"/>
              </a:ext>
            </a:extLst>
          </p:cNvPr>
          <p:cNvSpPr/>
          <p:nvPr/>
        </p:nvSpPr>
        <p:spPr>
          <a:xfrm>
            <a:off x="772216" y="3548478"/>
            <a:ext cx="5910761" cy="1128357"/>
          </a:xfrm>
          <a:prstGeom prst="roundRect">
            <a:avLst>
              <a:gd name="adj" fmla="val 488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17" name="角丸四角形 116">
            <a:extLst>
              <a:ext uri="{FF2B5EF4-FFF2-40B4-BE49-F238E27FC236}">
                <a16:creationId xmlns:a16="http://schemas.microsoft.com/office/drawing/2014/main" id="{88FFDD9C-A911-E159-4E3C-C55645244EAB}"/>
              </a:ext>
            </a:extLst>
          </p:cNvPr>
          <p:cNvSpPr/>
          <p:nvPr/>
        </p:nvSpPr>
        <p:spPr>
          <a:xfrm>
            <a:off x="782597" y="5124218"/>
            <a:ext cx="3101293" cy="1350358"/>
          </a:xfrm>
          <a:prstGeom prst="roundRect">
            <a:avLst>
              <a:gd name="adj" fmla="val 493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18" name="角丸四角形 117">
            <a:extLst>
              <a:ext uri="{FF2B5EF4-FFF2-40B4-BE49-F238E27FC236}">
                <a16:creationId xmlns:a16="http://schemas.microsoft.com/office/drawing/2014/main" id="{5D986752-95AD-D686-0F31-946ABDE91B06}"/>
              </a:ext>
            </a:extLst>
          </p:cNvPr>
          <p:cNvSpPr/>
          <p:nvPr/>
        </p:nvSpPr>
        <p:spPr>
          <a:xfrm>
            <a:off x="4008511" y="5121395"/>
            <a:ext cx="2674466" cy="2134096"/>
          </a:xfrm>
          <a:prstGeom prst="roundRect">
            <a:avLst>
              <a:gd name="adj" fmla="val 276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06" name="角丸四角形 105">
            <a:extLst>
              <a:ext uri="{FF2B5EF4-FFF2-40B4-BE49-F238E27FC236}">
                <a16:creationId xmlns:a16="http://schemas.microsoft.com/office/drawing/2014/main" id="{DC8B262E-199C-B161-F268-80593E1FC575}"/>
              </a:ext>
            </a:extLst>
          </p:cNvPr>
          <p:cNvSpPr/>
          <p:nvPr/>
        </p:nvSpPr>
        <p:spPr>
          <a:xfrm>
            <a:off x="754800" y="2589344"/>
            <a:ext cx="5928177" cy="863919"/>
          </a:xfrm>
          <a:prstGeom prst="roundRect">
            <a:avLst>
              <a:gd name="adj" fmla="val 488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A0296A97-D381-2F31-F500-2EBBDCAFD20C}"/>
              </a:ext>
            </a:extLst>
          </p:cNvPr>
          <p:cNvSpPr/>
          <p:nvPr/>
        </p:nvSpPr>
        <p:spPr>
          <a:xfrm>
            <a:off x="1" y="4785538"/>
            <a:ext cx="6884202" cy="21280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6F5C8C4E-C897-76BF-2CBD-C37988D82D00}"/>
              </a:ext>
            </a:extLst>
          </p:cNvPr>
          <p:cNvSpPr txBox="1"/>
          <p:nvPr/>
        </p:nvSpPr>
        <p:spPr>
          <a:xfrm>
            <a:off x="192321" y="2569181"/>
            <a:ext cx="396753" cy="2255955"/>
          </a:xfrm>
          <a:prstGeom prst="roundRect">
            <a:avLst/>
          </a:prstGeom>
          <a:solidFill>
            <a:schemeClr val="tx2">
              <a:lumMod val="75000"/>
              <a:lumOff val="25000"/>
            </a:schemeClr>
          </a:solidFill>
          <a:ln w="50800">
            <a:solidFill>
              <a:schemeClr val="tx2">
                <a:lumMod val="75000"/>
                <a:lumOff val="25000"/>
              </a:schemeClr>
            </a:solidFill>
          </a:ln>
        </p:spPr>
        <p:txBody>
          <a:bodyPr vert="eaVert" wrap="none" lIns="36000" tIns="108000" rIns="36000" bIns="72000" rtlCol="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大学</a:t>
            </a:r>
            <a:r>
              <a:rPr kumimoji="1" lang="ja-JP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・</a:t>
            </a: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専門学校</a:t>
            </a:r>
            <a:r>
              <a:rPr kumimoji="1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 </a:t>
            </a:r>
            <a:r>
              <a:rPr kumimoji="1" lang="ja-JP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など</a:t>
            </a:r>
            <a:endParaRPr kumimoji="1" lang="ja-JP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</p:txBody>
      </p:sp>
      <p:sp>
        <p:nvSpPr>
          <p:cNvPr id="32" name="字幕 2">
            <a:extLst>
              <a:ext uri="{FF2B5EF4-FFF2-40B4-BE49-F238E27FC236}">
                <a16:creationId xmlns:a16="http://schemas.microsoft.com/office/drawing/2014/main" id="{9D8E2C4F-F183-1B92-E108-F414328751A8}"/>
              </a:ext>
            </a:extLst>
          </p:cNvPr>
          <p:cNvSpPr txBox="1">
            <a:spLocks/>
          </p:cNvSpPr>
          <p:nvPr/>
        </p:nvSpPr>
        <p:spPr>
          <a:xfrm>
            <a:off x="1414701" y="5797651"/>
            <a:ext cx="2186496" cy="1938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none" lIns="0" tIns="0" rIns="0" bIns="0" rtlCol="0">
            <a:sp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（Ｄ） </a:t>
            </a:r>
            <a:r>
              <a:rPr lang="ja-JP" altLang="en-US" sz="1400" b="1" dirty="0">
                <a:solidFill>
                  <a:prstClr val="black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高等学校等就学支援金</a:t>
            </a:r>
            <a:endParaRPr kumimoji="1" lang="ja-JP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</p:txBody>
      </p:sp>
      <p:sp>
        <p:nvSpPr>
          <p:cNvPr id="33" name="字幕 2">
            <a:extLst>
              <a:ext uri="{FF2B5EF4-FFF2-40B4-BE49-F238E27FC236}">
                <a16:creationId xmlns:a16="http://schemas.microsoft.com/office/drawing/2014/main" id="{4B946721-7B95-40DE-FD53-624D070EA076}"/>
              </a:ext>
            </a:extLst>
          </p:cNvPr>
          <p:cNvSpPr txBox="1">
            <a:spLocks/>
          </p:cNvSpPr>
          <p:nvPr/>
        </p:nvSpPr>
        <p:spPr>
          <a:xfrm>
            <a:off x="4103134" y="5158663"/>
            <a:ext cx="2981377" cy="24622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0" tIns="0" rIns="0" bIns="0" rtlCol="0">
            <a:sp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EA72E">
                    <a:lumMod val="75000"/>
                  </a:srgbClr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● 制服代</a:t>
            </a:r>
            <a:r>
              <a:rPr lang="ja-JP" altLang="en-US" sz="1400" b="1" dirty="0">
                <a:solidFill>
                  <a:srgbClr val="4EA72E">
                    <a:lumMod val="75000"/>
                  </a:srgbClr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、</a:t>
            </a:r>
            <a:r>
              <a:rPr kumimoji="1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EA72E">
                    <a:lumMod val="75000"/>
                  </a:srgbClr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教材費</a:t>
            </a:r>
            <a:r>
              <a:rPr kumimoji="1" lang="ja-JP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EA72E">
                    <a:lumMod val="75000"/>
                  </a:srgbClr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などの支援</a:t>
            </a:r>
            <a:endParaRPr kumimoji="1" lang="en-US" altLang="ja-JP" sz="1700" b="1" i="0" u="none" strike="noStrike" kern="1200" cap="none" spc="0" normalizeH="0" baseline="0" noProof="0" dirty="0">
              <a:ln>
                <a:noFill/>
              </a:ln>
              <a:solidFill>
                <a:srgbClr val="4EA72E">
                  <a:lumMod val="75000"/>
                </a:srgbClr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</p:txBody>
      </p:sp>
      <p:sp>
        <p:nvSpPr>
          <p:cNvPr id="36" name="字幕 2">
            <a:extLst>
              <a:ext uri="{FF2B5EF4-FFF2-40B4-BE49-F238E27FC236}">
                <a16:creationId xmlns:a16="http://schemas.microsoft.com/office/drawing/2014/main" id="{90A554A4-D41C-B249-0898-04DEFC998BB1}"/>
              </a:ext>
            </a:extLst>
          </p:cNvPr>
          <p:cNvSpPr txBox="1">
            <a:spLocks/>
          </p:cNvSpPr>
          <p:nvPr/>
        </p:nvSpPr>
        <p:spPr>
          <a:xfrm>
            <a:off x="830654" y="3600676"/>
            <a:ext cx="2274662" cy="24622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none" lIns="0" tIns="0" rIns="0" bIns="0" rtlCol="0">
            <a:sp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E2841">
                    <a:lumMod val="75000"/>
                    <a:lumOff val="25000"/>
                  </a:srgbClr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● 学費、生活費 </a:t>
            </a:r>
            <a:r>
              <a:rPr kumimoji="1" lang="ja-JP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0E2841">
                    <a:lumMod val="75000"/>
                    <a:lumOff val="25000"/>
                  </a:srgbClr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などの</a:t>
            </a:r>
            <a:r>
              <a:rPr kumimoji="1" lang="ja-JP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E2841">
                    <a:lumMod val="75000"/>
                    <a:lumOff val="25000"/>
                  </a:srgbClr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支援</a:t>
            </a:r>
            <a:endParaRPr kumimoji="1" lang="en-US" altLang="ja-JP" sz="1050" b="1" i="0" u="none" strike="noStrike" kern="1200" cap="none" spc="0" normalizeH="0" baseline="0" noProof="0" dirty="0">
              <a:ln>
                <a:noFill/>
              </a:ln>
              <a:solidFill>
                <a:srgbClr val="0E2841">
                  <a:lumMod val="75000"/>
                  <a:lumOff val="25000"/>
                </a:srgbClr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F5545A67-4CEE-5716-35CC-95DA937F8FFA}"/>
              </a:ext>
            </a:extLst>
          </p:cNvPr>
          <p:cNvSpPr txBox="1"/>
          <p:nvPr/>
        </p:nvSpPr>
        <p:spPr>
          <a:xfrm>
            <a:off x="1427788" y="3120967"/>
            <a:ext cx="4477188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（Ａ） 高等教育の修学支援新制度 （授業料・入学金の減免）</a:t>
            </a:r>
            <a:endParaRPr kumimoji="0" lang="en-US" altLang="ja-JP" sz="1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2E87793C-2B80-71F4-8827-0B4A5ED258AE}"/>
              </a:ext>
            </a:extLst>
          </p:cNvPr>
          <p:cNvSpPr txBox="1"/>
          <p:nvPr/>
        </p:nvSpPr>
        <p:spPr>
          <a:xfrm>
            <a:off x="1427788" y="4332005"/>
            <a:ext cx="39081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（Ｃ） 日本学生支援機構の貸与型奨学金</a:t>
            </a:r>
            <a:endParaRPr kumimoji="0" lang="en-US" altLang="ja-JP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</p:txBody>
      </p:sp>
      <p:sp>
        <p:nvSpPr>
          <p:cNvPr id="8" name="字幕 2">
            <a:extLst>
              <a:ext uri="{FF2B5EF4-FFF2-40B4-BE49-F238E27FC236}">
                <a16:creationId xmlns:a16="http://schemas.microsoft.com/office/drawing/2014/main" id="{FC316AB4-2535-942D-43E5-5D1C3648851C}"/>
              </a:ext>
            </a:extLst>
          </p:cNvPr>
          <p:cNvSpPr txBox="1">
            <a:spLocks/>
          </p:cNvSpPr>
          <p:nvPr/>
        </p:nvSpPr>
        <p:spPr>
          <a:xfrm>
            <a:off x="898509" y="5237607"/>
            <a:ext cx="1497205" cy="2215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none" lIns="0" tIns="0" rIns="0" bIns="0" rtlCol="0">
            <a:sp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EA72E">
                    <a:lumMod val="75000"/>
                  </a:srgbClr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● 授業料 </a:t>
            </a:r>
            <a:r>
              <a:rPr kumimoji="1" lang="ja-JP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4EA72E">
                    <a:lumMod val="75000"/>
                  </a:srgbClr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の支援</a:t>
            </a:r>
            <a:endParaRPr kumimoji="1" lang="en-US" altLang="ja-JP" sz="1200" b="1" i="0" u="none" strike="noStrike" kern="1200" cap="none" spc="0" normalizeH="0" baseline="0" noProof="0" dirty="0">
              <a:ln>
                <a:noFill/>
              </a:ln>
              <a:solidFill>
                <a:srgbClr val="4EA72E">
                  <a:lumMod val="75000"/>
                </a:srgbClr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</p:txBody>
      </p:sp>
      <p:sp>
        <p:nvSpPr>
          <p:cNvPr id="9" name="字幕 2">
            <a:extLst>
              <a:ext uri="{FF2B5EF4-FFF2-40B4-BE49-F238E27FC236}">
                <a16:creationId xmlns:a16="http://schemas.microsoft.com/office/drawing/2014/main" id="{85ABF2F0-0F9B-FAEB-C680-7E16F80B9E36}"/>
              </a:ext>
            </a:extLst>
          </p:cNvPr>
          <p:cNvSpPr txBox="1">
            <a:spLocks/>
          </p:cNvSpPr>
          <p:nvPr/>
        </p:nvSpPr>
        <p:spPr>
          <a:xfrm>
            <a:off x="4414949" y="5873599"/>
            <a:ext cx="2028651" cy="1938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0" tIns="0" rIns="0" bIns="0" rtlCol="0">
            <a:sp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（</a:t>
            </a:r>
            <a:r>
              <a:rPr lang="en-US" altLang="ja-JP" sz="1400" b="1" dirty="0">
                <a:solidFill>
                  <a:prstClr val="black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F</a:t>
            </a:r>
            <a:r>
              <a:rPr kumimoji="1" lang="ja-JP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） 高校生等奨学給付金</a:t>
            </a:r>
            <a:endParaRPr kumimoji="1" lang="en-US" altLang="ja-JP" sz="1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</p:txBody>
      </p:sp>
      <p:sp>
        <p:nvSpPr>
          <p:cNvPr id="71" name="円/楕円 70">
            <a:extLst>
              <a:ext uri="{FF2B5EF4-FFF2-40B4-BE49-F238E27FC236}">
                <a16:creationId xmlns:a16="http://schemas.microsoft.com/office/drawing/2014/main" id="{E2BA43B0-27C7-F673-7F12-A6E570F47AE5}"/>
              </a:ext>
            </a:extLst>
          </p:cNvPr>
          <p:cNvSpPr/>
          <p:nvPr/>
        </p:nvSpPr>
        <p:spPr>
          <a:xfrm>
            <a:off x="100410" y="871962"/>
            <a:ext cx="493433" cy="49343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ptos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72" name="円/楕円 71">
            <a:extLst>
              <a:ext uri="{FF2B5EF4-FFF2-40B4-BE49-F238E27FC236}">
                <a16:creationId xmlns:a16="http://schemas.microsoft.com/office/drawing/2014/main" id="{2FE0F26D-2ACC-9055-984A-B23414EFC18B}"/>
              </a:ext>
            </a:extLst>
          </p:cNvPr>
          <p:cNvSpPr/>
          <p:nvPr/>
        </p:nvSpPr>
        <p:spPr>
          <a:xfrm>
            <a:off x="446970" y="871962"/>
            <a:ext cx="493433" cy="49343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73" name="円/楕円 72">
            <a:extLst>
              <a:ext uri="{FF2B5EF4-FFF2-40B4-BE49-F238E27FC236}">
                <a16:creationId xmlns:a16="http://schemas.microsoft.com/office/drawing/2014/main" id="{737DE6F7-5D0B-E42D-7CCC-952D3456119A}"/>
              </a:ext>
            </a:extLst>
          </p:cNvPr>
          <p:cNvSpPr/>
          <p:nvPr/>
        </p:nvSpPr>
        <p:spPr>
          <a:xfrm>
            <a:off x="812579" y="871962"/>
            <a:ext cx="493433" cy="49343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74" name="円/楕円 73">
            <a:extLst>
              <a:ext uri="{FF2B5EF4-FFF2-40B4-BE49-F238E27FC236}">
                <a16:creationId xmlns:a16="http://schemas.microsoft.com/office/drawing/2014/main" id="{27B1627D-4931-95D3-AD5D-AA67378BFE91}"/>
              </a:ext>
            </a:extLst>
          </p:cNvPr>
          <p:cNvSpPr/>
          <p:nvPr/>
        </p:nvSpPr>
        <p:spPr>
          <a:xfrm>
            <a:off x="1728971" y="871760"/>
            <a:ext cx="493433" cy="49343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75" name="円/楕円 74">
            <a:extLst>
              <a:ext uri="{FF2B5EF4-FFF2-40B4-BE49-F238E27FC236}">
                <a16:creationId xmlns:a16="http://schemas.microsoft.com/office/drawing/2014/main" id="{8520BF80-5AE4-40A2-D04F-B4064525C357}"/>
              </a:ext>
            </a:extLst>
          </p:cNvPr>
          <p:cNvSpPr/>
          <p:nvPr/>
        </p:nvSpPr>
        <p:spPr>
          <a:xfrm>
            <a:off x="2075998" y="871760"/>
            <a:ext cx="493433" cy="49343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游ゴシック" panose="020B0400000000000000" pitchFamily="50" charset="-128"/>
              <a:cs typeface="+mn-cs"/>
            </a:endParaRPr>
          </a:p>
        </p:txBody>
      </p:sp>
      <p:pic>
        <p:nvPicPr>
          <p:cNvPr id="101" name="グラフィックス 100">
            <a:extLst>
              <a:ext uri="{FF2B5EF4-FFF2-40B4-BE49-F238E27FC236}">
                <a16:creationId xmlns:a16="http://schemas.microsoft.com/office/drawing/2014/main" id="{22AD7BF3-563B-2534-83B2-14658809978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9190" r="75555" b="78234"/>
          <a:stretch/>
        </p:blipFill>
        <p:spPr>
          <a:xfrm>
            <a:off x="166501" y="964721"/>
            <a:ext cx="1082135" cy="318392"/>
          </a:xfrm>
          <a:prstGeom prst="rect">
            <a:avLst/>
          </a:prstGeom>
        </p:spPr>
      </p:pic>
      <p:pic>
        <p:nvPicPr>
          <p:cNvPr id="103" name="グラフィックス 102">
            <a:extLst>
              <a:ext uri="{FF2B5EF4-FFF2-40B4-BE49-F238E27FC236}">
                <a16:creationId xmlns:a16="http://schemas.microsoft.com/office/drawing/2014/main" id="{EFB6D319-CB91-B445-D2A1-201CBF132C2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44180" r="45446" b="78235"/>
          <a:stretch/>
        </p:blipFill>
        <p:spPr>
          <a:xfrm>
            <a:off x="1793970" y="960255"/>
            <a:ext cx="735790" cy="318392"/>
          </a:xfrm>
          <a:prstGeom prst="rect">
            <a:avLst/>
          </a:prstGeom>
        </p:spPr>
      </p:pic>
      <p:pic>
        <p:nvPicPr>
          <p:cNvPr id="105" name="グラフィックス 104">
            <a:extLst>
              <a:ext uri="{FF2B5EF4-FFF2-40B4-BE49-F238E27FC236}">
                <a16:creationId xmlns:a16="http://schemas.microsoft.com/office/drawing/2014/main" id="{AF9BC9FF-9C5C-B3D8-FE3B-B671C962D7B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16215" t="95727" r="75566"/>
          <a:stretch/>
        </p:blipFill>
        <p:spPr>
          <a:xfrm>
            <a:off x="1283365" y="1126748"/>
            <a:ext cx="493975" cy="175518"/>
          </a:xfrm>
          <a:prstGeom prst="rect">
            <a:avLst/>
          </a:prstGeom>
        </p:spPr>
      </p:pic>
      <p:pic>
        <p:nvPicPr>
          <p:cNvPr id="107" name="グラフィックス 106">
            <a:extLst>
              <a:ext uri="{FF2B5EF4-FFF2-40B4-BE49-F238E27FC236}">
                <a16:creationId xmlns:a16="http://schemas.microsoft.com/office/drawing/2014/main" id="{AFD84973-974E-A1A4-E9E0-6C96D5462EE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51406" t="93783" r="40486"/>
          <a:stretch/>
        </p:blipFill>
        <p:spPr>
          <a:xfrm>
            <a:off x="2556857" y="1039675"/>
            <a:ext cx="487292" cy="255377"/>
          </a:xfrm>
          <a:prstGeom prst="rect">
            <a:avLst/>
          </a:prstGeom>
        </p:spPr>
      </p:pic>
      <p:sp>
        <p:nvSpPr>
          <p:cNvPr id="110" name="三角形 109">
            <a:extLst>
              <a:ext uri="{FF2B5EF4-FFF2-40B4-BE49-F238E27FC236}">
                <a16:creationId xmlns:a16="http://schemas.microsoft.com/office/drawing/2014/main" id="{0AC0C18C-8555-285C-6606-9C1AB80AF7BC}"/>
              </a:ext>
            </a:extLst>
          </p:cNvPr>
          <p:cNvSpPr/>
          <p:nvPr/>
        </p:nvSpPr>
        <p:spPr>
          <a:xfrm rot="12624522">
            <a:off x="3949801" y="1025419"/>
            <a:ext cx="110413" cy="32461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11" name="三角形 110">
            <a:extLst>
              <a:ext uri="{FF2B5EF4-FFF2-40B4-BE49-F238E27FC236}">
                <a16:creationId xmlns:a16="http://schemas.microsoft.com/office/drawing/2014/main" id="{AD006114-3686-F685-08EC-840C4A2557C6}"/>
              </a:ext>
            </a:extLst>
          </p:cNvPr>
          <p:cNvSpPr/>
          <p:nvPr/>
        </p:nvSpPr>
        <p:spPr>
          <a:xfrm rot="14504152">
            <a:off x="4050815" y="1182086"/>
            <a:ext cx="104638" cy="240467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12" name="三角形 111">
            <a:extLst>
              <a:ext uri="{FF2B5EF4-FFF2-40B4-BE49-F238E27FC236}">
                <a16:creationId xmlns:a16="http://schemas.microsoft.com/office/drawing/2014/main" id="{C7E1A8C9-BDA7-E5D0-8911-EC497F8B418D}"/>
              </a:ext>
            </a:extLst>
          </p:cNvPr>
          <p:cNvSpPr/>
          <p:nvPr/>
        </p:nvSpPr>
        <p:spPr>
          <a:xfrm rot="10594860" flipH="1">
            <a:off x="3791234" y="1042634"/>
            <a:ext cx="104638" cy="240467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游ゴシック" panose="020B0400000000000000" pitchFamily="50" charset="-128"/>
              <a:cs typeface="+mn-cs"/>
            </a:endParaRPr>
          </a:p>
        </p:txBody>
      </p:sp>
      <p:pic>
        <p:nvPicPr>
          <p:cNvPr id="97" name="図 96" descr="部屋, テーブル, ベッド が含まれている画像&#10;&#10;自動的に生成された説明">
            <a:extLst>
              <a:ext uri="{FF2B5EF4-FFF2-40B4-BE49-F238E27FC236}">
                <a16:creationId xmlns:a16="http://schemas.microsoft.com/office/drawing/2014/main" id="{9DA2B3ED-955B-CF8B-A36B-9112512A10F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1453" y="3623595"/>
            <a:ext cx="1382003" cy="1382003"/>
          </a:xfrm>
          <a:prstGeom prst="rect">
            <a:avLst/>
          </a:prstGeom>
        </p:spPr>
      </p:pic>
      <p:pic>
        <p:nvPicPr>
          <p:cNvPr id="100" name="図 99" descr="グラフ, ヒストグラム&#10;&#10;自動的に生成された説明">
            <a:extLst>
              <a:ext uri="{FF2B5EF4-FFF2-40B4-BE49-F238E27FC236}">
                <a16:creationId xmlns:a16="http://schemas.microsoft.com/office/drawing/2014/main" id="{7B5681CB-B3DB-8AFE-27E6-6D4A21B586A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3627" y="3072159"/>
            <a:ext cx="1227862" cy="807648"/>
          </a:xfrm>
          <a:prstGeom prst="rect">
            <a:avLst/>
          </a:prstGeom>
        </p:spPr>
      </p:pic>
      <p:pic>
        <p:nvPicPr>
          <p:cNvPr id="115" name="グラフィックス 114" descr="左矢印付きの円 単色塗りつぶし">
            <a:extLst>
              <a:ext uri="{FF2B5EF4-FFF2-40B4-BE49-F238E27FC236}">
                <a16:creationId xmlns:a16="http://schemas.microsoft.com/office/drawing/2014/main" id="{246EA686-651F-BE38-3B1A-29EEFB63444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flipH="1">
            <a:off x="1063855" y="3062594"/>
            <a:ext cx="325421" cy="325421"/>
          </a:xfrm>
          <a:prstGeom prst="rect">
            <a:avLst/>
          </a:prstGeom>
        </p:spPr>
      </p:pic>
      <p:sp>
        <p:nvSpPr>
          <p:cNvPr id="65" name="角丸四角形 117">
            <a:extLst>
              <a:ext uri="{FF2B5EF4-FFF2-40B4-BE49-F238E27FC236}">
                <a16:creationId xmlns:a16="http://schemas.microsoft.com/office/drawing/2014/main" id="{C99A2788-C330-5007-4332-65512A2B8137}"/>
              </a:ext>
            </a:extLst>
          </p:cNvPr>
          <p:cNvSpPr/>
          <p:nvPr/>
        </p:nvSpPr>
        <p:spPr>
          <a:xfrm>
            <a:off x="782596" y="6527968"/>
            <a:ext cx="3114445" cy="733241"/>
          </a:xfrm>
          <a:prstGeom prst="roundRect">
            <a:avLst>
              <a:gd name="adj" fmla="val 942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70" name="角丸四角形 122">
            <a:extLst>
              <a:ext uri="{FF2B5EF4-FFF2-40B4-BE49-F238E27FC236}">
                <a16:creationId xmlns:a16="http://schemas.microsoft.com/office/drawing/2014/main" id="{5337F427-1E35-BE60-41EC-7BC94D119CD4}"/>
              </a:ext>
            </a:extLst>
          </p:cNvPr>
          <p:cNvSpPr/>
          <p:nvPr/>
        </p:nvSpPr>
        <p:spPr>
          <a:xfrm>
            <a:off x="741508" y="7772500"/>
            <a:ext cx="3335714" cy="1157054"/>
          </a:xfrm>
          <a:prstGeom prst="roundRect">
            <a:avLst>
              <a:gd name="adj" fmla="val 67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76" name="角丸四角形 123">
            <a:extLst>
              <a:ext uri="{FF2B5EF4-FFF2-40B4-BE49-F238E27FC236}">
                <a16:creationId xmlns:a16="http://schemas.microsoft.com/office/drawing/2014/main" id="{BB5A6224-472F-009E-E819-22BBC559F99E}"/>
              </a:ext>
            </a:extLst>
          </p:cNvPr>
          <p:cNvSpPr/>
          <p:nvPr/>
        </p:nvSpPr>
        <p:spPr>
          <a:xfrm>
            <a:off x="4161984" y="7771481"/>
            <a:ext cx="2520993" cy="1175454"/>
          </a:xfrm>
          <a:prstGeom prst="roundRect">
            <a:avLst>
              <a:gd name="adj" fmla="val 580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80" name="字幕 2">
            <a:extLst>
              <a:ext uri="{FF2B5EF4-FFF2-40B4-BE49-F238E27FC236}">
                <a16:creationId xmlns:a16="http://schemas.microsoft.com/office/drawing/2014/main" id="{AB4FA54E-09F1-2A28-34F1-C5B5A0CA6458}"/>
              </a:ext>
            </a:extLst>
          </p:cNvPr>
          <p:cNvSpPr txBox="1">
            <a:spLocks/>
          </p:cNvSpPr>
          <p:nvPr/>
        </p:nvSpPr>
        <p:spPr>
          <a:xfrm>
            <a:off x="823967" y="7877245"/>
            <a:ext cx="3335714" cy="2215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0" tIns="0" rIns="0" bIns="0" rtlCol="0">
            <a:sp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1600" b="1" i="0" u="none" strike="noStrike" kern="1200" cap="none" spc="-50" normalizeH="0" baseline="0" noProof="0" dirty="0">
                <a:ln>
                  <a:noFill/>
                </a:ln>
                <a:solidFill>
                  <a:srgbClr val="E05C83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● 学用品費</a:t>
            </a:r>
            <a:r>
              <a:rPr lang="ja-JP" altLang="en-US" sz="1400" b="1" spc="-50" dirty="0">
                <a:solidFill>
                  <a:srgbClr val="E05C83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、</a:t>
            </a:r>
            <a:r>
              <a:rPr lang="ja-JP" altLang="en-US" sz="1600" b="1" spc="-50" dirty="0">
                <a:solidFill>
                  <a:srgbClr val="E05C83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修学旅行</a:t>
            </a:r>
            <a:r>
              <a:rPr kumimoji="1" lang="ja-JP" altLang="en-US" sz="1600" b="1" i="0" u="none" strike="noStrike" kern="1200" cap="none" spc="-50" normalizeH="0" baseline="0" noProof="0" dirty="0">
                <a:ln>
                  <a:noFill/>
                </a:ln>
                <a:solidFill>
                  <a:srgbClr val="E05C83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費</a:t>
            </a:r>
            <a:r>
              <a:rPr kumimoji="1" lang="ja-JP" altLang="en-US" sz="1100" b="1" i="0" u="none" strike="noStrike" kern="1200" cap="none" spc="-50" normalizeH="0" baseline="0" noProof="0" dirty="0">
                <a:ln>
                  <a:noFill/>
                </a:ln>
                <a:solidFill>
                  <a:srgbClr val="E05C83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 </a:t>
            </a:r>
            <a:r>
              <a:rPr kumimoji="1" lang="ja-JP" altLang="en-US" sz="1200" b="1" i="0" u="none" strike="noStrike" kern="1200" cap="none" spc="-50" normalizeH="0" baseline="0" noProof="0" dirty="0">
                <a:ln>
                  <a:noFill/>
                </a:ln>
                <a:solidFill>
                  <a:srgbClr val="E05C83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などの支援</a:t>
            </a:r>
            <a:endParaRPr kumimoji="1" lang="en-US" altLang="ja-JP" sz="1600" b="1" i="0" u="none" strike="noStrike" kern="1200" cap="none" spc="-50" normalizeH="0" baseline="0" noProof="0" dirty="0">
              <a:ln>
                <a:noFill/>
              </a:ln>
              <a:solidFill>
                <a:srgbClr val="E05C83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</p:txBody>
      </p:sp>
      <p:sp>
        <p:nvSpPr>
          <p:cNvPr id="81" name="字幕 2">
            <a:extLst>
              <a:ext uri="{FF2B5EF4-FFF2-40B4-BE49-F238E27FC236}">
                <a16:creationId xmlns:a16="http://schemas.microsoft.com/office/drawing/2014/main" id="{08352B71-E130-CDA8-AD17-D044A19AB164}"/>
              </a:ext>
            </a:extLst>
          </p:cNvPr>
          <p:cNvSpPr txBox="1">
            <a:spLocks/>
          </p:cNvSpPr>
          <p:nvPr/>
        </p:nvSpPr>
        <p:spPr>
          <a:xfrm>
            <a:off x="4242140" y="7882683"/>
            <a:ext cx="2317167" cy="2215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0" tIns="0" rIns="0" bIns="0" rtlCol="0">
            <a:sp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1600" b="1" i="0" u="none" strike="noStrike" kern="1200" cap="none" spc="-50" normalizeH="0" baseline="0" noProof="0" dirty="0">
                <a:ln>
                  <a:noFill/>
                </a:ln>
                <a:solidFill>
                  <a:srgbClr val="E05C83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● その他の支援</a:t>
            </a:r>
            <a:endParaRPr kumimoji="1" lang="en-US" altLang="ja-JP" sz="1600" b="1" i="0" u="none" strike="noStrike" kern="1200" cap="none" spc="-50" normalizeH="0" baseline="0" noProof="0" dirty="0">
              <a:ln>
                <a:noFill/>
              </a:ln>
              <a:solidFill>
                <a:srgbClr val="E05C83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</p:txBody>
      </p:sp>
      <p:sp>
        <p:nvSpPr>
          <p:cNvPr id="83" name="字幕 2">
            <a:extLst>
              <a:ext uri="{FF2B5EF4-FFF2-40B4-BE49-F238E27FC236}">
                <a16:creationId xmlns:a16="http://schemas.microsoft.com/office/drawing/2014/main" id="{8050BD79-32AF-97D6-4038-0283073D3880}"/>
              </a:ext>
            </a:extLst>
          </p:cNvPr>
          <p:cNvSpPr txBox="1">
            <a:spLocks/>
          </p:cNvSpPr>
          <p:nvPr/>
        </p:nvSpPr>
        <p:spPr>
          <a:xfrm>
            <a:off x="1414701" y="8419019"/>
            <a:ext cx="1394613" cy="1938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none" lIns="0" tIns="0" rIns="0" bIns="0" rtlCol="0">
            <a:sp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ja-JP" altLang="en-US" sz="1400" b="1" dirty="0">
                <a:solidFill>
                  <a:prstClr val="black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（</a:t>
            </a:r>
            <a:r>
              <a:rPr lang="en-US" altLang="ja-JP" sz="1400" b="1" dirty="0">
                <a:solidFill>
                  <a:prstClr val="black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I</a:t>
            </a:r>
            <a:r>
              <a:rPr kumimoji="1" lang="ja-JP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） 就学援助制度</a:t>
            </a:r>
            <a:endParaRPr kumimoji="1" lang="en-US" altLang="ja-JP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</p:txBody>
      </p:sp>
      <p:sp>
        <p:nvSpPr>
          <p:cNvPr id="84" name="字幕 2">
            <a:extLst>
              <a:ext uri="{FF2B5EF4-FFF2-40B4-BE49-F238E27FC236}">
                <a16:creationId xmlns:a16="http://schemas.microsoft.com/office/drawing/2014/main" id="{CEABA536-DEF8-5279-7AB5-27C8C06E52BA}"/>
              </a:ext>
            </a:extLst>
          </p:cNvPr>
          <p:cNvSpPr txBox="1">
            <a:spLocks/>
          </p:cNvSpPr>
          <p:nvPr/>
        </p:nvSpPr>
        <p:spPr>
          <a:xfrm>
            <a:off x="4611592" y="8338614"/>
            <a:ext cx="2135201" cy="1938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0" tIns="0" rIns="0" bIns="0" rtlCol="0">
            <a:sp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（</a:t>
            </a:r>
            <a:r>
              <a:rPr lang="en-US" altLang="ja-JP" sz="1400" b="1" dirty="0">
                <a:solidFill>
                  <a:prstClr val="black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J</a:t>
            </a:r>
            <a:r>
              <a:rPr kumimoji="1" lang="ja-JP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） ○○○○の支援</a:t>
            </a:r>
            <a:endParaRPr kumimoji="1" lang="en-US" altLang="ja-JP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</p:txBody>
      </p:sp>
      <p:pic>
        <p:nvPicPr>
          <p:cNvPr id="94" name="図 93" descr="挿絵 が含まれている画像&#10;&#10;自動的に生成された説明">
            <a:extLst>
              <a:ext uri="{FF2B5EF4-FFF2-40B4-BE49-F238E27FC236}">
                <a16:creationId xmlns:a16="http://schemas.microsoft.com/office/drawing/2014/main" id="{0BE9655D-FD58-B3AC-BDE9-0779F8BEBB5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5347" y="8442888"/>
            <a:ext cx="484108" cy="480747"/>
          </a:xfrm>
          <a:prstGeom prst="rect">
            <a:avLst/>
          </a:prstGeom>
        </p:spPr>
      </p:pic>
      <p:pic>
        <p:nvPicPr>
          <p:cNvPr id="95" name="図 94" descr="Cgで描かれた帽子&#10;&#10;低い精度で自動的に生成された説明">
            <a:extLst>
              <a:ext uri="{FF2B5EF4-FFF2-40B4-BE49-F238E27FC236}">
                <a16:creationId xmlns:a16="http://schemas.microsoft.com/office/drawing/2014/main" id="{5AC20CAC-3F6D-9464-98E0-EC5BF437E9A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6315" y="8086209"/>
            <a:ext cx="541942" cy="406457"/>
          </a:xfrm>
          <a:prstGeom prst="rect">
            <a:avLst/>
          </a:prstGeom>
        </p:spPr>
      </p:pic>
      <p:pic>
        <p:nvPicPr>
          <p:cNvPr id="96" name="図 95" descr="アイコン&#10;&#10;自動的に生成された説明">
            <a:extLst>
              <a:ext uri="{FF2B5EF4-FFF2-40B4-BE49-F238E27FC236}">
                <a16:creationId xmlns:a16="http://schemas.microsoft.com/office/drawing/2014/main" id="{D1EAB1C1-B094-2D83-D7CB-8953C5767A7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1945" y="8428519"/>
            <a:ext cx="670955" cy="479253"/>
          </a:xfrm>
          <a:prstGeom prst="rect">
            <a:avLst/>
          </a:prstGeom>
        </p:spPr>
      </p:pic>
      <p:sp>
        <p:nvSpPr>
          <p:cNvPr id="13" name="字幕 2">
            <a:extLst>
              <a:ext uri="{FF2B5EF4-FFF2-40B4-BE49-F238E27FC236}">
                <a16:creationId xmlns:a16="http://schemas.microsoft.com/office/drawing/2014/main" id="{AD007BCA-D3E4-C783-FE87-4F6DD499D047}"/>
              </a:ext>
            </a:extLst>
          </p:cNvPr>
          <p:cNvSpPr txBox="1">
            <a:spLocks/>
          </p:cNvSpPr>
          <p:nvPr/>
        </p:nvSpPr>
        <p:spPr>
          <a:xfrm>
            <a:off x="4414949" y="6383533"/>
            <a:ext cx="2724333" cy="1938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0" tIns="0" rIns="0" bIns="0" rtlCol="0">
            <a:sp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（Ｇ） 端末購入費支援事業</a:t>
            </a:r>
            <a:r>
              <a:rPr kumimoji="1" lang="ja-JP" alt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（例）</a:t>
            </a:r>
            <a:endParaRPr kumimoji="1" lang="en-US" altLang="ja-JP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A2526B4F-2A68-6795-2E72-49D7DB14B3CB}"/>
              </a:ext>
            </a:extLst>
          </p:cNvPr>
          <p:cNvSpPr txBox="1"/>
          <p:nvPr/>
        </p:nvSpPr>
        <p:spPr>
          <a:xfrm>
            <a:off x="1457363" y="5429207"/>
            <a:ext cx="2427230" cy="3821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spcBef>
                <a:spcPts val="90"/>
              </a:spcBef>
              <a:defRPr/>
            </a:pPr>
            <a:r>
              <a:rPr kumimoji="0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F56A0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　</a:t>
            </a:r>
            <a:r>
              <a:rPr kumimoji="0" lang="en-US" altLang="ja-JP" sz="900" b="1" i="0" u="none" strike="noStrike" kern="1200" cap="none" spc="0" normalizeH="0" baseline="0" noProof="0" dirty="0">
                <a:ln>
                  <a:noFill/>
                </a:ln>
                <a:solidFill>
                  <a:srgbClr val="F56A0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2026</a:t>
            </a:r>
            <a:r>
              <a:rPr kumimoji="0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F56A0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年から年収を問わず支援！</a:t>
            </a:r>
            <a:r>
              <a:rPr lang="ja-JP" altLang="en-US" sz="900" b="1" dirty="0">
                <a:solidFill>
                  <a:srgbClr val="F56A00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 </a:t>
            </a:r>
            <a:endParaRPr lang="en-US" altLang="ja-JP" sz="900" b="1" dirty="0">
              <a:solidFill>
                <a:srgbClr val="F56A00"/>
              </a:solidFill>
              <a:latin typeface="BIZ UDPGothic" panose="020B0400000000000000" pitchFamily="34" charset="-128"/>
              <a:ea typeface="BIZ UDPGothic" panose="020B0400000000000000" pitchFamily="34" charset="-128"/>
            </a:endParaRPr>
          </a:p>
          <a:p>
            <a:pPr lvl="0" algn="ctr">
              <a:spcBef>
                <a:spcPts val="90"/>
              </a:spcBef>
              <a:defRPr/>
            </a:pPr>
            <a:r>
              <a:rPr lang="ja-JP" altLang="en-US" sz="900" b="1" dirty="0">
                <a:solidFill>
                  <a:srgbClr val="F56A00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＼</a:t>
            </a:r>
            <a:r>
              <a:rPr kumimoji="0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F56A0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私立は年間最大約</a:t>
            </a:r>
            <a:r>
              <a:rPr kumimoji="0" lang="en-US" altLang="ja-JP" sz="900" b="1" i="0" u="none" strike="noStrike" kern="1200" cap="none" spc="0" normalizeH="0" baseline="0" noProof="0" dirty="0">
                <a:ln>
                  <a:noFill/>
                </a:ln>
                <a:solidFill>
                  <a:srgbClr val="F56A0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45.7</a:t>
            </a:r>
            <a:r>
              <a:rPr kumimoji="0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F56A0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万円！／</a:t>
            </a:r>
            <a:endParaRPr kumimoji="0" lang="en-US" altLang="ja-JP" sz="900" b="1" i="0" u="none" strike="noStrike" kern="1200" cap="none" spc="0" normalizeH="0" baseline="0" noProof="0" dirty="0">
              <a:ln>
                <a:noFill/>
              </a:ln>
              <a:solidFill>
                <a:srgbClr val="F56A00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325623F3-7E79-366B-5EC2-F3035BFC4C21}"/>
              </a:ext>
            </a:extLst>
          </p:cNvPr>
          <p:cNvSpPr txBox="1"/>
          <p:nvPr/>
        </p:nvSpPr>
        <p:spPr>
          <a:xfrm>
            <a:off x="4094434" y="5493057"/>
            <a:ext cx="2826569" cy="3821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spcBef>
                <a:spcPts val="90"/>
              </a:spcBef>
              <a:defRPr/>
            </a:pPr>
            <a:r>
              <a:rPr kumimoji="0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F56A0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年収約</a:t>
            </a:r>
            <a:r>
              <a:rPr kumimoji="0" lang="en-US" altLang="ja-JP" sz="900" b="1" i="0" u="none" strike="noStrike" kern="1200" cap="none" spc="0" normalizeH="0" baseline="0" noProof="0" dirty="0">
                <a:ln>
                  <a:noFill/>
                </a:ln>
                <a:solidFill>
                  <a:srgbClr val="F56A0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490</a:t>
            </a:r>
            <a:r>
              <a:rPr lang="ja-JP" altLang="en-US" sz="900" b="1" dirty="0">
                <a:solidFill>
                  <a:srgbClr val="F56A00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万円の</a:t>
            </a:r>
            <a:r>
              <a:rPr kumimoji="0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F56A0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世帯まで</a:t>
            </a:r>
            <a:r>
              <a:rPr lang="ja-JP" altLang="en-US" sz="900" b="1" dirty="0">
                <a:solidFill>
                  <a:srgbClr val="F56A00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支援</a:t>
            </a:r>
            <a:r>
              <a:rPr kumimoji="0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F56A0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！</a:t>
            </a:r>
            <a:endParaRPr kumimoji="0" lang="en-US" altLang="ja-JP" sz="900" b="1" i="0" u="none" strike="noStrike" kern="1200" cap="none" spc="0" normalizeH="0" baseline="0" noProof="0" dirty="0">
              <a:ln>
                <a:noFill/>
              </a:ln>
              <a:solidFill>
                <a:srgbClr val="F56A00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  <a:p>
            <a:pPr lvl="0" algn="ctr">
              <a:spcBef>
                <a:spcPts val="90"/>
              </a:spcBef>
              <a:defRPr/>
            </a:pPr>
            <a:r>
              <a:rPr lang="ja-JP" altLang="en-US" sz="900" b="1" dirty="0">
                <a:solidFill>
                  <a:srgbClr val="F56A00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＼非課税世帯なら年間最大約</a:t>
            </a:r>
            <a:r>
              <a:rPr lang="en-US" altLang="ja-JP" sz="900" b="1" dirty="0">
                <a:solidFill>
                  <a:srgbClr val="F56A00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15</a:t>
            </a:r>
            <a:r>
              <a:rPr lang="ja-JP" altLang="en-US" sz="900" b="1" dirty="0">
                <a:solidFill>
                  <a:srgbClr val="F56A00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万円！</a:t>
            </a:r>
            <a:r>
              <a:rPr kumimoji="0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F56A0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／</a:t>
            </a:r>
            <a:endParaRPr kumimoji="0" lang="en-US" altLang="ja-JP" sz="900" b="1" i="0" u="none" strike="noStrike" kern="1200" cap="none" spc="0" normalizeH="0" baseline="0" noProof="0" dirty="0">
              <a:ln>
                <a:noFill/>
              </a:ln>
              <a:solidFill>
                <a:srgbClr val="F56A00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</p:txBody>
      </p:sp>
      <p:pic>
        <p:nvPicPr>
          <p:cNvPr id="28" name="Picture 80" descr="和英ヨコ大">
            <a:extLst>
              <a:ext uri="{FF2B5EF4-FFF2-40B4-BE49-F238E27FC236}">
                <a16:creationId xmlns:a16="http://schemas.microsoft.com/office/drawing/2014/main" id="{009CF334-EB97-0992-F30F-8FF160C163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41" y="64504"/>
            <a:ext cx="1833756" cy="304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正方形/長方形 42">
            <a:extLst>
              <a:ext uri="{FF2B5EF4-FFF2-40B4-BE49-F238E27FC236}">
                <a16:creationId xmlns:a16="http://schemas.microsoft.com/office/drawing/2014/main" id="{CD84D6F4-D43D-617A-95E5-38886781142C}"/>
              </a:ext>
            </a:extLst>
          </p:cNvPr>
          <p:cNvSpPr/>
          <p:nvPr/>
        </p:nvSpPr>
        <p:spPr>
          <a:xfrm>
            <a:off x="8649" y="9068635"/>
            <a:ext cx="6858000" cy="20733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405CB308-6983-4611-2FE3-465739509E98}"/>
              </a:ext>
            </a:extLst>
          </p:cNvPr>
          <p:cNvSpPr txBox="1"/>
          <p:nvPr/>
        </p:nvSpPr>
        <p:spPr>
          <a:xfrm>
            <a:off x="192321" y="7731440"/>
            <a:ext cx="386904" cy="1422896"/>
          </a:xfrm>
          <a:prstGeom prst="roundRect">
            <a:avLst/>
          </a:prstGeom>
          <a:solidFill>
            <a:srgbClr val="E05C83"/>
          </a:solidFill>
          <a:ln w="50800">
            <a:solidFill>
              <a:srgbClr val="E05C83"/>
            </a:solidFill>
          </a:ln>
        </p:spPr>
        <p:txBody>
          <a:bodyPr vert="eaVert" wrap="square" lIns="36000" tIns="72000" rIns="36000" bIns="72000" rtlCol="0" anchor="ctr" anchorCtr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小・中学校</a:t>
            </a:r>
          </a:p>
        </p:txBody>
      </p:sp>
      <p:sp>
        <p:nvSpPr>
          <p:cNvPr id="23" name="字幕 2">
            <a:extLst>
              <a:ext uri="{FF2B5EF4-FFF2-40B4-BE49-F238E27FC236}">
                <a16:creationId xmlns:a16="http://schemas.microsoft.com/office/drawing/2014/main" id="{D27F334E-69FB-D962-DC98-9B26C754121D}"/>
              </a:ext>
            </a:extLst>
          </p:cNvPr>
          <p:cNvSpPr txBox="1">
            <a:spLocks/>
          </p:cNvSpPr>
          <p:nvPr/>
        </p:nvSpPr>
        <p:spPr>
          <a:xfrm>
            <a:off x="828552" y="2683296"/>
            <a:ext cx="5426173" cy="24622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0" tIns="0" rIns="0" bIns="0" rtlCol="0">
            <a:sp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E2841">
                    <a:lumMod val="75000"/>
                    <a:lumOff val="25000"/>
                  </a:srgbClr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● 授業料、入学金 </a:t>
            </a:r>
            <a:r>
              <a:rPr kumimoji="1" lang="ja-JP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E2841">
                    <a:lumMod val="75000"/>
                    <a:lumOff val="25000"/>
                  </a:srgbClr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を減額・免除</a:t>
            </a:r>
            <a:endParaRPr kumimoji="1" lang="en-US" altLang="ja-JP" sz="1600" b="1" i="0" u="none" strike="noStrike" kern="1200" cap="none" spc="0" normalizeH="0" baseline="0" noProof="0" dirty="0">
              <a:ln>
                <a:noFill/>
              </a:ln>
              <a:solidFill>
                <a:srgbClr val="0E2841">
                  <a:lumMod val="75000"/>
                  <a:lumOff val="25000"/>
                </a:srgbClr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2211A28A-C400-8D95-581B-4C4399BB2087}"/>
              </a:ext>
            </a:extLst>
          </p:cNvPr>
          <p:cNvSpPr txBox="1"/>
          <p:nvPr/>
        </p:nvSpPr>
        <p:spPr>
          <a:xfrm>
            <a:off x="1438414" y="4028697"/>
            <a:ext cx="460035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（Ｂ） 高等教育の修学支援新制度（給付型奨学金）</a:t>
            </a:r>
            <a:endParaRPr kumimoji="0" lang="en-US" altLang="ja-JP" sz="1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</p:txBody>
      </p:sp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D2DE7683-924C-BA51-1549-68542FFF203B}"/>
              </a:ext>
            </a:extLst>
          </p:cNvPr>
          <p:cNvSpPr txBox="1"/>
          <p:nvPr/>
        </p:nvSpPr>
        <p:spPr>
          <a:xfrm>
            <a:off x="1627845" y="2916210"/>
            <a:ext cx="509364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56A0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＼こどもを３人以上扶養する世帯は</a:t>
            </a:r>
            <a:r>
              <a:rPr kumimoji="0" lang="en-US" altLang="ja-JP" sz="1000" b="1" i="0" u="none" strike="noStrike" kern="1200" cap="none" spc="0" normalizeH="0" baseline="0" noProof="0" dirty="0">
                <a:ln>
                  <a:noFill/>
                </a:ln>
                <a:solidFill>
                  <a:srgbClr val="F56A0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2025</a:t>
            </a:r>
            <a:r>
              <a:rPr kumimoji="0" lang="ja-JP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56A0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年から年収を問わず支援！／</a:t>
            </a:r>
            <a:endParaRPr kumimoji="0" lang="en-US" altLang="ja-JP" sz="1000" b="1" i="0" u="none" strike="noStrike" kern="1200" cap="none" spc="0" normalizeH="0" baseline="0" noProof="0" dirty="0">
              <a:ln>
                <a:noFill/>
              </a:ln>
              <a:solidFill>
                <a:srgbClr val="F56A00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</p:txBody>
      </p: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D6DADEBA-A14E-B59D-EED5-F65607DC63E3}"/>
              </a:ext>
            </a:extLst>
          </p:cNvPr>
          <p:cNvSpPr txBox="1"/>
          <p:nvPr/>
        </p:nvSpPr>
        <p:spPr>
          <a:xfrm>
            <a:off x="1977279" y="3832458"/>
            <a:ext cx="308805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56A0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＼私大の自宅外生なら年間最大約</a:t>
            </a:r>
            <a:r>
              <a:rPr kumimoji="0" lang="en-US" altLang="ja-JP" sz="1000" b="1" i="0" u="none" strike="noStrike" kern="1200" cap="none" spc="0" normalizeH="0" baseline="0" noProof="0" dirty="0">
                <a:ln>
                  <a:noFill/>
                </a:ln>
                <a:solidFill>
                  <a:srgbClr val="F56A0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91</a:t>
            </a:r>
            <a:r>
              <a:rPr kumimoji="0" lang="ja-JP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56A0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万円！／</a:t>
            </a:r>
            <a:endParaRPr kumimoji="0" lang="en-US" altLang="ja-JP" sz="1000" b="1" i="0" u="none" strike="noStrike" kern="1200" cap="none" spc="0" normalizeH="0" baseline="0" noProof="0" dirty="0">
              <a:ln>
                <a:noFill/>
              </a:ln>
              <a:solidFill>
                <a:srgbClr val="F56A00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</p:txBody>
      </p:sp>
      <p:sp>
        <p:nvSpPr>
          <p:cNvPr id="69" name="字幕 2">
            <a:extLst>
              <a:ext uri="{FF2B5EF4-FFF2-40B4-BE49-F238E27FC236}">
                <a16:creationId xmlns:a16="http://schemas.microsoft.com/office/drawing/2014/main" id="{90204950-2C76-9526-C285-A142B04EACEA}"/>
              </a:ext>
            </a:extLst>
          </p:cNvPr>
          <p:cNvSpPr txBox="1">
            <a:spLocks/>
          </p:cNvSpPr>
          <p:nvPr/>
        </p:nvSpPr>
        <p:spPr>
          <a:xfrm>
            <a:off x="892027" y="6589358"/>
            <a:ext cx="1497205" cy="2215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none" lIns="0" tIns="0" rIns="0" bIns="0" rtlCol="0">
            <a:sp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EA72E">
                    <a:lumMod val="75000"/>
                  </a:srgbClr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● その他の支援</a:t>
            </a:r>
            <a:endParaRPr kumimoji="1" lang="en-US" altLang="ja-JP" sz="1200" b="1" i="0" u="none" strike="noStrike" kern="1200" cap="none" spc="0" normalizeH="0" baseline="0" noProof="0" dirty="0">
              <a:ln>
                <a:noFill/>
              </a:ln>
              <a:solidFill>
                <a:srgbClr val="4EA72E">
                  <a:lumMod val="75000"/>
                </a:srgbClr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</p:txBody>
      </p:sp>
      <p:sp>
        <p:nvSpPr>
          <p:cNvPr id="79" name="字幕 2">
            <a:extLst>
              <a:ext uri="{FF2B5EF4-FFF2-40B4-BE49-F238E27FC236}">
                <a16:creationId xmlns:a16="http://schemas.microsoft.com/office/drawing/2014/main" id="{E20B92B5-B5FE-9F13-D3F4-E09F66A9D95E}"/>
              </a:ext>
            </a:extLst>
          </p:cNvPr>
          <p:cNvSpPr txBox="1">
            <a:spLocks/>
          </p:cNvSpPr>
          <p:nvPr/>
        </p:nvSpPr>
        <p:spPr>
          <a:xfrm>
            <a:off x="1409053" y="6953266"/>
            <a:ext cx="2520187" cy="1938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0" tIns="0" rIns="0" bIns="0" rtlCol="0">
            <a:sp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（</a:t>
            </a:r>
            <a:r>
              <a:rPr lang="en-US" altLang="ja-JP" sz="1400" b="1" dirty="0">
                <a:solidFill>
                  <a:prstClr val="black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H</a:t>
            </a:r>
            <a:r>
              <a:rPr kumimoji="1" lang="ja-JP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） </a:t>
            </a:r>
            <a:r>
              <a:rPr lang="ja-JP" altLang="en-US" sz="1400" b="1" dirty="0">
                <a:solidFill>
                  <a:prstClr val="black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○○県奨学金事業</a:t>
            </a:r>
            <a:endParaRPr kumimoji="1" lang="en-US" altLang="ja-JP" sz="1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17913F91-677E-5879-0A3A-DBF56C6D4A79}"/>
              </a:ext>
            </a:extLst>
          </p:cNvPr>
          <p:cNvSpPr/>
          <p:nvPr/>
        </p:nvSpPr>
        <p:spPr>
          <a:xfrm>
            <a:off x="7302" y="7408952"/>
            <a:ext cx="6875814" cy="20078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55B59E96-A685-86D1-37F9-9A6AAFD2AEC1}"/>
              </a:ext>
            </a:extLst>
          </p:cNvPr>
          <p:cNvSpPr txBox="1"/>
          <p:nvPr/>
        </p:nvSpPr>
        <p:spPr>
          <a:xfrm>
            <a:off x="202170" y="5081897"/>
            <a:ext cx="386904" cy="2406428"/>
          </a:xfrm>
          <a:prstGeom prst="roundRect">
            <a:avLst/>
          </a:prstGeom>
          <a:solidFill>
            <a:schemeClr val="accent6"/>
          </a:solidFill>
          <a:ln w="50800">
            <a:solidFill>
              <a:schemeClr val="accent6"/>
            </a:solidFill>
          </a:ln>
        </p:spPr>
        <p:txBody>
          <a:bodyPr vert="eaVert" wrap="square" lIns="36000" tIns="72000" rIns="36000" bIns="72000" rtlCol="0" anchor="ctr" anchorCtr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高　校　段　階　</a:t>
            </a: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A7E5F552-76FB-07F2-D469-A35D92883C27}"/>
              </a:ext>
            </a:extLst>
          </p:cNvPr>
          <p:cNvSpPr txBox="1"/>
          <p:nvPr/>
        </p:nvSpPr>
        <p:spPr>
          <a:xfrm>
            <a:off x="10218" y="2125299"/>
            <a:ext cx="6869981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以下の制度</a:t>
            </a:r>
            <a:r>
              <a:rPr lang="ja-JP" altLang="en-US" sz="1600" b="1" dirty="0">
                <a:solidFill>
                  <a:prstClr val="black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の</a:t>
            </a:r>
            <a:r>
              <a:rPr kumimoji="0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利用には、</a:t>
            </a:r>
            <a:r>
              <a:rPr kumimoji="0" lang="ja-JP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申請が必要</a:t>
            </a:r>
            <a:r>
              <a:rPr kumimoji="0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です！ 忘れずに手続きしてください。</a:t>
            </a:r>
          </a:p>
        </p:txBody>
      </p:sp>
      <p:sp>
        <p:nvSpPr>
          <p:cNvPr id="123" name="角丸四角形 67">
            <a:extLst>
              <a:ext uri="{FF2B5EF4-FFF2-40B4-BE49-F238E27FC236}">
                <a16:creationId xmlns:a16="http://schemas.microsoft.com/office/drawing/2014/main" id="{BE49A74A-DEE0-98A6-3DE6-C173C54DB689}"/>
              </a:ext>
            </a:extLst>
          </p:cNvPr>
          <p:cNvSpPr/>
          <p:nvPr/>
        </p:nvSpPr>
        <p:spPr>
          <a:xfrm>
            <a:off x="4058753" y="9407020"/>
            <a:ext cx="2714715" cy="360504"/>
          </a:xfrm>
          <a:prstGeom prst="roundRect">
            <a:avLst>
              <a:gd name="adj" fmla="val 8485"/>
            </a:avLst>
          </a:prstGeom>
          <a:solidFill>
            <a:schemeClr val="bg1"/>
          </a:solidFill>
          <a:ln w="38100"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游ゴシック" panose="020B0400000000000000" pitchFamily="50" charset="-128"/>
              <a:cs typeface="+mn-cs"/>
            </a:endParaRPr>
          </a:p>
        </p:txBody>
      </p:sp>
      <p:pic>
        <p:nvPicPr>
          <p:cNvPr id="7" name="図 6" descr="アイコン&#10;&#10;自動的に生成された説明">
            <a:extLst>
              <a:ext uri="{FF2B5EF4-FFF2-40B4-BE49-F238E27FC236}">
                <a16:creationId xmlns:a16="http://schemas.microsoft.com/office/drawing/2014/main" id="{DA0D13C4-D98A-4C81-2CCC-80D269B9B7A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51754">
            <a:off x="4134172" y="9370431"/>
            <a:ext cx="269200" cy="461061"/>
          </a:xfrm>
          <a:prstGeom prst="rect">
            <a:avLst/>
          </a:prstGeom>
        </p:spPr>
      </p:pic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B3E81FF1-68E4-A736-1CFF-115FE76D558F}"/>
              </a:ext>
            </a:extLst>
          </p:cNvPr>
          <p:cNvSpPr txBox="1"/>
          <p:nvPr/>
        </p:nvSpPr>
        <p:spPr>
          <a:xfrm>
            <a:off x="4478789" y="9437617"/>
            <a:ext cx="2357667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くわしくは、</a:t>
            </a:r>
            <a:r>
              <a:rPr kumimoji="0" lang="ja-JP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うら面</a:t>
            </a:r>
            <a:r>
              <a:rPr kumimoji="0" lang="ja-JP" altLang="en-U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へ！</a:t>
            </a:r>
            <a:endParaRPr kumimoji="0" lang="en-US" altLang="ja-JP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</p:txBody>
      </p:sp>
      <p:sp>
        <p:nvSpPr>
          <p:cNvPr id="54" name="テキスト ボックス 53">
            <a:extLst>
              <a:ext uri="{FF2B5EF4-FFF2-40B4-BE49-F238E27FC236}">
                <a16:creationId xmlns:a16="http://schemas.microsoft.com/office/drawing/2014/main" id="{C69F205A-ABF2-3F4D-E0BA-87EDDD846B2F}"/>
              </a:ext>
            </a:extLst>
          </p:cNvPr>
          <p:cNvSpPr txBox="1"/>
          <p:nvPr/>
        </p:nvSpPr>
        <p:spPr>
          <a:xfrm>
            <a:off x="1143536" y="8181400"/>
            <a:ext cx="242716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56A0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＼生活保護・非課税世帯などが対象！／</a:t>
            </a:r>
            <a:endParaRPr kumimoji="0" lang="en-US" altLang="ja-JP" sz="1000" b="1" i="0" u="none" strike="noStrike" kern="1200" cap="none" spc="0" normalizeH="0" baseline="0" noProof="0" dirty="0">
              <a:ln>
                <a:noFill/>
              </a:ln>
              <a:solidFill>
                <a:srgbClr val="F56A00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</p:txBody>
      </p:sp>
      <p:sp>
        <p:nvSpPr>
          <p:cNvPr id="55" name="正方形/長方形 54">
            <a:extLst>
              <a:ext uri="{FF2B5EF4-FFF2-40B4-BE49-F238E27FC236}">
                <a16:creationId xmlns:a16="http://schemas.microsoft.com/office/drawing/2014/main" id="{7C55DBA0-E7BD-7775-B572-2CC06498FFBE}"/>
              </a:ext>
            </a:extLst>
          </p:cNvPr>
          <p:cNvSpPr/>
          <p:nvPr/>
        </p:nvSpPr>
        <p:spPr>
          <a:xfrm>
            <a:off x="33475" y="1197071"/>
            <a:ext cx="704345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4800" b="0" i="0" u="none" strike="noStrike" kern="1200" cap="none" spc="-150" normalizeH="0" baseline="0" noProof="0" dirty="0">
                <a:ln w="0"/>
                <a:solidFill>
                  <a:srgbClr val="4D9837"/>
                </a:solidFill>
                <a:effectLst/>
                <a:uLnTx/>
                <a:uFillTx/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  <a:cs typeface="+mn-cs"/>
              </a:rPr>
              <a:t>教育</a:t>
            </a:r>
            <a:r>
              <a:rPr kumimoji="1" lang="ja-JP" altLang="en-US" sz="2800" b="0" i="0" u="none" strike="noStrike" kern="1200" cap="none" spc="-150" normalizeH="0" baseline="0" noProof="0" dirty="0">
                <a:ln w="0"/>
                <a:solidFill>
                  <a:srgbClr val="4D9837"/>
                </a:solidFill>
                <a:effectLst/>
                <a:uLnTx/>
                <a:uFillTx/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  <a:cs typeface="+mn-cs"/>
              </a:rPr>
              <a:t>にかかる</a:t>
            </a:r>
            <a:r>
              <a:rPr kumimoji="1" lang="ja-JP" altLang="en-US" sz="6600" b="0" i="0" u="none" strike="noStrike" kern="1200" cap="none" spc="-150" normalizeH="0" baseline="0" noProof="0" dirty="0">
                <a:ln w="19050">
                  <a:solidFill>
                    <a:srgbClr val="D86719"/>
                  </a:solidFill>
                </a:ln>
                <a:solidFill>
                  <a:srgbClr val="F4F18B"/>
                </a:solidFill>
                <a:effectLst>
                  <a:outerShdw dist="38100" dir="2700000" sx="101000" sy="101000" algn="tl" rotWithShape="0">
                    <a:srgbClr val="D86719"/>
                  </a:outerShdw>
                </a:effectLst>
                <a:uLnTx/>
                <a:uFillTx/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  <a:cs typeface="+mn-cs"/>
              </a:rPr>
              <a:t>お金</a:t>
            </a:r>
            <a:r>
              <a:rPr kumimoji="1" lang="ja-JP" altLang="en-US" sz="2800" b="0" i="0" u="none" strike="noStrike" kern="1200" cap="none" spc="-150" normalizeH="0" baseline="0" noProof="0" dirty="0">
                <a:ln w="0"/>
                <a:solidFill>
                  <a:srgbClr val="4D9837"/>
                </a:solidFill>
                <a:effectLst/>
                <a:uLnTx/>
                <a:uFillTx/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  <a:cs typeface="+mn-cs"/>
              </a:rPr>
              <a:t>を</a:t>
            </a:r>
            <a:r>
              <a:rPr kumimoji="1" lang="ja-JP" altLang="en-US" sz="4000" b="0" i="0" u="none" strike="noStrike" kern="1200" cap="none" spc="-150" normalizeH="0" baseline="0" noProof="0" dirty="0">
                <a:ln w="0"/>
                <a:solidFill>
                  <a:srgbClr val="4D9837"/>
                </a:solidFill>
                <a:effectLst/>
                <a:uLnTx/>
                <a:uFillTx/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  <a:cs typeface="+mn-cs"/>
              </a:rPr>
              <a:t>支援</a:t>
            </a:r>
            <a:r>
              <a:rPr kumimoji="1" lang="ja-JP" altLang="en-US" sz="3600" b="0" i="0" u="none" strike="noStrike" kern="1200" cap="none" spc="-150" normalizeH="0" baseline="0" noProof="0" dirty="0">
                <a:ln w="0"/>
                <a:solidFill>
                  <a:srgbClr val="4D9837"/>
                </a:solidFill>
                <a:effectLst/>
                <a:uLnTx/>
                <a:uFillTx/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  <a:cs typeface="+mn-cs"/>
              </a:rPr>
              <a:t>します！</a:t>
            </a:r>
            <a:endParaRPr kumimoji="0" lang="ja-JP" altLang="en-US" sz="4000" b="0" i="0" u="none" strike="noStrike" kern="1200" cap="none" spc="-150" normalizeH="0" baseline="0" noProof="0" dirty="0">
              <a:ln w="0"/>
              <a:solidFill>
                <a:srgbClr val="4D9837"/>
              </a:solidFill>
              <a:effectLst/>
              <a:uLnTx/>
              <a:uFillTx/>
              <a:latin typeface="Aptos" panose="02110004020202020204"/>
              <a:ea typeface="游ゴシック" panose="020B0400000000000000" pitchFamily="50" charset="-128"/>
              <a:cs typeface="+mn-cs"/>
            </a:endParaRPr>
          </a:p>
        </p:txBody>
      </p:sp>
      <p:pic>
        <p:nvPicPr>
          <p:cNvPr id="64" name="図 63">
            <a:extLst>
              <a:ext uri="{FF2B5EF4-FFF2-40B4-BE49-F238E27FC236}">
                <a16:creationId xmlns:a16="http://schemas.microsoft.com/office/drawing/2014/main" id="{334B4785-5AC9-9E26-4E6F-D7698036C6B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391209" flipH="1">
            <a:off x="4757944" y="669957"/>
            <a:ext cx="1760893" cy="1008387"/>
          </a:xfrm>
          <a:prstGeom prst="rect">
            <a:avLst/>
          </a:prstGeom>
        </p:spPr>
      </p:pic>
      <p:sp>
        <p:nvSpPr>
          <p:cNvPr id="59" name="テキスト ボックス 58">
            <a:extLst>
              <a:ext uri="{FF2B5EF4-FFF2-40B4-BE49-F238E27FC236}">
                <a16:creationId xmlns:a16="http://schemas.microsoft.com/office/drawing/2014/main" id="{FC6414F2-42F2-CC5E-659D-51E3A6729B22}"/>
              </a:ext>
            </a:extLst>
          </p:cNvPr>
          <p:cNvSpPr txBox="1"/>
          <p:nvPr/>
        </p:nvSpPr>
        <p:spPr>
          <a:xfrm rot="459360">
            <a:off x="5000806" y="886915"/>
            <a:ext cx="16034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  <a:cs typeface="+mn-cs"/>
              </a:rPr>
              <a:t>「学びたい」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  <a:cs typeface="+mn-cs"/>
              </a:rPr>
              <a:t>を応援します！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C48718E0-71E7-499F-1543-52C37BE9D33B}"/>
              </a:ext>
            </a:extLst>
          </p:cNvPr>
          <p:cNvSpPr txBox="1"/>
          <p:nvPr/>
        </p:nvSpPr>
        <p:spPr>
          <a:xfrm>
            <a:off x="1792485" y="6765849"/>
            <a:ext cx="242716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F56A0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＼○○○○○○○○！／</a:t>
            </a:r>
            <a:endParaRPr kumimoji="0" lang="en-US" altLang="ja-JP" sz="900" b="1" i="0" u="none" strike="noStrike" kern="1200" cap="none" spc="0" normalizeH="0" baseline="0" noProof="0" dirty="0">
              <a:ln>
                <a:noFill/>
              </a:ln>
              <a:solidFill>
                <a:srgbClr val="F56A00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</p:txBody>
      </p:sp>
      <p:sp>
        <p:nvSpPr>
          <p:cNvPr id="66" name="テキスト ボックス 65">
            <a:extLst>
              <a:ext uri="{FF2B5EF4-FFF2-40B4-BE49-F238E27FC236}">
                <a16:creationId xmlns:a16="http://schemas.microsoft.com/office/drawing/2014/main" id="{40E8F4BF-CED2-4BC0-CBA9-F207F161FFAB}"/>
              </a:ext>
            </a:extLst>
          </p:cNvPr>
          <p:cNvSpPr txBox="1"/>
          <p:nvPr/>
        </p:nvSpPr>
        <p:spPr>
          <a:xfrm>
            <a:off x="4443226" y="6142614"/>
            <a:ext cx="233171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56A0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＼○○○○○○○○○！／</a:t>
            </a:r>
            <a:endParaRPr kumimoji="0" lang="en-US" altLang="ja-JP" sz="1000" b="1" i="0" u="none" strike="noStrike" kern="1200" cap="none" spc="0" normalizeH="0" baseline="0" noProof="0" dirty="0">
              <a:ln>
                <a:noFill/>
              </a:ln>
              <a:solidFill>
                <a:srgbClr val="F56A00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27F7F022-37AB-D27F-C5FD-EFAA5E47933D}"/>
              </a:ext>
            </a:extLst>
          </p:cNvPr>
          <p:cNvSpPr txBox="1"/>
          <p:nvPr/>
        </p:nvSpPr>
        <p:spPr>
          <a:xfrm>
            <a:off x="385773" y="9466248"/>
            <a:ext cx="3538386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※</a:t>
            </a:r>
            <a:r>
              <a:rPr kumimoji="0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令和８年５月時点の情報です。</a:t>
            </a:r>
            <a:r>
              <a:rPr kumimoji="0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  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900" dirty="0">
                <a:solidFill>
                  <a:prstClr val="black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　 </a:t>
            </a:r>
            <a:r>
              <a:rPr kumimoji="0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最新の内容は文部科学省ホームページからご確認ください。</a:t>
            </a:r>
            <a:endParaRPr kumimoji="0" lang="en-US" altLang="ja-JP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9CEB0A4E-D6AB-104F-65C5-FA2024C2839E}"/>
              </a:ext>
            </a:extLst>
          </p:cNvPr>
          <p:cNvSpPr txBox="1"/>
          <p:nvPr/>
        </p:nvSpPr>
        <p:spPr>
          <a:xfrm>
            <a:off x="2007178" y="59374"/>
            <a:ext cx="4746074" cy="28814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0" tIns="36000" rIns="0" bIns="36000" rtlCol="0" anchor="ctr" anchorCtr="0">
            <a:spAutoFit/>
          </a:bodyPr>
          <a:lstStyle/>
          <a:p>
            <a:pPr algn="ctr"/>
            <a:r>
              <a:rPr kumimoji="1" lang="en-US" altLang="ja-JP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※</a:t>
            </a:r>
            <a:r>
              <a:rPr kumimoji="1" lang="ja-JP" altLang="en-US" sz="14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自治体クレジット・ロゴ記載</a:t>
            </a:r>
          </a:p>
        </p:txBody>
      </p: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7FBFB022-AEE6-8A07-78E8-F9974D23A619}"/>
              </a:ext>
            </a:extLst>
          </p:cNvPr>
          <p:cNvSpPr txBox="1"/>
          <p:nvPr/>
        </p:nvSpPr>
        <p:spPr>
          <a:xfrm rot="60000">
            <a:off x="-187603" y="613845"/>
            <a:ext cx="3535414" cy="1164656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0436616"/>
              </a:avLst>
            </a:prstTxWarp>
            <a:spAutoFit/>
          </a:bodyPr>
          <a:lstStyle/>
          <a:p>
            <a:pPr algn="ctr"/>
            <a:r>
              <a:rPr kumimoji="1" lang="ja-JP" altLang="en-US" sz="2000" dirty="0">
                <a:solidFill>
                  <a:schemeClr val="accent6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家族</a:t>
            </a:r>
            <a:r>
              <a:rPr kumimoji="1" lang="ja-JP" altLang="en-US" dirty="0">
                <a:solidFill>
                  <a:schemeClr val="accent6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といっしょに読んでみよう！</a:t>
            </a:r>
            <a:endParaRPr kumimoji="1" lang="ja-JP" altLang="en-US" sz="1600" dirty="0">
              <a:solidFill>
                <a:schemeClr val="accent6"/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25" name="字幕 2">
            <a:extLst>
              <a:ext uri="{FF2B5EF4-FFF2-40B4-BE49-F238E27FC236}">
                <a16:creationId xmlns:a16="http://schemas.microsoft.com/office/drawing/2014/main" id="{6C7D28F7-F87A-E53D-B85E-7BEC2A122E12}"/>
              </a:ext>
            </a:extLst>
          </p:cNvPr>
          <p:cNvSpPr txBox="1">
            <a:spLocks/>
          </p:cNvSpPr>
          <p:nvPr/>
        </p:nvSpPr>
        <p:spPr>
          <a:xfrm>
            <a:off x="1408291" y="6194180"/>
            <a:ext cx="1961882" cy="1938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0" tIns="0" rIns="0" bIns="0" rtlCol="0">
            <a:sp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（Ｅ） ○○県の授業料支援</a:t>
            </a:r>
            <a:endParaRPr kumimoji="1" lang="en-US" altLang="ja-JP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A6F729F9-15BA-A7F7-65B7-7398A7B20442}"/>
              </a:ext>
            </a:extLst>
          </p:cNvPr>
          <p:cNvSpPr txBox="1"/>
          <p:nvPr/>
        </p:nvSpPr>
        <p:spPr>
          <a:xfrm>
            <a:off x="3387247" y="7000284"/>
            <a:ext cx="173316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※</a:t>
            </a:r>
            <a:r>
              <a:rPr kumimoji="0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自治体独自支援を記載</a:t>
            </a:r>
            <a:endParaRPr kumimoji="0" lang="en-US" altLang="ja-JP" sz="11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6E295137-E8E1-C7C1-5702-CEA47665D4F9}"/>
              </a:ext>
            </a:extLst>
          </p:cNvPr>
          <p:cNvSpPr txBox="1"/>
          <p:nvPr/>
        </p:nvSpPr>
        <p:spPr>
          <a:xfrm>
            <a:off x="1777340" y="5960813"/>
            <a:ext cx="242716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F56A0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＼○○県独自の取組！／</a:t>
            </a:r>
            <a:endParaRPr kumimoji="0" lang="en-US" altLang="ja-JP" sz="1000" b="1" i="0" u="none" strike="noStrike" kern="1200" cap="none" spc="0" normalizeH="0" baseline="0" noProof="0" dirty="0">
              <a:ln>
                <a:noFill/>
              </a:ln>
              <a:solidFill>
                <a:srgbClr val="F56A00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</p:txBody>
      </p:sp>
      <p:pic>
        <p:nvPicPr>
          <p:cNvPr id="58" name="図 57" descr="テキスト, 名刺 が含まれている画像&#10;&#10;自動的に生成された説明">
            <a:extLst>
              <a:ext uri="{FF2B5EF4-FFF2-40B4-BE49-F238E27FC236}">
                <a16:creationId xmlns:a16="http://schemas.microsoft.com/office/drawing/2014/main" id="{186FE9F3-9AC6-E26A-210E-A25F34BC8A81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7276" y="6710916"/>
            <a:ext cx="632043" cy="480902"/>
          </a:xfrm>
          <a:prstGeom prst="rect">
            <a:avLst/>
          </a:prstGeom>
        </p:spPr>
      </p:pic>
      <p:pic>
        <p:nvPicPr>
          <p:cNvPr id="56" name="図 55" descr="スーツを着た人のcg&#10;&#10;低い精度で自動的に生成された説明">
            <a:extLst>
              <a:ext uri="{FF2B5EF4-FFF2-40B4-BE49-F238E27FC236}">
                <a16:creationId xmlns:a16="http://schemas.microsoft.com/office/drawing/2014/main" id="{466BF7DD-4CBD-2544-5C80-3F817AC8AD9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8841" y="6658999"/>
            <a:ext cx="664145" cy="544033"/>
          </a:xfrm>
          <a:prstGeom prst="rect">
            <a:avLst/>
          </a:prstGeom>
        </p:spPr>
      </p:pic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46532F3C-71F6-6D53-206D-C00D0E892AB1}"/>
              </a:ext>
            </a:extLst>
          </p:cNvPr>
          <p:cNvSpPr txBox="1"/>
          <p:nvPr/>
        </p:nvSpPr>
        <p:spPr>
          <a:xfrm>
            <a:off x="5065333" y="8124604"/>
            <a:ext cx="242716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9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F56A0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＼○○○○○○○○○！／</a:t>
            </a:r>
            <a:endParaRPr kumimoji="0" lang="en-US" altLang="ja-JP" sz="900" b="1" i="0" u="none" strike="noStrike" kern="1200" cap="none" spc="0" normalizeH="0" baseline="0" noProof="0" dirty="0">
              <a:ln>
                <a:noFill/>
              </a:ln>
              <a:solidFill>
                <a:srgbClr val="F56A00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E597FDB1-F4C3-16CA-382A-071894794103}"/>
              </a:ext>
            </a:extLst>
          </p:cNvPr>
          <p:cNvSpPr txBox="1"/>
          <p:nvPr/>
        </p:nvSpPr>
        <p:spPr>
          <a:xfrm>
            <a:off x="4951152" y="8632650"/>
            <a:ext cx="173316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1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※</a:t>
            </a:r>
            <a:r>
              <a:rPr kumimoji="0" lang="ja-JP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自治体独自支援を記載</a:t>
            </a:r>
            <a:endParaRPr kumimoji="0" lang="en-US" altLang="ja-JP" sz="11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2A365C69-A63B-315A-F401-4D5AF693DEAF}"/>
              </a:ext>
            </a:extLst>
          </p:cNvPr>
          <p:cNvSpPr txBox="1"/>
          <p:nvPr/>
        </p:nvSpPr>
        <p:spPr>
          <a:xfrm>
            <a:off x="6095600" y="185130"/>
            <a:ext cx="714480" cy="31892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kumimoji="1" lang="ja-JP" altLang="en-US" sz="1600" dirty="0"/>
              <a:t>別添３</a:t>
            </a:r>
          </a:p>
        </p:txBody>
      </p:sp>
      <p:pic>
        <p:nvPicPr>
          <p:cNvPr id="12" name="グラフィックス 11" descr="左矢印付きの円 単色塗りつぶし">
            <a:extLst>
              <a:ext uri="{FF2B5EF4-FFF2-40B4-BE49-F238E27FC236}">
                <a16:creationId xmlns:a16="http://schemas.microsoft.com/office/drawing/2014/main" id="{8990866D-9F32-A192-D527-900FBA0AA3F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flipH="1">
            <a:off x="1061765" y="4298621"/>
            <a:ext cx="325421" cy="325421"/>
          </a:xfrm>
          <a:prstGeom prst="rect">
            <a:avLst/>
          </a:prstGeom>
        </p:spPr>
      </p:pic>
      <p:pic>
        <p:nvPicPr>
          <p:cNvPr id="14" name="グラフィックス 13" descr="左矢印付きの円 単色塗りつぶし">
            <a:extLst>
              <a:ext uri="{FF2B5EF4-FFF2-40B4-BE49-F238E27FC236}">
                <a16:creationId xmlns:a16="http://schemas.microsoft.com/office/drawing/2014/main" id="{31EE1E83-FCBE-64D2-ED14-F8C0AD78183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flipH="1">
            <a:off x="1063855" y="3985797"/>
            <a:ext cx="325421" cy="325421"/>
          </a:xfrm>
          <a:prstGeom prst="rect">
            <a:avLst/>
          </a:prstGeom>
        </p:spPr>
      </p:pic>
      <p:pic>
        <p:nvPicPr>
          <p:cNvPr id="27" name="グラフィックス 26" descr="左矢印付きの円 単色塗りつぶし">
            <a:extLst>
              <a:ext uri="{FF2B5EF4-FFF2-40B4-BE49-F238E27FC236}">
                <a16:creationId xmlns:a16="http://schemas.microsoft.com/office/drawing/2014/main" id="{4EA74BA9-6527-18C3-79DE-776A6F2EFF0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flipH="1">
            <a:off x="1063267" y="5730006"/>
            <a:ext cx="325421" cy="325421"/>
          </a:xfrm>
          <a:prstGeom prst="rect">
            <a:avLst/>
          </a:prstGeom>
        </p:spPr>
      </p:pic>
      <p:pic>
        <p:nvPicPr>
          <p:cNvPr id="31" name="グラフィックス 30" descr="左矢印付きの円 単色塗りつぶし">
            <a:extLst>
              <a:ext uri="{FF2B5EF4-FFF2-40B4-BE49-F238E27FC236}">
                <a16:creationId xmlns:a16="http://schemas.microsoft.com/office/drawing/2014/main" id="{BBCF4337-0A91-854A-41E5-F98CF781E24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flipH="1">
            <a:off x="1066109" y="6129162"/>
            <a:ext cx="325421" cy="325421"/>
          </a:xfrm>
          <a:prstGeom prst="rect">
            <a:avLst/>
          </a:prstGeom>
        </p:spPr>
      </p:pic>
      <p:pic>
        <p:nvPicPr>
          <p:cNvPr id="34" name="グラフィックス 33" descr="左矢印付きの円 単色塗りつぶし">
            <a:extLst>
              <a:ext uri="{FF2B5EF4-FFF2-40B4-BE49-F238E27FC236}">
                <a16:creationId xmlns:a16="http://schemas.microsoft.com/office/drawing/2014/main" id="{5E1A7110-E29D-7339-1B74-4D704214521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flipH="1">
            <a:off x="1067486" y="6880342"/>
            <a:ext cx="325421" cy="325421"/>
          </a:xfrm>
          <a:prstGeom prst="rect">
            <a:avLst/>
          </a:prstGeom>
        </p:spPr>
      </p:pic>
      <p:pic>
        <p:nvPicPr>
          <p:cNvPr id="37" name="グラフィックス 36" descr="左矢印付きの円 単色塗りつぶし">
            <a:extLst>
              <a:ext uri="{FF2B5EF4-FFF2-40B4-BE49-F238E27FC236}">
                <a16:creationId xmlns:a16="http://schemas.microsoft.com/office/drawing/2014/main" id="{40C9BA42-4EB6-7BE6-7FAC-5214E844A1D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flipH="1">
            <a:off x="4069188" y="5817813"/>
            <a:ext cx="325421" cy="325421"/>
          </a:xfrm>
          <a:prstGeom prst="rect">
            <a:avLst/>
          </a:prstGeom>
        </p:spPr>
      </p:pic>
      <p:pic>
        <p:nvPicPr>
          <p:cNvPr id="57" name="グラフィックス 56" descr="左矢印付きの円 単色塗りつぶし">
            <a:extLst>
              <a:ext uri="{FF2B5EF4-FFF2-40B4-BE49-F238E27FC236}">
                <a16:creationId xmlns:a16="http://schemas.microsoft.com/office/drawing/2014/main" id="{42AEFA78-6B8A-DCA4-4B5B-C61AFE717FB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flipH="1">
            <a:off x="4069804" y="6312238"/>
            <a:ext cx="325421" cy="325421"/>
          </a:xfrm>
          <a:prstGeom prst="rect">
            <a:avLst/>
          </a:prstGeom>
        </p:spPr>
      </p:pic>
      <p:pic>
        <p:nvPicPr>
          <p:cNvPr id="60" name="グラフィックス 59" descr="左矢印付きの円 単色塗りつぶし">
            <a:extLst>
              <a:ext uri="{FF2B5EF4-FFF2-40B4-BE49-F238E27FC236}">
                <a16:creationId xmlns:a16="http://schemas.microsoft.com/office/drawing/2014/main" id="{34047FA7-4FDC-9BF7-1ED3-31BB9CACA00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 flipH="1">
            <a:off x="1063855" y="8359208"/>
            <a:ext cx="325421" cy="325421"/>
          </a:xfrm>
          <a:prstGeom prst="rect">
            <a:avLst/>
          </a:prstGeom>
        </p:spPr>
      </p:pic>
      <p:pic>
        <p:nvPicPr>
          <p:cNvPr id="61" name="グラフィックス 60" descr="左矢印付きの円 単色塗りつぶし">
            <a:extLst>
              <a:ext uri="{FF2B5EF4-FFF2-40B4-BE49-F238E27FC236}">
                <a16:creationId xmlns:a16="http://schemas.microsoft.com/office/drawing/2014/main" id="{962AE642-E2B8-852E-022A-D1A7C473E07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 flipH="1">
            <a:off x="4516139" y="8272691"/>
            <a:ext cx="325421" cy="325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5635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B1605C-A04E-EC6A-729C-A989515FC9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字幕 2">
            <a:extLst>
              <a:ext uri="{FF2B5EF4-FFF2-40B4-BE49-F238E27FC236}">
                <a16:creationId xmlns:a16="http://schemas.microsoft.com/office/drawing/2014/main" id="{D9569B3E-CA91-EEDF-65A2-24DA24B47CB9}"/>
              </a:ext>
            </a:extLst>
          </p:cNvPr>
          <p:cNvSpPr txBox="1">
            <a:spLocks/>
          </p:cNvSpPr>
          <p:nvPr/>
        </p:nvSpPr>
        <p:spPr>
          <a:xfrm>
            <a:off x="80184" y="3611274"/>
            <a:ext cx="6697046" cy="3798888"/>
          </a:xfrm>
          <a:prstGeom prst="roundRect">
            <a:avLst>
              <a:gd name="adj" fmla="val 1549"/>
            </a:avLst>
          </a:prstGeom>
          <a:solidFill>
            <a:schemeClr val="bg1"/>
          </a:solidFill>
          <a:ln w="25400">
            <a:solidFill>
              <a:schemeClr val="accent6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132080" tIns="66040" rIns="132080" bIns="66040" rtlCol="0" anchor="t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</p:txBody>
      </p:sp>
      <p:sp>
        <p:nvSpPr>
          <p:cNvPr id="24" name="字幕 2">
            <a:extLst>
              <a:ext uri="{FF2B5EF4-FFF2-40B4-BE49-F238E27FC236}">
                <a16:creationId xmlns:a16="http://schemas.microsoft.com/office/drawing/2014/main" id="{2AF08ED3-1814-6A5F-4E0E-6187B8ABC806}"/>
              </a:ext>
            </a:extLst>
          </p:cNvPr>
          <p:cNvSpPr txBox="1">
            <a:spLocks/>
          </p:cNvSpPr>
          <p:nvPr/>
        </p:nvSpPr>
        <p:spPr>
          <a:xfrm>
            <a:off x="80184" y="300880"/>
            <a:ext cx="6697046" cy="3183718"/>
          </a:xfrm>
          <a:prstGeom prst="roundRect">
            <a:avLst>
              <a:gd name="adj" fmla="val 1474"/>
            </a:avLst>
          </a:prstGeom>
          <a:solidFill>
            <a:schemeClr val="bg1"/>
          </a:solidFill>
          <a:ln w="25400">
            <a:solidFill>
              <a:schemeClr val="tx2">
                <a:lumMod val="75000"/>
                <a:lumOff val="2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132080" tIns="66040" rIns="132080" bIns="6604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</p:txBody>
      </p:sp>
      <p:sp>
        <p:nvSpPr>
          <p:cNvPr id="33" name="四角形: 角を丸くする 32">
            <a:extLst>
              <a:ext uri="{FF2B5EF4-FFF2-40B4-BE49-F238E27FC236}">
                <a16:creationId xmlns:a16="http://schemas.microsoft.com/office/drawing/2014/main" id="{C0CEDB6C-6ABB-25E3-EF9C-9909C5E1E47F}"/>
              </a:ext>
            </a:extLst>
          </p:cNvPr>
          <p:cNvSpPr/>
          <p:nvPr/>
        </p:nvSpPr>
        <p:spPr>
          <a:xfrm>
            <a:off x="3683566" y="387952"/>
            <a:ext cx="2557064" cy="456842"/>
          </a:xfrm>
          <a:prstGeom prst="roundRect">
            <a:avLst>
              <a:gd name="adj" fmla="val 20725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6" name="四角形: 角を丸くする 35">
            <a:extLst>
              <a:ext uri="{FF2B5EF4-FFF2-40B4-BE49-F238E27FC236}">
                <a16:creationId xmlns:a16="http://schemas.microsoft.com/office/drawing/2014/main" id="{AB9BF247-DB65-AFC6-9BD4-9EDF2D9D299F}"/>
              </a:ext>
            </a:extLst>
          </p:cNvPr>
          <p:cNvSpPr/>
          <p:nvPr/>
        </p:nvSpPr>
        <p:spPr>
          <a:xfrm>
            <a:off x="499418" y="4847734"/>
            <a:ext cx="1877461" cy="272701"/>
          </a:xfrm>
          <a:prstGeom prst="roundRect">
            <a:avLst>
              <a:gd name="adj" fmla="val 20725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5" name="四角形: 角を丸くする 34">
            <a:extLst>
              <a:ext uri="{FF2B5EF4-FFF2-40B4-BE49-F238E27FC236}">
                <a16:creationId xmlns:a16="http://schemas.microsoft.com/office/drawing/2014/main" id="{91EFB722-2F31-B904-7BE9-14D542F8DA78}"/>
              </a:ext>
            </a:extLst>
          </p:cNvPr>
          <p:cNvSpPr/>
          <p:nvPr/>
        </p:nvSpPr>
        <p:spPr>
          <a:xfrm>
            <a:off x="499418" y="3684343"/>
            <a:ext cx="2013763" cy="272701"/>
          </a:xfrm>
          <a:prstGeom prst="roundRect">
            <a:avLst>
              <a:gd name="adj" fmla="val 20725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6" name="字幕 2">
            <a:extLst>
              <a:ext uri="{FF2B5EF4-FFF2-40B4-BE49-F238E27FC236}">
                <a16:creationId xmlns:a16="http://schemas.microsoft.com/office/drawing/2014/main" id="{7DB8E204-406C-3A10-2818-F26078E692E1}"/>
              </a:ext>
            </a:extLst>
          </p:cNvPr>
          <p:cNvSpPr txBox="1">
            <a:spLocks/>
          </p:cNvSpPr>
          <p:nvPr/>
        </p:nvSpPr>
        <p:spPr>
          <a:xfrm>
            <a:off x="80184" y="7547875"/>
            <a:ext cx="3709498" cy="2260996"/>
          </a:xfrm>
          <a:prstGeom prst="roundRect">
            <a:avLst>
              <a:gd name="adj" fmla="val 2529"/>
            </a:avLst>
          </a:prstGeom>
          <a:solidFill>
            <a:schemeClr val="bg1"/>
          </a:solidFill>
          <a:ln w="25400">
            <a:solidFill>
              <a:srgbClr val="E05C8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132080" tIns="66040" rIns="132080" bIns="66040" rtlCol="0" anchor="t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</p:txBody>
      </p:sp>
      <p:sp>
        <p:nvSpPr>
          <p:cNvPr id="22" name="字幕 2">
            <a:extLst>
              <a:ext uri="{FF2B5EF4-FFF2-40B4-BE49-F238E27FC236}">
                <a16:creationId xmlns:a16="http://schemas.microsoft.com/office/drawing/2014/main" id="{94D3CEFF-3ADA-0AD2-9DD2-0A61D7D4DE73}"/>
              </a:ext>
            </a:extLst>
          </p:cNvPr>
          <p:cNvSpPr txBox="1">
            <a:spLocks/>
          </p:cNvSpPr>
          <p:nvPr/>
        </p:nvSpPr>
        <p:spPr>
          <a:xfrm>
            <a:off x="550878" y="3726452"/>
            <a:ext cx="3015759" cy="97776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0" tIns="0" rIns="0" bIns="0" rtlCol="0" anchor="t">
            <a:sp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（Ｄ）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 </a:t>
            </a:r>
            <a:r>
              <a:rPr lang="ja-JP" altLang="en-US" sz="1200" b="1" dirty="0">
                <a:solidFill>
                  <a:prstClr val="black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高等学校等就学支援金</a:t>
            </a:r>
            <a:endParaRPr lang="en-US" altLang="ja-JP" sz="1200" b="1" dirty="0">
              <a:solidFill>
                <a:prstClr val="black"/>
              </a:solidFill>
              <a:latin typeface="BIZ UDPGothic" panose="020B0400000000000000" pitchFamily="34" charset="-128"/>
              <a:ea typeface="BIZ UDPGothic" panose="020B0400000000000000" pitchFamily="34" charset="-128"/>
            </a:endParaRPr>
          </a:p>
          <a:p>
            <a:pPr lvl="0" algn="l">
              <a:lnSpc>
                <a:spcPct val="110000"/>
              </a:lnSpc>
              <a:spcBef>
                <a:spcPts val="200"/>
              </a:spcBef>
              <a:defRPr/>
            </a:pP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　→</a:t>
            </a:r>
            <a:r>
              <a:rPr kumimoji="1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すべての高校生等を対象</a:t>
            </a:r>
            <a:r>
              <a:rPr kumimoji="1" lang="ja-JP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（</a:t>
            </a:r>
            <a:r>
              <a:rPr kumimoji="1" lang="en-US" altLang="ja-JP" sz="7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※</a:t>
            </a:r>
            <a:r>
              <a:rPr lang="ja-JP" altLang="en-US" sz="700" dirty="0">
                <a:solidFill>
                  <a:srgbClr val="0070C0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国籍・在留資格による要件あり</a:t>
            </a:r>
            <a:r>
              <a:rPr kumimoji="1" lang="ja-JP" altLang="en-US" sz="7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）</a:t>
            </a:r>
            <a:endParaRPr kumimoji="1" lang="en-US" altLang="ja-JP" sz="7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  <a:p>
            <a:pPr lvl="0" algn="l">
              <a:lnSpc>
                <a:spcPct val="110000"/>
              </a:lnSpc>
              <a:spcBef>
                <a:spcPts val="0"/>
              </a:spcBef>
              <a:defRPr/>
            </a:pP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　　 に、世帯年収を問わず、国が授業料を支援します。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  <a:p>
            <a:pPr lvl="0" algn="l">
              <a:lnSpc>
                <a:spcPct val="110000"/>
              </a:lnSpc>
              <a:spcBef>
                <a:spcPts val="0"/>
              </a:spcBef>
              <a:defRPr/>
            </a:pPr>
            <a:r>
              <a:rPr lang="ja-JP" altLang="en-US" sz="800" dirty="0">
                <a:solidFill>
                  <a:srgbClr val="0070C0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　　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F56A0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【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56A0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問合せ先：通学先の中学・高校又は学校の所在する都道府県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F56A0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】</a:t>
            </a:r>
          </a:p>
          <a:p>
            <a:pPr marL="0" marR="0" lvl="0" indent="0" algn="l" defTabSz="685800" rtl="0" eaLnBrk="1" fontAlgn="auto" latinLnBrk="0" hangingPunct="1">
              <a:lnSpc>
                <a:spcPct val="11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ja-JP" altLang="en-US" sz="900" dirty="0">
                <a:solidFill>
                  <a:srgbClr val="F56A00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　　 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支援額：公立：約１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1.8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万円、国立：約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11.5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万円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  <a:p>
            <a:pPr marL="108000" marR="0" lvl="0" indent="108000" algn="l" defTabSz="685800" rtl="0" eaLnBrk="1" fontAlgn="auto" latinLnBrk="0" hangingPunct="1">
              <a:lnSpc>
                <a:spcPct val="11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　　　　　私立：最大で約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45.7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万円まで支援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</p:txBody>
      </p:sp>
      <p:sp>
        <p:nvSpPr>
          <p:cNvPr id="8" name="フリーフォーム 7">
            <a:extLst>
              <a:ext uri="{FF2B5EF4-FFF2-40B4-BE49-F238E27FC236}">
                <a16:creationId xmlns:a16="http://schemas.microsoft.com/office/drawing/2014/main" id="{B4FA6E1E-7E64-8F71-7571-4E082D453649}"/>
              </a:ext>
            </a:extLst>
          </p:cNvPr>
          <p:cNvSpPr/>
          <p:nvPr/>
        </p:nvSpPr>
        <p:spPr>
          <a:xfrm>
            <a:off x="71731" y="309976"/>
            <a:ext cx="369332" cy="3174622"/>
          </a:xfrm>
          <a:custGeom>
            <a:avLst/>
            <a:gdLst>
              <a:gd name="connsiteX0" fmla="*/ 56485 w 396000"/>
              <a:gd name="connsiteY0" fmla="*/ 0 h 3558632"/>
              <a:gd name="connsiteX1" fmla="*/ 198000 w 396000"/>
              <a:gd name="connsiteY1" fmla="*/ 0 h 3558632"/>
              <a:gd name="connsiteX2" fmla="*/ 339515 w 396000"/>
              <a:gd name="connsiteY2" fmla="*/ 0 h 3558632"/>
              <a:gd name="connsiteX3" fmla="*/ 396000 w 396000"/>
              <a:gd name="connsiteY3" fmla="*/ 0 h 3558632"/>
              <a:gd name="connsiteX4" fmla="*/ 396000 w 396000"/>
              <a:gd name="connsiteY4" fmla="*/ 56485 h 3558632"/>
              <a:gd name="connsiteX5" fmla="*/ 396000 w 396000"/>
              <a:gd name="connsiteY5" fmla="*/ 3502147 h 3558632"/>
              <a:gd name="connsiteX6" fmla="*/ 396000 w 396000"/>
              <a:gd name="connsiteY6" fmla="*/ 3558632 h 3558632"/>
              <a:gd name="connsiteX7" fmla="*/ 339515 w 396000"/>
              <a:gd name="connsiteY7" fmla="*/ 3558632 h 3558632"/>
              <a:gd name="connsiteX8" fmla="*/ 198000 w 396000"/>
              <a:gd name="connsiteY8" fmla="*/ 3558632 h 3558632"/>
              <a:gd name="connsiteX9" fmla="*/ 56485 w 396000"/>
              <a:gd name="connsiteY9" fmla="*/ 3558632 h 3558632"/>
              <a:gd name="connsiteX10" fmla="*/ 0 w 396000"/>
              <a:gd name="connsiteY10" fmla="*/ 3502147 h 3558632"/>
              <a:gd name="connsiteX11" fmla="*/ 0 w 396000"/>
              <a:gd name="connsiteY11" fmla="*/ 56485 h 3558632"/>
              <a:gd name="connsiteX12" fmla="*/ 56485 w 396000"/>
              <a:gd name="connsiteY12" fmla="*/ 0 h 355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96000" h="3558632">
                <a:moveTo>
                  <a:pt x="56485" y="0"/>
                </a:moveTo>
                <a:lnTo>
                  <a:pt x="198000" y="0"/>
                </a:lnTo>
                <a:lnTo>
                  <a:pt x="339515" y="0"/>
                </a:lnTo>
                <a:lnTo>
                  <a:pt x="396000" y="0"/>
                </a:lnTo>
                <a:lnTo>
                  <a:pt x="396000" y="56485"/>
                </a:lnTo>
                <a:lnTo>
                  <a:pt x="396000" y="3502147"/>
                </a:lnTo>
                <a:lnTo>
                  <a:pt x="396000" y="3558632"/>
                </a:lnTo>
                <a:lnTo>
                  <a:pt x="339515" y="3558632"/>
                </a:lnTo>
                <a:lnTo>
                  <a:pt x="198000" y="3558632"/>
                </a:lnTo>
                <a:lnTo>
                  <a:pt x="56485" y="3558632"/>
                </a:lnTo>
                <a:cubicBezTo>
                  <a:pt x="25289" y="3558632"/>
                  <a:pt x="0" y="3533343"/>
                  <a:pt x="0" y="3502147"/>
                </a:cubicBezTo>
                <a:lnTo>
                  <a:pt x="0" y="56485"/>
                </a:lnTo>
                <a:cubicBezTo>
                  <a:pt x="0" y="25289"/>
                  <a:pt x="25289" y="0"/>
                  <a:pt x="56485" y="0"/>
                </a:cubicBezTo>
                <a:close/>
              </a:path>
            </a:pathLst>
          </a:cu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6CD29F9B-6000-A525-ADB0-513800A83987}"/>
              </a:ext>
            </a:extLst>
          </p:cNvPr>
          <p:cNvSpPr txBox="1"/>
          <p:nvPr/>
        </p:nvSpPr>
        <p:spPr>
          <a:xfrm>
            <a:off x="131988" y="921555"/>
            <a:ext cx="276999" cy="2137955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大学・専門学校 </a:t>
            </a:r>
            <a:r>
              <a:rPr kumimoji="0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など</a:t>
            </a:r>
            <a:endParaRPr kumimoji="0" lang="en-US" altLang="ja-JP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</p:txBody>
      </p:sp>
      <p:sp>
        <p:nvSpPr>
          <p:cNvPr id="11" name="フリーフォーム 10">
            <a:extLst>
              <a:ext uri="{FF2B5EF4-FFF2-40B4-BE49-F238E27FC236}">
                <a16:creationId xmlns:a16="http://schemas.microsoft.com/office/drawing/2014/main" id="{CFF8FC88-4561-854D-AD78-DD488EA24DA4}"/>
              </a:ext>
            </a:extLst>
          </p:cNvPr>
          <p:cNvSpPr/>
          <p:nvPr/>
        </p:nvSpPr>
        <p:spPr>
          <a:xfrm>
            <a:off x="88211" y="3611274"/>
            <a:ext cx="344466" cy="3798888"/>
          </a:xfrm>
          <a:custGeom>
            <a:avLst/>
            <a:gdLst>
              <a:gd name="connsiteX0" fmla="*/ 66001 w 396000"/>
              <a:gd name="connsiteY0" fmla="*/ 0 h 3368438"/>
              <a:gd name="connsiteX1" fmla="*/ 213025 w 396000"/>
              <a:gd name="connsiteY1" fmla="*/ 0 h 3368438"/>
              <a:gd name="connsiteX2" fmla="*/ 329999 w 396000"/>
              <a:gd name="connsiteY2" fmla="*/ 0 h 3368438"/>
              <a:gd name="connsiteX3" fmla="*/ 396000 w 396000"/>
              <a:gd name="connsiteY3" fmla="*/ 0 h 3368438"/>
              <a:gd name="connsiteX4" fmla="*/ 396000 w 396000"/>
              <a:gd name="connsiteY4" fmla="*/ 66001 h 3368438"/>
              <a:gd name="connsiteX5" fmla="*/ 396000 w 396000"/>
              <a:gd name="connsiteY5" fmla="*/ 3302437 h 3368438"/>
              <a:gd name="connsiteX6" fmla="*/ 396000 w 396000"/>
              <a:gd name="connsiteY6" fmla="*/ 3368438 h 3368438"/>
              <a:gd name="connsiteX7" fmla="*/ 329999 w 396000"/>
              <a:gd name="connsiteY7" fmla="*/ 3368438 h 3368438"/>
              <a:gd name="connsiteX8" fmla="*/ 213025 w 396000"/>
              <a:gd name="connsiteY8" fmla="*/ 3368438 h 3368438"/>
              <a:gd name="connsiteX9" fmla="*/ 66001 w 396000"/>
              <a:gd name="connsiteY9" fmla="*/ 3368438 h 3368438"/>
              <a:gd name="connsiteX10" fmla="*/ 0 w 396000"/>
              <a:gd name="connsiteY10" fmla="*/ 3302437 h 3368438"/>
              <a:gd name="connsiteX11" fmla="*/ 0 w 396000"/>
              <a:gd name="connsiteY11" fmla="*/ 66001 h 3368438"/>
              <a:gd name="connsiteX12" fmla="*/ 66001 w 396000"/>
              <a:gd name="connsiteY12" fmla="*/ 0 h 3368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96000" h="3368438">
                <a:moveTo>
                  <a:pt x="66001" y="0"/>
                </a:moveTo>
                <a:lnTo>
                  <a:pt x="213025" y="0"/>
                </a:lnTo>
                <a:lnTo>
                  <a:pt x="329999" y="0"/>
                </a:lnTo>
                <a:lnTo>
                  <a:pt x="396000" y="0"/>
                </a:lnTo>
                <a:lnTo>
                  <a:pt x="396000" y="66001"/>
                </a:lnTo>
                <a:lnTo>
                  <a:pt x="396000" y="3302437"/>
                </a:lnTo>
                <a:lnTo>
                  <a:pt x="396000" y="3368438"/>
                </a:lnTo>
                <a:lnTo>
                  <a:pt x="329999" y="3368438"/>
                </a:lnTo>
                <a:lnTo>
                  <a:pt x="213025" y="3368438"/>
                </a:lnTo>
                <a:lnTo>
                  <a:pt x="66001" y="3368438"/>
                </a:lnTo>
                <a:cubicBezTo>
                  <a:pt x="29550" y="3368438"/>
                  <a:pt x="0" y="3338888"/>
                  <a:pt x="0" y="3302437"/>
                </a:cubicBezTo>
                <a:lnTo>
                  <a:pt x="0" y="66001"/>
                </a:lnTo>
                <a:cubicBezTo>
                  <a:pt x="0" y="29550"/>
                  <a:pt x="29550" y="0"/>
                  <a:pt x="66001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09A8108D-1028-2C69-BD08-D88C964FCEF0}"/>
              </a:ext>
            </a:extLst>
          </p:cNvPr>
          <p:cNvSpPr txBox="1"/>
          <p:nvPr/>
        </p:nvSpPr>
        <p:spPr>
          <a:xfrm>
            <a:off x="113584" y="4880401"/>
            <a:ext cx="276999" cy="1635596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高　校　段　階</a:t>
            </a:r>
            <a:endParaRPr kumimoji="0" lang="en-US" altLang="ja-JP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</p:txBody>
      </p:sp>
      <p:sp>
        <p:nvSpPr>
          <p:cNvPr id="20" name="フリーフォーム 19">
            <a:extLst>
              <a:ext uri="{FF2B5EF4-FFF2-40B4-BE49-F238E27FC236}">
                <a16:creationId xmlns:a16="http://schemas.microsoft.com/office/drawing/2014/main" id="{9088ED01-8AFF-BD2B-7396-EE1B013CA2F9}"/>
              </a:ext>
            </a:extLst>
          </p:cNvPr>
          <p:cNvSpPr/>
          <p:nvPr/>
        </p:nvSpPr>
        <p:spPr>
          <a:xfrm>
            <a:off x="80184" y="7547876"/>
            <a:ext cx="352493" cy="2260996"/>
          </a:xfrm>
          <a:custGeom>
            <a:avLst/>
            <a:gdLst>
              <a:gd name="connsiteX0" fmla="*/ 66001 w 416983"/>
              <a:gd name="connsiteY0" fmla="*/ 0 h 2617158"/>
              <a:gd name="connsiteX1" fmla="*/ 288552 w 416983"/>
              <a:gd name="connsiteY1" fmla="*/ 0 h 2617158"/>
              <a:gd name="connsiteX2" fmla="*/ 329999 w 416983"/>
              <a:gd name="connsiteY2" fmla="*/ 0 h 2617158"/>
              <a:gd name="connsiteX3" fmla="*/ 416983 w 416983"/>
              <a:gd name="connsiteY3" fmla="*/ 0 h 2617158"/>
              <a:gd name="connsiteX4" fmla="*/ 416983 w 416983"/>
              <a:gd name="connsiteY4" fmla="*/ 2617158 h 2617158"/>
              <a:gd name="connsiteX5" fmla="*/ 329999 w 416983"/>
              <a:gd name="connsiteY5" fmla="*/ 2617158 h 2617158"/>
              <a:gd name="connsiteX6" fmla="*/ 288552 w 416983"/>
              <a:gd name="connsiteY6" fmla="*/ 2617158 h 2617158"/>
              <a:gd name="connsiteX7" fmla="*/ 66001 w 416983"/>
              <a:gd name="connsiteY7" fmla="*/ 2617158 h 2617158"/>
              <a:gd name="connsiteX8" fmla="*/ 0 w 416983"/>
              <a:gd name="connsiteY8" fmla="*/ 2551157 h 2617158"/>
              <a:gd name="connsiteX9" fmla="*/ 0 w 416983"/>
              <a:gd name="connsiteY9" fmla="*/ 66001 h 2617158"/>
              <a:gd name="connsiteX10" fmla="*/ 66001 w 416983"/>
              <a:gd name="connsiteY10" fmla="*/ 0 h 2617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16983" h="2617158">
                <a:moveTo>
                  <a:pt x="66001" y="0"/>
                </a:moveTo>
                <a:lnTo>
                  <a:pt x="288552" y="0"/>
                </a:lnTo>
                <a:lnTo>
                  <a:pt x="329999" y="0"/>
                </a:lnTo>
                <a:lnTo>
                  <a:pt x="416983" y="0"/>
                </a:lnTo>
                <a:lnTo>
                  <a:pt x="416983" y="2617158"/>
                </a:lnTo>
                <a:lnTo>
                  <a:pt x="329999" y="2617158"/>
                </a:lnTo>
                <a:lnTo>
                  <a:pt x="288552" y="2617158"/>
                </a:lnTo>
                <a:lnTo>
                  <a:pt x="66001" y="2617158"/>
                </a:lnTo>
                <a:cubicBezTo>
                  <a:pt x="29550" y="2617158"/>
                  <a:pt x="0" y="2587608"/>
                  <a:pt x="0" y="2551157"/>
                </a:cubicBezTo>
                <a:lnTo>
                  <a:pt x="0" y="66001"/>
                </a:lnTo>
                <a:cubicBezTo>
                  <a:pt x="0" y="29550"/>
                  <a:pt x="29550" y="0"/>
                  <a:pt x="66001" y="0"/>
                </a:cubicBezTo>
                <a:close/>
              </a:path>
            </a:pathLst>
          </a:custGeom>
          <a:solidFill>
            <a:srgbClr val="E05C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C9CFA6AA-BD83-8ED0-FB1F-ECF218553B82}"/>
              </a:ext>
            </a:extLst>
          </p:cNvPr>
          <p:cNvSpPr txBox="1"/>
          <p:nvPr/>
        </p:nvSpPr>
        <p:spPr>
          <a:xfrm>
            <a:off x="134042" y="8005430"/>
            <a:ext cx="246221" cy="1437685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小学校・中学校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D2FF155-471D-7981-04BD-F22378470967}"/>
              </a:ext>
            </a:extLst>
          </p:cNvPr>
          <p:cNvSpPr txBox="1">
            <a:spLocks noChangeAspect="1"/>
          </p:cNvSpPr>
          <p:nvPr/>
        </p:nvSpPr>
        <p:spPr>
          <a:xfrm>
            <a:off x="3874772" y="6809166"/>
            <a:ext cx="423190" cy="42319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txBody>
          <a:bodyPr wrap="square" lIns="36000" tIns="36000" rIns="36000" bIns="36000" rtlCol="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二次元</a:t>
            </a:r>
            <a:endParaRPr kumimoji="0" lang="en-US" altLang="ja-JP" sz="7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 marL="0" marR="0" lvl="0" indent="0" algn="ctr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コード記載欄</a:t>
            </a:r>
          </a:p>
        </p:txBody>
      </p:sp>
      <p:sp>
        <p:nvSpPr>
          <p:cNvPr id="47" name="四角形: 角を丸くする 46">
            <a:extLst>
              <a:ext uri="{FF2B5EF4-FFF2-40B4-BE49-F238E27FC236}">
                <a16:creationId xmlns:a16="http://schemas.microsoft.com/office/drawing/2014/main" id="{10B9F7E8-8BFD-A4E0-579F-3C46758DD36E}"/>
              </a:ext>
            </a:extLst>
          </p:cNvPr>
          <p:cNvSpPr/>
          <p:nvPr/>
        </p:nvSpPr>
        <p:spPr>
          <a:xfrm>
            <a:off x="578963" y="385846"/>
            <a:ext cx="2951371" cy="2993457"/>
          </a:xfrm>
          <a:prstGeom prst="roundRect">
            <a:avLst>
              <a:gd name="adj" fmla="val 5128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0" name="四角形: 角を丸くする 9">
            <a:extLst>
              <a:ext uri="{FF2B5EF4-FFF2-40B4-BE49-F238E27FC236}">
                <a16:creationId xmlns:a16="http://schemas.microsoft.com/office/drawing/2014/main" id="{7E94ADEB-95AD-E8B4-DCAF-EC99673DC13E}"/>
              </a:ext>
            </a:extLst>
          </p:cNvPr>
          <p:cNvSpPr/>
          <p:nvPr/>
        </p:nvSpPr>
        <p:spPr>
          <a:xfrm>
            <a:off x="3883421" y="7547875"/>
            <a:ext cx="2857261" cy="1619887"/>
          </a:xfrm>
          <a:prstGeom prst="roundRect">
            <a:avLst>
              <a:gd name="adj" fmla="val 4065"/>
            </a:avLst>
          </a:prstGeom>
          <a:solidFill>
            <a:schemeClr val="bg1"/>
          </a:solidFill>
          <a:ln w="28575">
            <a:solidFill>
              <a:srgbClr val="FFCC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44" name="字幕 2">
            <a:extLst>
              <a:ext uri="{FF2B5EF4-FFF2-40B4-BE49-F238E27FC236}">
                <a16:creationId xmlns:a16="http://schemas.microsoft.com/office/drawing/2014/main" id="{F6875B49-CEE1-31B6-E5D8-737EAB393AD8}"/>
              </a:ext>
            </a:extLst>
          </p:cNvPr>
          <p:cNvSpPr txBox="1">
            <a:spLocks/>
          </p:cNvSpPr>
          <p:nvPr/>
        </p:nvSpPr>
        <p:spPr>
          <a:xfrm>
            <a:off x="3772279" y="424595"/>
            <a:ext cx="4177500" cy="183441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0" tIns="0" rIns="0" bIns="0" rtlCol="0">
            <a:sp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（Ｃ）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 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日本学生支援機構（ＪＡＳＳＯ）の</a:t>
            </a:r>
            <a:endParaRPr kumimoji="1" lang="en-US" altLang="ja-JP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ja-JP" sz="1200" b="1" dirty="0">
                <a:solidFill>
                  <a:prstClr val="black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       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貸与型奨学金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→年間最大無利子で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76.8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万円、有利子で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144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万円を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ja-JP" sz="900" dirty="0">
                <a:solidFill>
                  <a:srgbClr val="0070C0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   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借りられます。卒業後返還する必要がありますが</a:t>
            </a:r>
            <a:r>
              <a:rPr lang="ja-JP" altLang="en-US" sz="900" dirty="0">
                <a:solidFill>
                  <a:srgbClr val="0070C0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、</a:t>
            </a:r>
            <a:endParaRPr lang="en-US" altLang="ja-JP" sz="900" dirty="0">
              <a:solidFill>
                <a:srgbClr val="0070C0"/>
              </a:solidFill>
              <a:latin typeface="BIZ UDPGothic" panose="020B0400000000000000" pitchFamily="34" charset="-128"/>
              <a:ea typeface="BIZ UDPGothic" panose="020B0400000000000000" pitchFamily="34" charset="-128"/>
            </a:endParaRPr>
          </a:p>
          <a:p>
            <a:pPr marL="0" marR="0" lvl="0" indent="0" algn="l" defTabSz="6858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ja-JP" sz="900" dirty="0">
                <a:solidFill>
                  <a:srgbClr val="0070C0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   </a:t>
            </a:r>
            <a:r>
              <a:rPr lang="ja-JP" altLang="en-US" sz="900" dirty="0">
                <a:solidFill>
                  <a:srgbClr val="0070C0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難しい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場合、各種支援策があります。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ja-JP" sz="900" dirty="0">
                <a:solidFill>
                  <a:srgbClr val="F56A00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   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F56A0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【</a:t>
            </a:r>
            <a:r>
              <a:rPr lang="ja-JP" altLang="en-US" sz="800" dirty="0">
                <a:solidFill>
                  <a:srgbClr val="F56A00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問合せ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56A0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先：通学先の高校・大学等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F56A0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】</a:t>
            </a:r>
          </a:p>
          <a:p>
            <a:pPr marL="0" marR="0" lvl="0" indent="0" algn="l" defTabSz="685800" rtl="0" eaLnBrk="1" fontAlgn="auto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　　◆無利子奨学金 </a:t>
            </a:r>
            <a:r>
              <a:rPr kumimoji="1" lang="ja-JP" altLang="en-US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（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対象：年収約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800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万円以下世帯の学生）</a:t>
            </a:r>
            <a:endParaRPr lang="en-US" altLang="ja-JP" sz="900" dirty="0">
              <a:solidFill>
                <a:prstClr val="black"/>
              </a:solidFill>
              <a:latin typeface="BIZ UDPGothic" panose="020B0400000000000000" pitchFamily="34" charset="-128"/>
              <a:ea typeface="BIZ UDPGothic" panose="020B0400000000000000" pitchFamily="34" charset="-128"/>
            </a:endParaRPr>
          </a:p>
          <a:p>
            <a:pPr marL="0" marR="0" lvl="0" indent="0" algn="l" defTabSz="6858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ja-JP" altLang="en-US" sz="900" dirty="0">
                <a:solidFill>
                  <a:prstClr val="black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   　　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金額：月額２万円～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6.4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万円</a:t>
            </a:r>
            <a:endParaRPr lang="en-US" altLang="ja-JP" sz="900" dirty="0">
              <a:solidFill>
                <a:prstClr val="black"/>
              </a:solidFill>
              <a:latin typeface="BIZ UDPGothic" panose="020B0400000000000000" pitchFamily="34" charset="-128"/>
              <a:ea typeface="BIZ UDPGothic" panose="020B0400000000000000" pitchFamily="34" charset="-128"/>
            </a:endParaRPr>
          </a:p>
          <a:p>
            <a:pPr marL="0" marR="0" lvl="0" indent="0" algn="l" defTabSz="6858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ja-JP" altLang="en-US" sz="900" b="1" dirty="0">
                <a:solidFill>
                  <a:prstClr val="black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　　◆</a:t>
            </a:r>
            <a:r>
              <a:rPr kumimoji="1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有利子奨学金 </a:t>
            </a:r>
            <a:r>
              <a:rPr kumimoji="1" lang="ja-JP" altLang="en-US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（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対象：年収約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1,250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万円以下世帯の学生）</a:t>
            </a:r>
            <a:endParaRPr lang="en-US" altLang="ja-JP" sz="800" dirty="0">
              <a:solidFill>
                <a:prstClr val="black"/>
              </a:solidFill>
              <a:latin typeface="BIZ UDPGothic" panose="020B0400000000000000" pitchFamily="34" charset="-128"/>
              <a:ea typeface="BIZ UDPGothic" panose="020B0400000000000000" pitchFamily="34" charset="-128"/>
            </a:endParaRPr>
          </a:p>
          <a:p>
            <a:pPr marL="0" marR="0" lvl="0" indent="0" algn="l" defTabSz="6858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　　　　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金額：月額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2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万～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12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万円</a:t>
            </a:r>
            <a:endParaRPr lang="en-US" altLang="ja-JP" sz="900" noProof="0" dirty="0">
              <a:solidFill>
                <a:prstClr val="black"/>
              </a:solidFill>
              <a:latin typeface="BIZ UDPGothic" panose="020B0400000000000000" pitchFamily="34" charset="-128"/>
              <a:ea typeface="BIZ UDPGothic" panose="020B0400000000000000" pitchFamily="34" charset="-128"/>
            </a:endParaRPr>
          </a:p>
          <a:p>
            <a:pPr marL="0" marR="0" lvl="0" indent="0" algn="l" defTabSz="6858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900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　　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※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学校種等によって貸与額が異なります。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</p:txBody>
      </p: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F756B345-2AF1-00D3-9674-17C7900DC0A5}"/>
              </a:ext>
            </a:extLst>
          </p:cNvPr>
          <p:cNvSpPr txBox="1"/>
          <p:nvPr/>
        </p:nvSpPr>
        <p:spPr>
          <a:xfrm>
            <a:off x="4488197" y="8900646"/>
            <a:ext cx="2235761" cy="141953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https://www.jasso.go.jp/shogakukin/dantaiseido/index.html</a:t>
            </a:r>
            <a:endParaRPr kumimoji="1" lang="ja-JP" altLang="en-US" sz="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</p:txBody>
      </p:sp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B35D5ED1-209D-6C8D-ED1A-5320180222F8}"/>
              </a:ext>
            </a:extLst>
          </p:cNvPr>
          <p:cNvSpPr txBox="1"/>
          <p:nvPr/>
        </p:nvSpPr>
        <p:spPr>
          <a:xfrm>
            <a:off x="3900364" y="9217688"/>
            <a:ext cx="2801169" cy="58477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marL="144000" marR="0" lvl="0" indent="-21600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00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※ </a:t>
            </a:r>
            <a:r>
              <a:rPr kumimoji="1" lang="ja-JP" altLang="en-US" sz="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子育て世帯の教育にかかる負担を軽減する制度は、近年 対象等を拡充しており、支援を希望する家庭の保護者は 文部科学省</a:t>
            </a:r>
            <a:r>
              <a:rPr kumimoji="1" lang="en-US" altLang="ja-JP" sz="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HP</a:t>
            </a:r>
            <a:r>
              <a:rPr kumimoji="1" lang="ja-JP" altLang="en-US" sz="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や、教育機関、お住まいの</a:t>
            </a:r>
            <a:r>
              <a:rPr kumimoji="1" lang="ja-JP" altLang="en-US" sz="800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都道府県・</a:t>
            </a:r>
            <a:r>
              <a:rPr kumimoji="1" lang="ja-JP" altLang="en-US" sz="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市町村の</a:t>
            </a:r>
            <a:r>
              <a:rPr kumimoji="1" lang="en-US" altLang="ja-JP" sz="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HP</a:t>
            </a:r>
            <a:r>
              <a:rPr kumimoji="1" lang="ja-JP" altLang="en-US" sz="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などで最新情報をご確認ください。</a:t>
            </a:r>
          </a:p>
        </p:txBody>
      </p:sp>
      <p:pic>
        <p:nvPicPr>
          <p:cNvPr id="53" name="Picture 80" descr="和英ヨコ大">
            <a:extLst>
              <a:ext uri="{FF2B5EF4-FFF2-40B4-BE49-F238E27FC236}">
                <a16:creationId xmlns:a16="http://schemas.microsoft.com/office/drawing/2014/main" id="{CA22A5C6-3052-FB05-65B1-26CE3CFFF5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0822" y="22063"/>
            <a:ext cx="1470394" cy="243982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sp>
        <p:nvSpPr>
          <p:cNvPr id="54" name="テキスト ボックス 53">
            <a:extLst>
              <a:ext uri="{FF2B5EF4-FFF2-40B4-BE49-F238E27FC236}">
                <a16:creationId xmlns:a16="http://schemas.microsoft.com/office/drawing/2014/main" id="{9CD48396-20D2-6055-F026-26074E5389A2}"/>
              </a:ext>
            </a:extLst>
          </p:cNvPr>
          <p:cNvSpPr txBox="1"/>
          <p:nvPr/>
        </p:nvSpPr>
        <p:spPr>
          <a:xfrm>
            <a:off x="1040052" y="9102171"/>
            <a:ext cx="1201695" cy="524109"/>
          </a:xfrm>
          <a:prstGeom prst="rect">
            <a:avLst/>
          </a:prstGeom>
          <a:noFill/>
        </p:spPr>
        <p:txBody>
          <a:bodyPr wrap="square" lIns="0" tIns="36000" rIns="0" bIns="3600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（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I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）について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就学援助制度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：文部科学省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https://www.mext.go.jp/a_menu/shotou/career/05010502/017.htm</a:t>
            </a:r>
            <a:endParaRPr kumimoji="1" lang="ja-JP" altLang="en-US" sz="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</p:txBody>
      </p:sp>
      <p:sp>
        <p:nvSpPr>
          <p:cNvPr id="59" name="テキスト ボックス 58">
            <a:extLst>
              <a:ext uri="{FF2B5EF4-FFF2-40B4-BE49-F238E27FC236}">
                <a16:creationId xmlns:a16="http://schemas.microsoft.com/office/drawing/2014/main" id="{64251D01-2013-5749-4591-689BB11AE4F3}"/>
              </a:ext>
            </a:extLst>
          </p:cNvPr>
          <p:cNvSpPr txBox="1"/>
          <p:nvPr/>
        </p:nvSpPr>
        <p:spPr>
          <a:xfrm>
            <a:off x="4320996" y="6193721"/>
            <a:ext cx="2380537" cy="466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（Ｄ）・（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F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）について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高校生等への修学支援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：文部科学省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https://www.mext.go.jp/a_menu/shotou/mushouka/index.htm</a:t>
            </a:r>
          </a:p>
        </p:txBody>
      </p:sp>
      <p:sp>
        <p:nvSpPr>
          <p:cNvPr id="61" name="テキスト ボックス 60">
            <a:extLst>
              <a:ext uri="{FF2B5EF4-FFF2-40B4-BE49-F238E27FC236}">
                <a16:creationId xmlns:a16="http://schemas.microsoft.com/office/drawing/2014/main" id="{20416317-F23D-F4C9-4344-AD1E7DC5D2EE}"/>
              </a:ext>
            </a:extLst>
          </p:cNvPr>
          <p:cNvSpPr txBox="1"/>
          <p:nvPr/>
        </p:nvSpPr>
        <p:spPr>
          <a:xfrm>
            <a:off x="4317458" y="6809327"/>
            <a:ext cx="2239251" cy="466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（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E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）・（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G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）・（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H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）について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自治体独自の支援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：○○県教育庁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（自治体ホームページアドレス記載）</a:t>
            </a:r>
            <a:endParaRPr kumimoji="1" lang="en-US" altLang="ja-JP" sz="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</p:txBody>
      </p:sp>
      <p:sp>
        <p:nvSpPr>
          <p:cNvPr id="65" name="四角形: 角を丸くする 64">
            <a:extLst>
              <a:ext uri="{FF2B5EF4-FFF2-40B4-BE49-F238E27FC236}">
                <a16:creationId xmlns:a16="http://schemas.microsoft.com/office/drawing/2014/main" id="{F2C191FC-1FEB-E237-A85C-6CB7BF6C9D11}"/>
              </a:ext>
            </a:extLst>
          </p:cNvPr>
          <p:cNvSpPr/>
          <p:nvPr/>
        </p:nvSpPr>
        <p:spPr>
          <a:xfrm>
            <a:off x="3772279" y="6121772"/>
            <a:ext cx="2943640" cy="1223503"/>
          </a:xfrm>
          <a:prstGeom prst="roundRect">
            <a:avLst>
              <a:gd name="adj" fmla="val 5985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66" name="字幕 2">
            <a:extLst>
              <a:ext uri="{FF2B5EF4-FFF2-40B4-BE49-F238E27FC236}">
                <a16:creationId xmlns:a16="http://schemas.microsoft.com/office/drawing/2014/main" id="{7A03E661-B4D4-6780-744E-44916806070B}"/>
              </a:ext>
            </a:extLst>
          </p:cNvPr>
          <p:cNvSpPr txBox="1">
            <a:spLocks/>
          </p:cNvSpPr>
          <p:nvPr/>
        </p:nvSpPr>
        <p:spPr>
          <a:xfrm>
            <a:off x="552662" y="4899725"/>
            <a:ext cx="3186374" cy="985976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0" tIns="0" rIns="0" bIns="0" rtlCol="0" anchor="t">
            <a:sp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10000"/>
              </a:lnSpc>
              <a:spcBef>
                <a:spcPts val="4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（Ｅ）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 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○○県修学支援事業</a:t>
            </a:r>
            <a:r>
              <a:rPr lang="ja-JP" altLang="en-US" sz="1000" dirty="0">
                <a:solidFill>
                  <a:prstClr val="black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　</a:t>
            </a:r>
            <a:endParaRPr lang="en-US" altLang="ja-JP" sz="1000" dirty="0">
              <a:solidFill>
                <a:prstClr val="black"/>
              </a:solidFill>
              <a:latin typeface="BIZ UDPGothic" panose="020B0400000000000000" pitchFamily="34" charset="-128"/>
              <a:ea typeface="BIZ UDPGothic" panose="020B0400000000000000" pitchFamily="34" charset="-128"/>
            </a:endParaRPr>
          </a:p>
          <a:p>
            <a:pPr marL="0" marR="0" lvl="0" indent="0" algn="l" defTabSz="685800" rtl="0" eaLnBrk="1" fontAlgn="auto" latinLnBrk="0" hangingPunct="1">
              <a:lnSpc>
                <a:spcPct val="11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　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→○○○○○○○○○○○○○○○○○○○○○○</a:t>
            </a:r>
            <a:endParaRPr lang="en-US" altLang="ja-JP" sz="900" dirty="0">
              <a:solidFill>
                <a:srgbClr val="0070C0"/>
              </a:solidFill>
              <a:latin typeface="BIZ UDPGothic" panose="020B0400000000000000" pitchFamily="34" charset="-128"/>
              <a:ea typeface="BIZ UDPGothic" panose="020B0400000000000000" pitchFamily="34" charset="-128"/>
            </a:endParaRPr>
          </a:p>
          <a:p>
            <a:pPr marL="0" marR="0" lvl="0" indent="0" algn="l" defTabSz="685800" rtl="0" eaLnBrk="1" fontAlgn="auto" latinLnBrk="0" hangingPunct="1">
              <a:lnSpc>
                <a:spcPct val="11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ja-JP" altLang="en-US" sz="900" dirty="0">
                <a:solidFill>
                  <a:srgbClr val="0070C0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　　 ○○○○○○。</a:t>
            </a:r>
            <a:endParaRPr lang="en-US" altLang="ja-JP" sz="900" dirty="0">
              <a:solidFill>
                <a:srgbClr val="0070C0"/>
              </a:solidFill>
              <a:latin typeface="BIZ UDPGothic" panose="020B0400000000000000" pitchFamily="34" charset="-128"/>
              <a:ea typeface="BIZ UDPGothic" panose="020B0400000000000000" pitchFamily="34" charset="-128"/>
            </a:endParaRPr>
          </a:p>
          <a:p>
            <a:pPr marL="0" marR="0" lvl="0" indent="0" algn="l" defTabSz="685800" rtl="0" eaLnBrk="1" fontAlgn="auto" latinLnBrk="0" hangingPunct="1">
              <a:lnSpc>
                <a:spcPct val="11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ja-JP" altLang="en-US" sz="900" dirty="0">
                <a:solidFill>
                  <a:srgbClr val="0070C0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　 </a:t>
            </a:r>
            <a:r>
              <a:rPr lang="en-US" altLang="ja-JP" sz="900" dirty="0">
                <a:solidFill>
                  <a:srgbClr val="0070C0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  </a:t>
            </a:r>
            <a:r>
              <a:rPr lang="en-US" altLang="ja-JP" sz="800" dirty="0">
                <a:solidFill>
                  <a:srgbClr val="F56A00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【</a:t>
            </a:r>
            <a:r>
              <a:rPr lang="ja-JP" altLang="en-US" sz="800" dirty="0">
                <a:solidFill>
                  <a:srgbClr val="F56A00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問合せ先：○○○○○○</a:t>
            </a:r>
            <a:r>
              <a:rPr lang="en-US" altLang="ja-JP" sz="800" dirty="0">
                <a:solidFill>
                  <a:srgbClr val="F56A00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】</a:t>
            </a:r>
          </a:p>
          <a:p>
            <a:pPr marL="108000" marR="0" lvl="0" indent="108000" algn="l" defTabSz="685800" rtl="0" eaLnBrk="1" fontAlgn="auto" latinLnBrk="0" hangingPunct="1">
              <a:lnSpc>
                <a:spcPct val="11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対象：・・・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  <a:p>
            <a:pPr marL="108000" marR="0" lvl="0" indent="108000" algn="l" defTabSz="685800" rtl="0" eaLnBrk="1" fontAlgn="auto" latinLnBrk="0" hangingPunct="1">
              <a:lnSpc>
                <a:spcPct val="11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金額：・・・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</p:txBody>
      </p:sp>
      <p:sp>
        <p:nvSpPr>
          <p:cNvPr id="67" name="テキスト ボックス 66">
            <a:extLst>
              <a:ext uri="{FF2B5EF4-FFF2-40B4-BE49-F238E27FC236}">
                <a16:creationId xmlns:a16="http://schemas.microsoft.com/office/drawing/2014/main" id="{9BF52CD5-FA45-AFEC-4998-B0423411A58D}"/>
              </a:ext>
            </a:extLst>
          </p:cNvPr>
          <p:cNvSpPr txBox="1"/>
          <p:nvPr/>
        </p:nvSpPr>
        <p:spPr>
          <a:xfrm>
            <a:off x="2749208" y="9063592"/>
            <a:ext cx="989828" cy="672867"/>
          </a:xfrm>
          <a:prstGeom prst="rect">
            <a:avLst/>
          </a:prstGeom>
          <a:noFill/>
        </p:spPr>
        <p:txBody>
          <a:bodyPr wrap="square" lIns="0" tIns="36000" rIns="0" bIns="3600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（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J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）について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○○○○の支援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：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○○市教育</a:t>
            </a:r>
            <a:r>
              <a:rPr kumimoji="1" lang="ja-JP" altLang="en-US" sz="800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委員会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（自治体ホームページアドレス記載）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</p:txBody>
      </p:sp>
      <p:sp>
        <p:nvSpPr>
          <p:cNvPr id="69" name="四角形: 角を丸くする 68">
            <a:extLst>
              <a:ext uri="{FF2B5EF4-FFF2-40B4-BE49-F238E27FC236}">
                <a16:creationId xmlns:a16="http://schemas.microsoft.com/office/drawing/2014/main" id="{34B6CE98-7E28-C2FD-BBA1-3A75505354F8}"/>
              </a:ext>
            </a:extLst>
          </p:cNvPr>
          <p:cNvSpPr/>
          <p:nvPr/>
        </p:nvSpPr>
        <p:spPr>
          <a:xfrm>
            <a:off x="499418" y="8999611"/>
            <a:ext cx="3222588" cy="743754"/>
          </a:xfrm>
          <a:prstGeom prst="roundRect">
            <a:avLst>
              <a:gd name="adj" fmla="val 5985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D09A6553-D937-1861-66C6-C5BEF9EA2A43}"/>
              </a:ext>
            </a:extLst>
          </p:cNvPr>
          <p:cNvSpPr txBox="1"/>
          <p:nvPr/>
        </p:nvSpPr>
        <p:spPr>
          <a:xfrm>
            <a:off x="595470" y="1935757"/>
            <a:ext cx="409431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　　　</a:t>
            </a:r>
            <a:r>
              <a:rPr kumimoji="1" lang="en-US" altLang="ja-JP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※</a:t>
            </a:r>
            <a:r>
              <a:rPr kumimoji="1" lang="ja-JP" alt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私立大学に通う場合。学校種等によって異なります。　</a:t>
            </a:r>
            <a:endParaRPr kumimoji="1" lang="en-US" altLang="ja-JP" sz="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52D12889-E191-1C90-5DCA-0AD092031E6B}"/>
              </a:ext>
            </a:extLst>
          </p:cNvPr>
          <p:cNvSpPr txBox="1"/>
          <p:nvPr/>
        </p:nvSpPr>
        <p:spPr>
          <a:xfrm>
            <a:off x="1280955" y="5590477"/>
            <a:ext cx="181011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※</a:t>
            </a:r>
            <a:r>
              <a:rPr kumimoji="0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「</a:t>
            </a:r>
            <a:r>
              <a:rPr kumimoji="0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…</a:t>
            </a:r>
            <a:r>
              <a:rPr kumimoji="0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」はいずれも各自治体にて記入</a:t>
            </a:r>
            <a:endParaRPr kumimoji="0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F24B9F96-842C-D5D0-F5E8-A95547E84E3F}"/>
              </a:ext>
            </a:extLst>
          </p:cNvPr>
          <p:cNvSpPr txBox="1"/>
          <p:nvPr/>
        </p:nvSpPr>
        <p:spPr>
          <a:xfrm>
            <a:off x="-19770" y="-31614"/>
            <a:ext cx="3550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～教育にかかるお金の</a:t>
            </a:r>
            <a:r>
              <a:rPr kumimoji="1" lang="ja-JP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支援</a:t>
            </a:r>
            <a:r>
              <a:rPr kumimoji="1" lang="ja-JP" altLang="en-US" sz="1400" b="1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を紹介します～</a:t>
            </a:r>
            <a:endParaRPr kumimoji="1" lang="ja-JP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38" name="四角形: 角を丸くする 37">
            <a:extLst>
              <a:ext uri="{FF2B5EF4-FFF2-40B4-BE49-F238E27FC236}">
                <a16:creationId xmlns:a16="http://schemas.microsoft.com/office/drawing/2014/main" id="{473EC39B-0419-1EF6-171D-8B8AA3E4D2A1}"/>
              </a:ext>
            </a:extLst>
          </p:cNvPr>
          <p:cNvSpPr/>
          <p:nvPr/>
        </p:nvSpPr>
        <p:spPr>
          <a:xfrm>
            <a:off x="493076" y="5984486"/>
            <a:ext cx="1883803" cy="291477"/>
          </a:xfrm>
          <a:prstGeom prst="roundRect">
            <a:avLst>
              <a:gd name="adj" fmla="val 20725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55" name="字幕 2">
            <a:extLst>
              <a:ext uri="{FF2B5EF4-FFF2-40B4-BE49-F238E27FC236}">
                <a16:creationId xmlns:a16="http://schemas.microsoft.com/office/drawing/2014/main" id="{60D3CA06-E66D-9C95-67C7-4DB3C15F014A}"/>
              </a:ext>
            </a:extLst>
          </p:cNvPr>
          <p:cNvSpPr txBox="1">
            <a:spLocks/>
          </p:cNvSpPr>
          <p:nvPr/>
        </p:nvSpPr>
        <p:spPr>
          <a:xfrm>
            <a:off x="540091" y="6040827"/>
            <a:ext cx="3128383" cy="131632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0" tIns="0" rIns="0" bIns="0" rtlCol="0" anchor="t">
            <a:sp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10000"/>
              </a:lnSpc>
              <a:spcBef>
                <a:spcPts val="4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（</a:t>
            </a:r>
            <a:r>
              <a:rPr lang="en-US" altLang="ja-JP" sz="1200" b="1" dirty="0">
                <a:solidFill>
                  <a:prstClr val="black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F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） 高校生等奨学給付金</a:t>
            </a:r>
            <a:endParaRPr kumimoji="1" lang="en-US" altLang="ja-JP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　→</a:t>
            </a:r>
            <a:r>
              <a:rPr kumimoji="1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生活保護世帯、住民税所得割が非課税の世帯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から</a:t>
            </a:r>
            <a:r>
              <a:rPr kumimoji="1" lang="ja-JP" altLang="en-US" sz="90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世帯年収</a:t>
            </a:r>
            <a:endParaRPr kumimoji="1" lang="en-US" altLang="ja-JP" sz="90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ja-JP" altLang="en-US" sz="900" b="1" dirty="0">
                <a:solidFill>
                  <a:srgbClr val="0070C0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　　 </a:t>
            </a:r>
            <a:r>
              <a:rPr kumimoji="1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約４９０万円の世帯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まで</a:t>
            </a: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2026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年度から対象を拡大。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ja-JP" altLang="en-US" sz="900" dirty="0">
                <a:solidFill>
                  <a:srgbClr val="0070C0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　　 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教科書費、教材費など、授業料以外の教育費を支援する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ja-JP" altLang="en-US" sz="900" dirty="0">
                <a:solidFill>
                  <a:srgbClr val="0070C0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　　 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返還不要の給付金です。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ja-JP" altLang="en-US" sz="900" dirty="0">
                <a:solidFill>
                  <a:srgbClr val="F56A00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　　 </a:t>
            </a:r>
            <a:r>
              <a:rPr lang="en-US" altLang="ja-JP" sz="800" dirty="0">
                <a:solidFill>
                  <a:srgbClr val="F56A00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【</a:t>
            </a:r>
            <a:r>
              <a:rPr lang="ja-JP" altLang="en-US" sz="800" dirty="0">
                <a:solidFill>
                  <a:srgbClr val="F56A00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問合せ先：通学先の中学・高校又はお住まいの都道府県</a:t>
            </a:r>
            <a:r>
              <a:rPr lang="en-US" altLang="ja-JP" sz="800" dirty="0">
                <a:solidFill>
                  <a:srgbClr val="F56A00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】</a:t>
            </a:r>
            <a:endParaRPr lang="en-US" altLang="ja-JP" sz="900" dirty="0">
              <a:solidFill>
                <a:prstClr val="black"/>
              </a:solidFill>
              <a:latin typeface="BIZ UDPGothic" panose="020B0400000000000000" pitchFamily="34" charset="-128"/>
              <a:ea typeface="BIZ UDPGothic" panose="020B0400000000000000" pitchFamily="34" charset="-128"/>
            </a:endParaRPr>
          </a:p>
          <a:p>
            <a:pPr algn="l">
              <a:lnSpc>
                <a:spcPct val="110000"/>
              </a:lnSpc>
              <a:spcBef>
                <a:spcPts val="0"/>
              </a:spcBef>
              <a:defRPr/>
            </a:pP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　　 支援額：</a:t>
            </a:r>
            <a:r>
              <a:rPr kumimoji="1" lang="zh-TW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国公立：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約</a:t>
            </a:r>
            <a:r>
              <a:rPr kumimoji="1" lang="en-US" altLang="zh-TW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3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万</a:t>
            </a:r>
            <a:r>
              <a:rPr kumimoji="1" lang="zh-TW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円～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約</a:t>
            </a:r>
            <a:r>
              <a:rPr kumimoji="1" lang="en-US" altLang="zh-TW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14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万</a:t>
            </a:r>
            <a:r>
              <a:rPr kumimoji="1" lang="zh-TW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円</a:t>
            </a:r>
            <a:endParaRPr kumimoji="1" lang="en-US" altLang="zh-TW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　　</a:t>
            </a:r>
            <a:r>
              <a:rPr lang="ja-JP" altLang="en-US" sz="900" dirty="0">
                <a:solidFill>
                  <a:prstClr val="black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 　　　　　 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私</a:t>
            </a:r>
            <a:r>
              <a:rPr lang="ja-JP" altLang="en-US" sz="900" dirty="0">
                <a:solidFill>
                  <a:prstClr val="black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　</a:t>
            </a:r>
            <a:r>
              <a:rPr kumimoji="1" lang="zh-TW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立</a:t>
            </a:r>
            <a:r>
              <a:rPr lang="ja-JP" altLang="en-US" sz="900" dirty="0">
                <a:solidFill>
                  <a:prstClr val="black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：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約</a:t>
            </a:r>
            <a:r>
              <a:rPr kumimoji="1" lang="en-US" altLang="zh-TW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5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万</a:t>
            </a:r>
            <a:r>
              <a:rPr kumimoji="1" lang="zh-TW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円～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約</a:t>
            </a:r>
            <a:r>
              <a:rPr kumimoji="1" lang="en-US" altLang="zh-TW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15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万</a:t>
            </a:r>
            <a:r>
              <a:rPr kumimoji="1" lang="zh-TW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円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　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</p:txBody>
      </p:sp>
      <p:sp>
        <p:nvSpPr>
          <p:cNvPr id="39" name="四角形: 角を丸くする 38">
            <a:extLst>
              <a:ext uri="{FF2B5EF4-FFF2-40B4-BE49-F238E27FC236}">
                <a16:creationId xmlns:a16="http://schemas.microsoft.com/office/drawing/2014/main" id="{38D33692-7D83-F9F5-1D56-4BCC62A21730}"/>
              </a:ext>
            </a:extLst>
          </p:cNvPr>
          <p:cNvSpPr/>
          <p:nvPr/>
        </p:nvSpPr>
        <p:spPr>
          <a:xfrm>
            <a:off x="3859021" y="3709906"/>
            <a:ext cx="2391902" cy="272701"/>
          </a:xfrm>
          <a:prstGeom prst="roundRect">
            <a:avLst>
              <a:gd name="adj" fmla="val 20725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63" name="字幕 2">
            <a:extLst>
              <a:ext uri="{FF2B5EF4-FFF2-40B4-BE49-F238E27FC236}">
                <a16:creationId xmlns:a16="http://schemas.microsoft.com/office/drawing/2014/main" id="{ABDD252B-0FA6-077B-121D-535E5E7ED1E0}"/>
              </a:ext>
            </a:extLst>
          </p:cNvPr>
          <p:cNvSpPr txBox="1">
            <a:spLocks/>
          </p:cNvSpPr>
          <p:nvPr/>
        </p:nvSpPr>
        <p:spPr>
          <a:xfrm>
            <a:off x="3900364" y="3761979"/>
            <a:ext cx="2968990" cy="102034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0" tIns="0" rIns="0" bIns="0" rtlCol="0" anchor="t">
            <a:sp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10000"/>
              </a:lnSpc>
              <a:spcBef>
                <a:spcPts val="4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（Ｇ）</a:t>
            </a:r>
            <a:r>
              <a:rPr kumimoji="1" lang="zh-TW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端末購入費支援事業</a:t>
            </a:r>
            <a:r>
              <a:rPr kumimoji="1" lang="zh-TW" alt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（例）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1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ja-JP" altLang="en-US" sz="900" dirty="0">
                <a:solidFill>
                  <a:srgbClr val="0070C0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　→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○○○○○○○○○○○○○○○○○○○○○○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1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　　 ○○○○○○○○。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1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ja-JP" altLang="en-US" sz="900" dirty="0">
                <a:solidFill>
                  <a:srgbClr val="0070C0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　　 </a:t>
            </a:r>
            <a:r>
              <a:rPr kumimoji="0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F56A0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【</a:t>
            </a:r>
            <a:r>
              <a:rPr kumimoji="0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56A0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問合せ先：○○○○○○</a:t>
            </a:r>
            <a:r>
              <a:rPr kumimoji="0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F56A0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】</a:t>
            </a:r>
            <a:endParaRPr kumimoji="1" lang="ja-JP" altLang="en-US" sz="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  <a:p>
            <a:pPr marL="108000" marR="0" lvl="0" indent="108000" algn="l" defTabSz="685800" rtl="0" eaLnBrk="1" fontAlgn="auto" latinLnBrk="0" hangingPunct="1">
              <a:lnSpc>
                <a:spcPct val="11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対象：・・・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  <a:p>
            <a:pPr marL="108000" marR="0" lvl="0" indent="108000" algn="l" defTabSz="685800" rtl="0" eaLnBrk="1" fontAlgn="auto" latinLnBrk="0" hangingPunct="1">
              <a:lnSpc>
                <a:spcPct val="11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金額：・・・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</p:txBody>
      </p:sp>
      <p:sp>
        <p:nvSpPr>
          <p:cNvPr id="41" name="四角形: 角を丸くする 40">
            <a:extLst>
              <a:ext uri="{FF2B5EF4-FFF2-40B4-BE49-F238E27FC236}">
                <a16:creationId xmlns:a16="http://schemas.microsoft.com/office/drawing/2014/main" id="{39E4E46F-6E71-FDF4-860E-D792FFB4A669}"/>
              </a:ext>
            </a:extLst>
          </p:cNvPr>
          <p:cNvSpPr/>
          <p:nvPr/>
        </p:nvSpPr>
        <p:spPr>
          <a:xfrm>
            <a:off x="3859021" y="4906520"/>
            <a:ext cx="1680611" cy="272701"/>
          </a:xfrm>
          <a:prstGeom prst="roundRect">
            <a:avLst>
              <a:gd name="adj" fmla="val 20725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56" name="字幕 2">
            <a:extLst>
              <a:ext uri="{FF2B5EF4-FFF2-40B4-BE49-F238E27FC236}">
                <a16:creationId xmlns:a16="http://schemas.microsoft.com/office/drawing/2014/main" id="{E7015490-7B2B-627A-98A3-083792ED1272}"/>
              </a:ext>
            </a:extLst>
          </p:cNvPr>
          <p:cNvSpPr txBox="1">
            <a:spLocks/>
          </p:cNvSpPr>
          <p:nvPr/>
        </p:nvSpPr>
        <p:spPr>
          <a:xfrm>
            <a:off x="3883421" y="4959049"/>
            <a:ext cx="2990805" cy="102034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0" tIns="0" rIns="0" bIns="0" rtlCol="0" anchor="t">
            <a:sp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10000"/>
              </a:lnSpc>
              <a:spcBef>
                <a:spcPts val="40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（Ｈ）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 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○○県奨学金事業</a:t>
            </a:r>
            <a:endParaRPr lang="en-US" altLang="ja-JP" sz="1200" dirty="0">
              <a:solidFill>
                <a:prstClr val="black"/>
              </a:solidFill>
              <a:latin typeface="BIZ UDPGothic" panose="020B0400000000000000" pitchFamily="34" charset="-128"/>
              <a:ea typeface="BIZ UDPGothic" panose="020B0400000000000000" pitchFamily="34" charset="-128"/>
            </a:endParaRPr>
          </a:p>
          <a:p>
            <a:pPr marL="0" marR="0" lvl="0" indent="0" algn="l" defTabSz="685800" rtl="0" eaLnBrk="1" fontAlgn="auto" latinLnBrk="0" hangingPunct="1">
              <a:lnSpc>
                <a:spcPct val="11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ja-JP" altLang="en-US" sz="900" dirty="0">
                <a:solidFill>
                  <a:srgbClr val="0070C0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　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→○○○○○○○○○○○○○○○○○○○○○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1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ja-JP" altLang="en-US" sz="900" dirty="0">
                <a:solidFill>
                  <a:srgbClr val="0070C0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　　 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○○○○○○○○○○○○○○。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1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ja-JP" altLang="en-US" sz="900" dirty="0">
                <a:solidFill>
                  <a:srgbClr val="0070C0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　　 </a:t>
            </a:r>
            <a:r>
              <a:rPr kumimoji="0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F56A0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【</a:t>
            </a:r>
            <a:r>
              <a:rPr kumimoji="0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56A0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問合せ先：○○○○○○</a:t>
            </a:r>
            <a:r>
              <a:rPr kumimoji="0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F56A0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】</a:t>
            </a:r>
            <a:endParaRPr kumimoji="1" lang="ja-JP" altLang="en-US" sz="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  <a:p>
            <a:pPr marL="108000" marR="0" lvl="0" indent="108000" algn="l" defTabSz="685800" rtl="0" eaLnBrk="1" fontAlgn="auto" latinLnBrk="0" hangingPunct="1">
              <a:lnSpc>
                <a:spcPct val="11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対象： ・・・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  <a:p>
            <a:pPr marL="108000" marR="0" lvl="0" indent="108000" algn="l" defTabSz="685800" rtl="0" eaLnBrk="1" fontAlgn="auto" latinLnBrk="0" hangingPunct="1">
              <a:lnSpc>
                <a:spcPct val="11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ja-JP" altLang="en-US" sz="900" dirty="0">
                <a:solidFill>
                  <a:prstClr val="black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金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額：・・・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</p:txBody>
      </p:sp>
      <p:sp>
        <p:nvSpPr>
          <p:cNvPr id="42" name="四角形: 角を丸くする 41">
            <a:extLst>
              <a:ext uri="{FF2B5EF4-FFF2-40B4-BE49-F238E27FC236}">
                <a16:creationId xmlns:a16="http://schemas.microsoft.com/office/drawing/2014/main" id="{087DABCD-5A58-8DE0-A738-D14C0ED6AE52}"/>
              </a:ext>
            </a:extLst>
          </p:cNvPr>
          <p:cNvSpPr/>
          <p:nvPr/>
        </p:nvSpPr>
        <p:spPr>
          <a:xfrm>
            <a:off x="493076" y="7605153"/>
            <a:ext cx="1332126" cy="272701"/>
          </a:xfrm>
          <a:prstGeom prst="roundRect">
            <a:avLst>
              <a:gd name="adj" fmla="val 20725"/>
            </a:avLst>
          </a:prstGeom>
          <a:solidFill>
            <a:srgbClr val="F7E1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6" name="字幕 2">
            <a:extLst>
              <a:ext uri="{FF2B5EF4-FFF2-40B4-BE49-F238E27FC236}">
                <a16:creationId xmlns:a16="http://schemas.microsoft.com/office/drawing/2014/main" id="{D5E2D1FF-3A96-7B5C-FEC4-2D2352212C53}"/>
              </a:ext>
            </a:extLst>
          </p:cNvPr>
          <p:cNvSpPr txBox="1">
            <a:spLocks/>
          </p:cNvSpPr>
          <p:nvPr/>
        </p:nvSpPr>
        <p:spPr>
          <a:xfrm>
            <a:off x="522145" y="7658937"/>
            <a:ext cx="3250133" cy="63664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0" tIns="0" rIns="0" bIns="0" rtlCol="0" anchor="t">
            <a:sp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（</a:t>
            </a:r>
            <a:r>
              <a:rPr lang="en-US" altLang="ja-JP" sz="1200" b="1" dirty="0">
                <a:solidFill>
                  <a:prstClr val="black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I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）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 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就学援助制度</a:t>
            </a:r>
            <a:endParaRPr kumimoji="1" lang="en-US" altLang="ja-JP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  <a:p>
            <a:pPr marL="180000" indent="-457200" algn="l">
              <a:lnSpc>
                <a:spcPct val="100000"/>
              </a:lnSpc>
              <a:spcBef>
                <a:spcPts val="0"/>
              </a:spcBef>
              <a:defRPr/>
            </a:pP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　→</a:t>
            </a:r>
            <a:r>
              <a:rPr kumimoji="1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生活保護世帯・住民税非課税世帯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などに対して文房具、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  <a:p>
            <a:pPr marL="180000" indent="-457200"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ja-JP" altLang="en-US" sz="900" dirty="0">
                <a:solidFill>
                  <a:srgbClr val="0070C0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　　 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教材やランドセル、修学旅行にかかる費用などを支援します。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  <a:p>
            <a:pPr marL="180000" indent="-457200" algn="l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defRPr/>
            </a:pPr>
            <a:r>
              <a:rPr lang="ja-JP" altLang="en-US" sz="900" dirty="0">
                <a:solidFill>
                  <a:srgbClr val="F56A00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　　 </a:t>
            </a:r>
            <a:r>
              <a:rPr lang="en-US" altLang="ja-JP" sz="800" dirty="0">
                <a:solidFill>
                  <a:srgbClr val="F56A00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【</a:t>
            </a:r>
            <a:r>
              <a:rPr lang="ja-JP" altLang="en-US" sz="800" dirty="0">
                <a:solidFill>
                  <a:srgbClr val="F56A00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問合せ先：通学先の小・中学校又はお住まいの市町村</a:t>
            </a:r>
            <a:r>
              <a:rPr lang="en-US" altLang="ja-JP" sz="800" dirty="0">
                <a:solidFill>
                  <a:srgbClr val="F56A00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】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</p:txBody>
      </p:sp>
      <p:sp>
        <p:nvSpPr>
          <p:cNvPr id="43" name="四角形: 角を丸くする 42">
            <a:extLst>
              <a:ext uri="{FF2B5EF4-FFF2-40B4-BE49-F238E27FC236}">
                <a16:creationId xmlns:a16="http://schemas.microsoft.com/office/drawing/2014/main" id="{4375E074-3FB8-232C-E734-67EE7F6357AA}"/>
              </a:ext>
            </a:extLst>
          </p:cNvPr>
          <p:cNvSpPr/>
          <p:nvPr/>
        </p:nvSpPr>
        <p:spPr>
          <a:xfrm>
            <a:off x="499418" y="8371633"/>
            <a:ext cx="1567475" cy="262268"/>
          </a:xfrm>
          <a:prstGeom prst="roundRect">
            <a:avLst>
              <a:gd name="adj" fmla="val 20725"/>
            </a:avLst>
          </a:prstGeom>
          <a:solidFill>
            <a:srgbClr val="F7E1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7" name="字幕 2">
            <a:extLst>
              <a:ext uri="{FF2B5EF4-FFF2-40B4-BE49-F238E27FC236}">
                <a16:creationId xmlns:a16="http://schemas.microsoft.com/office/drawing/2014/main" id="{A8906BB2-190F-8341-33F8-1A0CD7836F29}"/>
              </a:ext>
            </a:extLst>
          </p:cNvPr>
          <p:cNvSpPr txBox="1">
            <a:spLocks/>
          </p:cNvSpPr>
          <p:nvPr/>
        </p:nvSpPr>
        <p:spPr>
          <a:xfrm>
            <a:off x="539423" y="8407482"/>
            <a:ext cx="3164271" cy="63664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0" tIns="0" rIns="0" bIns="0" rtlCol="0" anchor="t">
            <a:sp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10000"/>
              </a:lnSpc>
              <a:spcBef>
                <a:spcPts val="4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（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J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）</a:t>
            </a:r>
            <a:r>
              <a:rPr kumimoji="1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 </a:t>
            </a: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○○○○</a:t>
            </a:r>
            <a:r>
              <a:rPr lang="ja-JP" altLang="en-US" sz="1200" b="1" dirty="0">
                <a:solidFill>
                  <a:prstClr val="black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の支援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  <a:p>
            <a:pPr marL="1800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　→○○○○○○○○○○○○○○○○○○○</a:t>
            </a:r>
            <a:r>
              <a:rPr lang="ja-JP" altLang="en-US" sz="900" dirty="0">
                <a:solidFill>
                  <a:srgbClr val="0070C0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。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  <a:p>
            <a:pPr marL="1800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kumimoji="0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56A0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　</a:t>
            </a:r>
            <a:r>
              <a:rPr kumimoji="0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F56A0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 </a:t>
            </a:r>
            <a:r>
              <a:rPr kumimoji="0" lang="ja-JP" altLang="en-US" sz="900" dirty="0">
                <a:solidFill>
                  <a:srgbClr val="F56A00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 </a:t>
            </a:r>
            <a:r>
              <a:rPr kumimoji="0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56A0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 </a:t>
            </a:r>
            <a:r>
              <a:rPr kumimoji="0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F56A0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【</a:t>
            </a:r>
            <a:r>
              <a:rPr kumimoji="0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56A0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問合せ先：通学先の小・中学校又はお住まいの市町村</a:t>
            </a:r>
            <a:r>
              <a:rPr kumimoji="0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F56A0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】</a:t>
            </a:r>
          </a:p>
          <a:p>
            <a:pPr marL="180000" marR="0" lvl="0" indent="-457200" algn="l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dirty="0">
                <a:solidFill>
                  <a:srgbClr val="F56A00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 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</p:txBody>
      </p:sp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5E2F7E8B-B51F-242C-25F5-6FC19231BE8B}"/>
              </a:ext>
            </a:extLst>
          </p:cNvPr>
          <p:cNvSpPr/>
          <p:nvPr/>
        </p:nvSpPr>
        <p:spPr>
          <a:xfrm>
            <a:off x="651722" y="451486"/>
            <a:ext cx="2621511" cy="435908"/>
          </a:xfrm>
          <a:prstGeom prst="roundRect">
            <a:avLst>
              <a:gd name="adj" fmla="val 20725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78" name="テキスト ボックス 77">
            <a:extLst>
              <a:ext uri="{FF2B5EF4-FFF2-40B4-BE49-F238E27FC236}">
                <a16:creationId xmlns:a16="http://schemas.microsoft.com/office/drawing/2014/main" id="{9253136D-9737-5639-D773-9A6E3517D8CD}"/>
              </a:ext>
            </a:extLst>
          </p:cNvPr>
          <p:cNvSpPr txBox="1"/>
          <p:nvPr/>
        </p:nvSpPr>
        <p:spPr>
          <a:xfrm>
            <a:off x="4454581" y="8566331"/>
            <a:ext cx="2383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大学・地方公共団体等が行う奨学金制度：</a:t>
            </a:r>
            <a:endParaRPr kumimoji="1" lang="en-US" altLang="ja-JP" sz="9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日本学生支援機構</a:t>
            </a:r>
            <a:r>
              <a:rPr kumimoji="1" lang="en-US" altLang="ja-JP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HP</a:t>
            </a:r>
          </a:p>
        </p:txBody>
      </p:sp>
      <p:sp>
        <p:nvSpPr>
          <p:cNvPr id="12" name="字幕 2">
            <a:extLst>
              <a:ext uri="{FF2B5EF4-FFF2-40B4-BE49-F238E27FC236}">
                <a16:creationId xmlns:a16="http://schemas.microsoft.com/office/drawing/2014/main" id="{0E09FF59-783C-E508-40C5-787E80BC9B23}"/>
              </a:ext>
            </a:extLst>
          </p:cNvPr>
          <p:cNvSpPr txBox="1">
            <a:spLocks/>
          </p:cNvSpPr>
          <p:nvPr/>
        </p:nvSpPr>
        <p:spPr>
          <a:xfrm>
            <a:off x="710854" y="486771"/>
            <a:ext cx="2855783" cy="1548116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0" tIns="0" rIns="0" bIns="0" rtlCol="0">
            <a:sp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（Ａ） 高等教育の修学支援新制度</a:t>
            </a:r>
            <a:endParaRPr kumimoji="1" lang="en-US" altLang="ja-JP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en-US" altLang="ja-JP" sz="9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1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→</a:t>
            </a:r>
            <a:r>
              <a:rPr kumimoji="1" lang="ja-JP" altLang="en-US" sz="90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年収</a:t>
            </a:r>
            <a:r>
              <a:rPr kumimoji="1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約</a:t>
            </a:r>
            <a:r>
              <a:rPr kumimoji="1" lang="en-US" altLang="ja-JP" sz="9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380</a:t>
            </a:r>
            <a:r>
              <a:rPr kumimoji="1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万円未満</a:t>
            </a:r>
            <a:r>
              <a:rPr kumimoji="1" lang="ja-JP" altLang="en-US" sz="90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の学生、</a:t>
            </a:r>
            <a:r>
              <a:rPr kumimoji="1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私立理工農系</a:t>
            </a:r>
            <a:r>
              <a:rPr kumimoji="1" lang="ja-JP" altLang="en-US" sz="90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に通う</a:t>
            </a:r>
            <a:endParaRPr kumimoji="1" lang="en-US" altLang="ja-JP" sz="90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　 </a:t>
            </a:r>
            <a:r>
              <a:rPr kumimoji="1" lang="ja-JP" altLang="en-US" sz="90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年収</a:t>
            </a:r>
            <a:r>
              <a:rPr kumimoji="1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約</a:t>
            </a:r>
            <a:r>
              <a:rPr kumimoji="1" lang="en-US" altLang="ja-JP" sz="9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600</a:t>
            </a:r>
            <a:r>
              <a:rPr kumimoji="1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万円未満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世帯の学生に加え、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   </a:t>
            </a:r>
            <a:r>
              <a:rPr kumimoji="1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多子世帯</a:t>
            </a:r>
            <a:r>
              <a:rPr kumimoji="1" lang="ja-JP" altLang="en-US" sz="90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（</a:t>
            </a:r>
            <a:r>
              <a:rPr kumimoji="1" lang="en-US" altLang="ja-JP" sz="90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※</a:t>
            </a:r>
            <a:r>
              <a:rPr kumimoji="1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こどもを３人以上扶養</a:t>
            </a:r>
            <a:r>
              <a:rPr kumimoji="1" lang="ja-JP" altLang="en-US" sz="90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する家庭）</a:t>
            </a:r>
            <a:endParaRPr kumimoji="1" lang="en-US" altLang="ja-JP" sz="90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ja-JP" sz="9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   </a:t>
            </a:r>
            <a:r>
              <a:rPr kumimoji="1" lang="ja-JP" altLang="en-US" sz="90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の学生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は、収入を問わず、支援が受けられるように</a:t>
            </a: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ja-JP" altLang="en-US" sz="900" dirty="0">
                <a:solidFill>
                  <a:srgbClr val="0070C0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　 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なりました。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F56A0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【</a:t>
            </a:r>
            <a:r>
              <a:rPr lang="ja-JP" altLang="en-US" sz="800" dirty="0">
                <a:solidFill>
                  <a:srgbClr val="F56A00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問合せ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F56A0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先：通学先の高校・大学等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F56A0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】</a:t>
            </a:r>
          </a:p>
          <a:p>
            <a:pPr marL="0" marR="0" lvl="0" indent="0" algn="l" defTabSz="685800" rtl="0" eaLnBrk="1" fontAlgn="auto" latinLnBrk="0" hangingPunct="1">
              <a:lnSpc>
                <a:spcPct val="11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   支援額：</a:t>
            </a:r>
            <a:r>
              <a:rPr kumimoji="1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最大で授業料は年間約</a:t>
            </a:r>
            <a:r>
              <a:rPr kumimoji="1" lang="en-US" altLang="ja-JP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70</a:t>
            </a:r>
            <a:r>
              <a:rPr kumimoji="1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万円</a:t>
            </a:r>
            <a:endParaRPr kumimoji="1" lang="en-US" altLang="ja-JP" sz="9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1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　　　　　    入学金は約</a:t>
            </a:r>
            <a:r>
              <a:rPr kumimoji="1" lang="en-US" altLang="ja-JP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26</a:t>
            </a:r>
            <a:r>
              <a:rPr kumimoji="1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万円</a:t>
            </a:r>
            <a:endParaRPr kumimoji="1" lang="en-US" altLang="ja-JP" sz="900" b="0" i="0" u="none" strike="sng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</p:txBody>
      </p:sp>
      <p:sp>
        <p:nvSpPr>
          <p:cNvPr id="14" name="字幕 2">
            <a:extLst>
              <a:ext uri="{FF2B5EF4-FFF2-40B4-BE49-F238E27FC236}">
                <a16:creationId xmlns:a16="http://schemas.microsoft.com/office/drawing/2014/main" id="{63E782D4-3D0A-BED9-11B2-C878D3A47310}"/>
              </a:ext>
            </a:extLst>
          </p:cNvPr>
          <p:cNvSpPr txBox="1">
            <a:spLocks/>
          </p:cNvSpPr>
          <p:nvPr/>
        </p:nvSpPr>
        <p:spPr>
          <a:xfrm>
            <a:off x="1825202" y="688552"/>
            <a:ext cx="2412343" cy="152671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0" tIns="0" rIns="0" bIns="0" rtlCol="0">
            <a:sp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（授業料・入学金の減免）</a:t>
            </a:r>
            <a:endParaRPr kumimoji="1" lang="en-US" altLang="ja-JP" sz="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</p:txBody>
      </p:sp>
      <p:sp>
        <p:nvSpPr>
          <p:cNvPr id="25" name="四角形: 角を丸くする 24">
            <a:extLst>
              <a:ext uri="{FF2B5EF4-FFF2-40B4-BE49-F238E27FC236}">
                <a16:creationId xmlns:a16="http://schemas.microsoft.com/office/drawing/2014/main" id="{CFA3F274-302D-86B8-7D25-B9873137C20B}"/>
              </a:ext>
            </a:extLst>
          </p:cNvPr>
          <p:cNvSpPr/>
          <p:nvPr/>
        </p:nvSpPr>
        <p:spPr>
          <a:xfrm>
            <a:off x="640423" y="2168416"/>
            <a:ext cx="2632810" cy="426613"/>
          </a:xfrm>
          <a:prstGeom prst="roundRect">
            <a:avLst>
              <a:gd name="adj" fmla="val 20725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40" name="字幕 2">
            <a:extLst>
              <a:ext uri="{FF2B5EF4-FFF2-40B4-BE49-F238E27FC236}">
                <a16:creationId xmlns:a16="http://schemas.microsoft.com/office/drawing/2014/main" id="{49A31687-35D3-8187-A392-E4613DF1518A}"/>
              </a:ext>
            </a:extLst>
          </p:cNvPr>
          <p:cNvSpPr txBox="1">
            <a:spLocks/>
          </p:cNvSpPr>
          <p:nvPr/>
        </p:nvSpPr>
        <p:spPr>
          <a:xfrm>
            <a:off x="710340" y="2194090"/>
            <a:ext cx="2762139" cy="115980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0" tIns="0" rIns="0" bIns="0" rtlCol="0">
            <a:sp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kumimoji="0" lang="ja-JP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（Ｂ） 高等教育の修学支援新制度</a:t>
            </a:r>
            <a:endParaRPr kumimoji="0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00" dirty="0">
                <a:solidFill>
                  <a:srgbClr val="0070C0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　</a:t>
            </a:r>
            <a:endParaRPr kumimoji="0" lang="en-US" altLang="ja-JP" sz="900" dirty="0">
              <a:solidFill>
                <a:srgbClr val="0070C0"/>
              </a:solidFill>
              <a:latin typeface="BIZ UDPGothic" panose="020B0400000000000000" pitchFamily="34" charset="-128"/>
              <a:ea typeface="BIZ UDPGothic" panose="020B0400000000000000" pitchFamily="34" charset="-128"/>
            </a:endParaRPr>
          </a:p>
          <a:p>
            <a:pPr marL="0" marR="0" lvl="0" indent="0" algn="l" defTabSz="457200" rtl="0" eaLnBrk="1" fontAlgn="auto" latinLnBrk="0" hangingPunct="1">
              <a:lnSpc>
                <a:spcPct val="110000"/>
              </a:lnSpc>
              <a:spcBef>
                <a:spcPts val="200"/>
              </a:spcBef>
              <a:buClrTx/>
              <a:buSzTx/>
              <a:buFontTx/>
              <a:buNone/>
              <a:tabLst/>
              <a:defRPr/>
            </a:pPr>
            <a:r>
              <a:rPr kumimoji="0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→</a:t>
            </a:r>
            <a:r>
              <a:rPr kumimoji="0" lang="ja-JP" altLang="en-US" sz="90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年収</a:t>
            </a:r>
            <a:r>
              <a:rPr kumimoji="0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約</a:t>
            </a:r>
            <a:r>
              <a:rPr kumimoji="0" lang="en-US" altLang="ja-JP" sz="9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380</a:t>
            </a:r>
            <a:r>
              <a:rPr kumimoji="0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万円未満</a:t>
            </a:r>
            <a:r>
              <a:rPr kumimoji="0" lang="ja-JP" altLang="en-US" sz="90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の学生</a:t>
            </a:r>
            <a:r>
              <a:rPr kumimoji="0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、</a:t>
            </a:r>
            <a:endParaRPr kumimoji="0" lang="en-US" altLang="ja-JP" sz="9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kumimoji="0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 　</a:t>
            </a:r>
            <a:r>
              <a:rPr kumimoji="0" lang="ja-JP" altLang="en-US" sz="90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年収</a:t>
            </a:r>
            <a:r>
              <a:rPr kumimoji="0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約</a:t>
            </a:r>
            <a:r>
              <a:rPr kumimoji="0" lang="en-US" altLang="ja-JP" sz="9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600</a:t>
            </a:r>
            <a:r>
              <a:rPr kumimoji="0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万円未満</a:t>
            </a:r>
            <a:r>
              <a:rPr kumimoji="0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の</a:t>
            </a:r>
            <a:r>
              <a:rPr kumimoji="0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多子世帯</a:t>
            </a:r>
            <a:r>
              <a:rPr kumimoji="0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の学生が対象です。</a:t>
            </a:r>
            <a:endParaRPr kumimoji="0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  <a:p>
            <a:pPr algn="l" defTabSz="457200">
              <a:lnSpc>
                <a:spcPct val="110000"/>
              </a:lnSpc>
              <a:spcBef>
                <a:spcPts val="0"/>
              </a:spcBef>
              <a:defRPr/>
            </a:pPr>
            <a:r>
              <a:rPr kumimoji="0" lang="ja-JP" altLang="en-US" sz="900" dirty="0">
                <a:solidFill>
                  <a:srgbClr val="0070C0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　 </a:t>
            </a:r>
            <a:r>
              <a:rPr lang="en-US" altLang="ja-JP" sz="800" dirty="0">
                <a:solidFill>
                  <a:srgbClr val="F56A00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【</a:t>
            </a:r>
            <a:r>
              <a:rPr lang="ja-JP" altLang="en-US" sz="800" dirty="0">
                <a:solidFill>
                  <a:srgbClr val="F56A00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問合せ先：通学先の高校・大学等</a:t>
            </a:r>
            <a:r>
              <a:rPr lang="en-US" altLang="ja-JP" sz="800" dirty="0">
                <a:solidFill>
                  <a:srgbClr val="F56A00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】</a:t>
            </a:r>
            <a:endParaRPr kumimoji="0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kumimoji="0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　</a:t>
            </a:r>
            <a:r>
              <a:rPr kumimoji="0" lang="ja-JP" altLang="en-US" sz="900" dirty="0">
                <a:solidFill>
                  <a:prstClr val="black"/>
                </a:solidFill>
                <a:latin typeface="BIZ UDPGothic" panose="020B0400000000000000" pitchFamily="34" charset="-128"/>
                <a:ea typeface="BIZ UDPGothic" panose="020B0400000000000000" pitchFamily="34" charset="-128"/>
              </a:rPr>
              <a:t> </a:t>
            </a:r>
            <a:r>
              <a:rPr kumimoji="0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支援額：</a:t>
            </a:r>
            <a:r>
              <a:rPr kumimoji="0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最大で年間約</a:t>
            </a:r>
            <a:r>
              <a:rPr kumimoji="0" lang="en-US" altLang="ja-JP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91</a:t>
            </a:r>
            <a:r>
              <a:rPr kumimoji="0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万円</a:t>
            </a:r>
            <a:endParaRPr kumimoji="0" lang="en-US" altLang="ja-JP" sz="900" b="1" dirty="0">
              <a:solidFill>
                <a:prstClr val="black"/>
              </a:solidFill>
              <a:latin typeface="BIZ UDPGothic" panose="020B0400000000000000" pitchFamily="34" charset="-128"/>
              <a:ea typeface="BIZ UDPGothic" panose="020B0400000000000000" pitchFamily="34" charset="-128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r>
              <a:rPr kumimoji="0" lang="ja-JP" altLang="en-US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　　</a:t>
            </a:r>
            <a:r>
              <a:rPr kumimoji="0" lang="en-US" altLang="ja-JP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※</a:t>
            </a:r>
            <a:r>
              <a:rPr kumimoji="0" lang="ja-JP" alt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私立大学に自宅外から通う場合。学校種等によって異なります。</a:t>
            </a:r>
            <a:endParaRPr kumimoji="0" lang="en-US" altLang="ja-JP" sz="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</p:txBody>
      </p:sp>
      <p:sp>
        <p:nvSpPr>
          <p:cNvPr id="29" name="字幕 2">
            <a:extLst>
              <a:ext uri="{FF2B5EF4-FFF2-40B4-BE49-F238E27FC236}">
                <a16:creationId xmlns:a16="http://schemas.microsoft.com/office/drawing/2014/main" id="{41C37727-F68D-3625-D850-2D2A465EE2E8}"/>
              </a:ext>
            </a:extLst>
          </p:cNvPr>
          <p:cNvSpPr txBox="1">
            <a:spLocks/>
          </p:cNvSpPr>
          <p:nvPr/>
        </p:nvSpPr>
        <p:spPr>
          <a:xfrm>
            <a:off x="2066893" y="2419149"/>
            <a:ext cx="2412343" cy="15998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0" tIns="0" rIns="0" bIns="0" rtlCol="0">
            <a:sp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35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（給付型奨学金）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</p:txBody>
      </p:sp>
      <p:sp>
        <p:nvSpPr>
          <p:cNvPr id="82" name="四角形: 角を丸くする 81">
            <a:extLst>
              <a:ext uri="{FF2B5EF4-FFF2-40B4-BE49-F238E27FC236}">
                <a16:creationId xmlns:a16="http://schemas.microsoft.com/office/drawing/2014/main" id="{55B7B0E7-7104-11F9-5976-C841552A0F4C}"/>
              </a:ext>
            </a:extLst>
          </p:cNvPr>
          <p:cNvSpPr/>
          <p:nvPr/>
        </p:nvSpPr>
        <p:spPr>
          <a:xfrm>
            <a:off x="3789682" y="2309071"/>
            <a:ext cx="2911851" cy="1089107"/>
          </a:xfrm>
          <a:prstGeom prst="roundRect">
            <a:avLst>
              <a:gd name="adj" fmla="val 5985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84" name="テキスト ボックス 83">
            <a:extLst>
              <a:ext uri="{FF2B5EF4-FFF2-40B4-BE49-F238E27FC236}">
                <a16:creationId xmlns:a16="http://schemas.microsoft.com/office/drawing/2014/main" id="{0B9368F8-F912-2364-F546-78FC5027235E}"/>
              </a:ext>
            </a:extLst>
          </p:cNvPr>
          <p:cNvSpPr txBox="1"/>
          <p:nvPr/>
        </p:nvSpPr>
        <p:spPr>
          <a:xfrm>
            <a:off x="4324077" y="2381734"/>
            <a:ext cx="2541032" cy="466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（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A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）・（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B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）について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高等教育の修学支援新制度</a:t>
            </a:r>
            <a:r>
              <a:rPr kumimoji="1" lang="ja-JP" altLang="en-US" sz="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：文部科学省</a:t>
            </a:r>
            <a:endParaRPr kumimoji="1" lang="en-US" altLang="ja-JP" sz="8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https://www.mext.go.jp/kyufu/index.htm</a:t>
            </a:r>
            <a:endParaRPr kumimoji="1" lang="en-US" altLang="ja-JP" sz="500" b="0" i="0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</p:txBody>
      </p:sp>
      <p:sp>
        <p:nvSpPr>
          <p:cNvPr id="85" name="テキスト ボックス 84">
            <a:extLst>
              <a:ext uri="{FF2B5EF4-FFF2-40B4-BE49-F238E27FC236}">
                <a16:creationId xmlns:a16="http://schemas.microsoft.com/office/drawing/2014/main" id="{E73019A6-2C7A-D522-BD1E-23AB54A3AA4D}"/>
              </a:ext>
            </a:extLst>
          </p:cNvPr>
          <p:cNvSpPr txBox="1"/>
          <p:nvPr/>
        </p:nvSpPr>
        <p:spPr>
          <a:xfrm>
            <a:off x="4325335" y="2894069"/>
            <a:ext cx="2440067" cy="466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（</a:t>
            </a:r>
            <a:r>
              <a:rPr kumimoji="1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C</a:t>
            </a:r>
            <a:r>
              <a:rPr kumimoji="1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）について</a:t>
            </a:r>
            <a:endParaRPr kumimoji="1" lang="en-US" altLang="ja-JP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貸与型奨学金</a:t>
            </a:r>
            <a:r>
              <a:rPr kumimoji="1" lang="ja-JP" altLang="en-US" sz="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：独立行政法人日本学生支援機構</a:t>
            </a:r>
            <a:endParaRPr kumimoji="1" lang="en-US" altLang="ja-JP" sz="8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https://www.jasso.go.jp/shogakukin/about/taiyo/index.html</a:t>
            </a:r>
            <a:endParaRPr kumimoji="1" lang="ja-JP" altLang="en-US" sz="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A920368F-257D-FF24-F05B-AE36B70A8A1B}"/>
              </a:ext>
            </a:extLst>
          </p:cNvPr>
          <p:cNvSpPr txBox="1"/>
          <p:nvPr/>
        </p:nvSpPr>
        <p:spPr>
          <a:xfrm>
            <a:off x="4605198" y="4460666"/>
            <a:ext cx="181011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※</a:t>
            </a:r>
            <a:r>
              <a:rPr kumimoji="0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「</a:t>
            </a:r>
            <a:r>
              <a:rPr kumimoji="0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…</a:t>
            </a:r>
            <a:r>
              <a:rPr kumimoji="0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」はいずれも各自治体にて記入</a:t>
            </a:r>
            <a:endParaRPr kumimoji="0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66139570-B720-C804-AAD4-A9D0E8148860}"/>
              </a:ext>
            </a:extLst>
          </p:cNvPr>
          <p:cNvSpPr txBox="1"/>
          <p:nvPr/>
        </p:nvSpPr>
        <p:spPr>
          <a:xfrm>
            <a:off x="4731699" y="5664302"/>
            <a:ext cx="181011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※</a:t>
            </a:r>
            <a:r>
              <a:rPr kumimoji="0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「</a:t>
            </a:r>
            <a:r>
              <a:rPr kumimoji="0" lang="en-US" altLang="ja-JP" sz="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…</a:t>
            </a:r>
            <a:r>
              <a:rPr kumimoji="0" lang="ja-JP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」はいずれも各自治体にて記入</a:t>
            </a:r>
            <a:endParaRPr kumimoji="0" lang="en-US" altLang="ja-JP" sz="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</p:txBody>
      </p:sp>
      <p:sp>
        <p:nvSpPr>
          <p:cNvPr id="4" name="フリーフォーム 19">
            <a:extLst>
              <a:ext uri="{FF2B5EF4-FFF2-40B4-BE49-F238E27FC236}">
                <a16:creationId xmlns:a16="http://schemas.microsoft.com/office/drawing/2014/main" id="{D461A356-826C-9225-DCDA-1A1D53184981}"/>
              </a:ext>
            </a:extLst>
          </p:cNvPr>
          <p:cNvSpPr/>
          <p:nvPr/>
        </p:nvSpPr>
        <p:spPr>
          <a:xfrm rot="5400000">
            <a:off x="5147262" y="6266478"/>
            <a:ext cx="343582" cy="2860504"/>
          </a:xfrm>
          <a:custGeom>
            <a:avLst/>
            <a:gdLst>
              <a:gd name="connsiteX0" fmla="*/ 66001 w 416983"/>
              <a:gd name="connsiteY0" fmla="*/ 0 h 2617158"/>
              <a:gd name="connsiteX1" fmla="*/ 288552 w 416983"/>
              <a:gd name="connsiteY1" fmla="*/ 0 h 2617158"/>
              <a:gd name="connsiteX2" fmla="*/ 329999 w 416983"/>
              <a:gd name="connsiteY2" fmla="*/ 0 h 2617158"/>
              <a:gd name="connsiteX3" fmla="*/ 416983 w 416983"/>
              <a:gd name="connsiteY3" fmla="*/ 0 h 2617158"/>
              <a:gd name="connsiteX4" fmla="*/ 416983 w 416983"/>
              <a:gd name="connsiteY4" fmla="*/ 2617158 h 2617158"/>
              <a:gd name="connsiteX5" fmla="*/ 329999 w 416983"/>
              <a:gd name="connsiteY5" fmla="*/ 2617158 h 2617158"/>
              <a:gd name="connsiteX6" fmla="*/ 288552 w 416983"/>
              <a:gd name="connsiteY6" fmla="*/ 2617158 h 2617158"/>
              <a:gd name="connsiteX7" fmla="*/ 66001 w 416983"/>
              <a:gd name="connsiteY7" fmla="*/ 2617158 h 2617158"/>
              <a:gd name="connsiteX8" fmla="*/ 0 w 416983"/>
              <a:gd name="connsiteY8" fmla="*/ 2551157 h 2617158"/>
              <a:gd name="connsiteX9" fmla="*/ 0 w 416983"/>
              <a:gd name="connsiteY9" fmla="*/ 66001 h 2617158"/>
              <a:gd name="connsiteX10" fmla="*/ 66001 w 416983"/>
              <a:gd name="connsiteY10" fmla="*/ 0 h 2617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16983" h="2617158">
                <a:moveTo>
                  <a:pt x="66001" y="0"/>
                </a:moveTo>
                <a:lnTo>
                  <a:pt x="288552" y="0"/>
                </a:lnTo>
                <a:lnTo>
                  <a:pt x="329999" y="0"/>
                </a:lnTo>
                <a:lnTo>
                  <a:pt x="416983" y="0"/>
                </a:lnTo>
                <a:lnTo>
                  <a:pt x="416983" y="2617158"/>
                </a:lnTo>
                <a:lnTo>
                  <a:pt x="329999" y="2617158"/>
                </a:lnTo>
                <a:lnTo>
                  <a:pt x="288552" y="2617158"/>
                </a:lnTo>
                <a:lnTo>
                  <a:pt x="66001" y="2617158"/>
                </a:lnTo>
                <a:cubicBezTo>
                  <a:pt x="29550" y="2617158"/>
                  <a:pt x="0" y="2587608"/>
                  <a:pt x="0" y="2551157"/>
                </a:cubicBezTo>
                <a:lnTo>
                  <a:pt x="0" y="66001"/>
                </a:lnTo>
                <a:cubicBezTo>
                  <a:pt x="0" y="29550"/>
                  <a:pt x="29550" y="0"/>
                  <a:pt x="66001" y="0"/>
                </a:cubicBezTo>
                <a:close/>
              </a:path>
            </a:pathLst>
          </a:custGeom>
          <a:solidFill>
            <a:srgbClr val="FF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6BB4409E-CB1E-CB26-FD63-EF80D16605F4}"/>
              </a:ext>
            </a:extLst>
          </p:cNvPr>
          <p:cNvSpPr txBox="1"/>
          <p:nvPr/>
        </p:nvSpPr>
        <p:spPr>
          <a:xfrm>
            <a:off x="3942597" y="7595817"/>
            <a:ext cx="277332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Gothic" panose="020B0400000000000000" pitchFamily="34" charset="-128"/>
                <a:ea typeface="BIZ UDPGothic" panose="020B0400000000000000" pitchFamily="34" charset="-128"/>
                <a:cs typeface="+mn-cs"/>
              </a:rPr>
              <a:t>その他の支援に関する情報</a:t>
            </a:r>
            <a:endParaRPr kumimoji="0" lang="en-US" altLang="ja-JP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Gothic" panose="020B0400000000000000" pitchFamily="34" charset="-128"/>
              <a:ea typeface="BIZ UDPGothic" panose="020B0400000000000000" pitchFamily="34" charset="-128"/>
              <a:cs typeface="+mn-cs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36A2F962-ABF9-9E98-A350-22D458084F73}"/>
              </a:ext>
            </a:extLst>
          </p:cNvPr>
          <p:cNvSpPr txBox="1"/>
          <p:nvPr/>
        </p:nvSpPr>
        <p:spPr>
          <a:xfrm>
            <a:off x="5020521" y="30589"/>
            <a:ext cx="1744881" cy="22659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36000" tIns="36000" rIns="36000" bIns="36000" rtlCol="0" anchor="ctr" anchorCtr="0">
            <a:spAutoFit/>
          </a:bodyPr>
          <a:lstStyle/>
          <a:p>
            <a:pPr algn="ctr"/>
            <a:r>
              <a:rPr kumimoji="1" lang="ja-JP" altLang="en-US" sz="1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自治体クレジット・ロゴ記載</a:t>
            </a: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FD2F8F4F-2470-4506-EFC9-A394DBB9D092}"/>
              </a:ext>
            </a:extLst>
          </p:cNvPr>
          <p:cNvSpPr txBox="1"/>
          <p:nvPr/>
        </p:nvSpPr>
        <p:spPr>
          <a:xfrm>
            <a:off x="4061581" y="7907826"/>
            <a:ext cx="2514944" cy="648502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just">
              <a:lnSpc>
                <a:spcPct val="110000"/>
              </a:lnSpc>
            </a:pPr>
            <a:r>
              <a:rPr kumimoji="1" lang="ja-JP" altLang="en-US" sz="7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独立行政法人</a:t>
            </a:r>
            <a:r>
              <a:rPr kumimoji="1" lang="ja-JP" altLang="en-US" sz="700" b="1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日本学生支援機構のホームページ</a:t>
            </a:r>
            <a:r>
              <a:rPr kumimoji="1" lang="ja-JP" altLang="en-US" sz="7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において、 国内の大学、短期大学が行う学内奨学金、授業料等の減免・徴収猶予制度及び地方公共団体等（都道府県・市区町村・ その他、奨学金事業実施団体等）が行う国内向け奨学金制度の情報を掲載しています。</a:t>
            </a:r>
          </a:p>
        </p:txBody>
      </p:sp>
      <p:pic>
        <p:nvPicPr>
          <p:cNvPr id="37" name="図 36">
            <a:hlinkClick r:id="rId4"/>
            <a:extLst>
              <a:ext uri="{FF2B5EF4-FFF2-40B4-BE49-F238E27FC236}">
                <a16:creationId xmlns:a16="http://schemas.microsoft.com/office/drawing/2014/main" id="{DC99DF18-4C12-B408-8934-BD7E9CBD95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772" y="6239991"/>
            <a:ext cx="423191" cy="423191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pic>
        <p:nvPicPr>
          <p:cNvPr id="50" name="図 49">
            <a:hlinkClick r:id="rId6"/>
            <a:extLst>
              <a:ext uri="{FF2B5EF4-FFF2-40B4-BE49-F238E27FC236}">
                <a16:creationId xmlns:a16="http://schemas.microsoft.com/office/drawing/2014/main" id="{67C7567B-9889-C796-D0BC-BA35584B7F3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2581" y="8640401"/>
            <a:ext cx="423191" cy="423191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pic>
        <p:nvPicPr>
          <p:cNvPr id="64" name="図 63">
            <a:hlinkClick r:id="rId8"/>
            <a:extLst>
              <a:ext uri="{FF2B5EF4-FFF2-40B4-BE49-F238E27FC236}">
                <a16:creationId xmlns:a16="http://schemas.microsoft.com/office/drawing/2014/main" id="{372C0D40-7CBB-020D-25F9-62EFFD05EAE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8963" y="9160426"/>
            <a:ext cx="423193" cy="423193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35690322-3DDD-23E8-E41F-A7486FC570C6}"/>
              </a:ext>
            </a:extLst>
          </p:cNvPr>
          <p:cNvSpPr txBox="1">
            <a:spLocks noChangeAspect="1"/>
          </p:cNvSpPr>
          <p:nvPr/>
        </p:nvSpPr>
        <p:spPr>
          <a:xfrm>
            <a:off x="2288617" y="9159518"/>
            <a:ext cx="428113" cy="4281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txBody>
          <a:bodyPr wrap="square" lIns="36000" tIns="36000" rIns="36000" bIns="36000" rtlCol="0" anchor="ctr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二次元</a:t>
            </a:r>
            <a:endParaRPr kumimoji="0" lang="en-US" altLang="ja-JP" sz="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コード</a:t>
            </a:r>
            <a:endParaRPr kumimoji="0" lang="en-US" altLang="ja-JP" sz="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700" dirty="0">
                <a:solidFill>
                  <a:prstClr val="black"/>
                </a:solidFill>
                <a:latin typeface="BIZ UDゴシック" panose="020B0400000000000000" pitchFamily="49" charset="-128"/>
                <a:ea typeface="BIZ UDゴシック" panose="020B0400000000000000" pitchFamily="49" charset="-128"/>
              </a:rPr>
              <a:t>記載欄</a:t>
            </a:r>
            <a:endParaRPr kumimoji="0" lang="ja-JP" altLang="en-US" sz="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ゴシック" panose="020B0400000000000000" pitchFamily="49" charset="-128"/>
              <a:ea typeface="BIZ UDゴシック" panose="020B0400000000000000" pitchFamily="49" charset="-128"/>
            </a:endParaRPr>
          </a:p>
        </p:txBody>
      </p:sp>
      <p:pic>
        <p:nvPicPr>
          <p:cNvPr id="70" name="図 69">
            <a:hlinkClick r:id="rId10"/>
            <a:extLst>
              <a:ext uri="{FF2B5EF4-FFF2-40B4-BE49-F238E27FC236}">
                <a16:creationId xmlns:a16="http://schemas.microsoft.com/office/drawing/2014/main" id="{312624FF-7B56-1816-E636-14B90719BBA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8970" y="2401365"/>
            <a:ext cx="420353" cy="420353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pic>
        <p:nvPicPr>
          <p:cNvPr id="76" name="図 75">
            <a:hlinkClick r:id="rId12"/>
            <a:extLst>
              <a:ext uri="{FF2B5EF4-FFF2-40B4-BE49-F238E27FC236}">
                <a16:creationId xmlns:a16="http://schemas.microsoft.com/office/drawing/2014/main" id="{BC109CFE-FFFF-451F-493C-F70819DFCA2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8413" y="2908138"/>
            <a:ext cx="421468" cy="421468"/>
          </a:xfrm>
          <a:prstGeom prst="rect">
            <a:avLst/>
          </a:prstGeom>
          <a:ln w="952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1453878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1574</Words>
  <Application>Microsoft Office PowerPoint</Application>
  <PresentationFormat>A4 210 x 297 mm</PresentationFormat>
  <Paragraphs>153</Paragraphs>
  <Slides>2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11" baseType="lpstr">
      <vt:lpstr>UD デジタル 教科書体 NK-B</vt:lpstr>
      <vt:lpstr>Aptos Display</vt:lpstr>
      <vt:lpstr>Arial</vt:lpstr>
      <vt:lpstr>Aptos</vt:lpstr>
      <vt:lpstr>BIZ UDPゴシック</vt:lpstr>
      <vt:lpstr>游ゴシック</vt:lpstr>
      <vt:lpstr>BIZ UDゴシック</vt:lpstr>
      <vt:lpstr>BIZ UDPゴシック</vt:lpstr>
      <vt:lpstr>Office テーマ</vt:lpstr>
      <vt:lpstr>PowerPoint プレゼンテーション</vt:lpstr>
      <vt:lpstr>PowerPoint プレゼンテーション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1</cp:revision>
  <dcterms:created xsi:type="dcterms:W3CDTF">2026-05-27T13:39:05Z</dcterms:created>
  <dcterms:modified xsi:type="dcterms:W3CDTF">2026-05-28T08:32:42Z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d899a617-f30e-4fb8-b81c-fb6d0b94ac5b_Enabled">
    <vt:lpwstr>true</vt:lpwstr>
  </property>
  <property fmtid="{D5CDD505-2E9C-101B-9397-08002B2CF9AE}" pid="3" name="MSIP_Label_d899a617-f30e-4fb8-b81c-fb6d0b94ac5b_SetDate">
    <vt:lpwstr>2026-05-27T13:40:18Z</vt:lpwstr>
  </property>
  <property fmtid="{D5CDD505-2E9C-101B-9397-08002B2CF9AE}" pid="4" name="MSIP_Label_d899a617-f30e-4fb8-b81c-fb6d0b94ac5b_Method">
    <vt:lpwstr>Standard</vt:lpwstr>
  </property>
  <property fmtid="{D5CDD505-2E9C-101B-9397-08002B2CF9AE}" pid="5" name="MSIP_Label_d899a617-f30e-4fb8-b81c-fb6d0b94ac5b_Name">
    <vt:lpwstr>機密性2情報</vt:lpwstr>
  </property>
  <property fmtid="{D5CDD505-2E9C-101B-9397-08002B2CF9AE}" pid="6" name="MSIP_Label_d899a617-f30e-4fb8-b81c-fb6d0b94ac5b_SiteId">
    <vt:lpwstr>545810b0-36cb-4290-8926-48dbc0f9e92f</vt:lpwstr>
  </property>
  <property fmtid="{D5CDD505-2E9C-101B-9397-08002B2CF9AE}" pid="7" name="MSIP_Label_d899a617-f30e-4fb8-b81c-fb6d0b94ac5b_ActionId">
    <vt:lpwstr>50c69985-1963-4eef-b954-ebd612ed0748</vt:lpwstr>
  </property>
  <property fmtid="{D5CDD505-2E9C-101B-9397-08002B2CF9AE}" pid="8" name="MSIP_Label_d899a617-f30e-4fb8-b81c-fb6d0b94ac5b_ContentBits">
    <vt:lpwstr>0</vt:lpwstr>
  </property>
  <property fmtid="{D5CDD505-2E9C-101B-9397-08002B2CF9AE}" pid="9" name="MSIP_Label_d899a617-f30e-4fb8-b81c-fb6d0b94ac5b_Tag">
    <vt:lpwstr>10, 3, 0, 1</vt:lpwstr>
  </property>
</Properties>
</file>